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 id="2147483720" r:id="rId2"/>
  </p:sldMasterIdLst>
  <p:notesMasterIdLst>
    <p:notesMasterId r:id="rId55"/>
  </p:notesMasterIdLst>
  <p:sldIdLst>
    <p:sldId id="257" r:id="rId3"/>
    <p:sldId id="784" r:id="rId4"/>
    <p:sldId id="789" r:id="rId5"/>
    <p:sldId id="811" r:id="rId6"/>
    <p:sldId id="787" r:id="rId7"/>
    <p:sldId id="812" r:id="rId8"/>
    <p:sldId id="813" r:id="rId9"/>
    <p:sldId id="814" r:id="rId10"/>
    <p:sldId id="815" r:id="rId11"/>
    <p:sldId id="816" r:id="rId12"/>
    <p:sldId id="817" r:id="rId13"/>
    <p:sldId id="818" r:id="rId14"/>
    <p:sldId id="800" r:id="rId15"/>
    <p:sldId id="801" r:id="rId16"/>
    <p:sldId id="819" r:id="rId17"/>
    <p:sldId id="820" r:id="rId18"/>
    <p:sldId id="821" r:id="rId19"/>
    <p:sldId id="822" r:id="rId20"/>
    <p:sldId id="823" r:id="rId21"/>
    <p:sldId id="790" r:id="rId22"/>
    <p:sldId id="825" r:id="rId23"/>
    <p:sldId id="862" r:id="rId24"/>
    <p:sldId id="826" r:id="rId25"/>
    <p:sldId id="794" r:id="rId26"/>
    <p:sldId id="853" r:id="rId27"/>
    <p:sldId id="854" r:id="rId28"/>
    <p:sldId id="855" r:id="rId29"/>
    <p:sldId id="852" r:id="rId30"/>
    <p:sldId id="795" r:id="rId31"/>
    <p:sldId id="786" r:id="rId32"/>
    <p:sldId id="804" r:id="rId33"/>
    <p:sldId id="796" r:id="rId34"/>
    <p:sldId id="828" r:id="rId35"/>
    <p:sldId id="847" r:id="rId36"/>
    <p:sldId id="830" r:id="rId37"/>
    <p:sldId id="831" r:id="rId38"/>
    <p:sldId id="758" r:id="rId39"/>
    <p:sldId id="764" r:id="rId40"/>
    <p:sldId id="833" r:id="rId41"/>
    <p:sldId id="834" r:id="rId42"/>
    <p:sldId id="835" r:id="rId43"/>
    <p:sldId id="836" r:id="rId44"/>
    <p:sldId id="842" r:id="rId45"/>
    <p:sldId id="841" r:id="rId46"/>
    <p:sldId id="839" r:id="rId47"/>
    <p:sldId id="856" r:id="rId48"/>
    <p:sldId id="857" r:id="rId49"/>
    <p:sldId id="858" r:id="rId50"/>
    <p:sldId id="861" r:id="rId51"/>
    <p:sldId id="859" r:id="rId52"/>
    <p:sldId id="860" r:id="rId53"/>
    <p:sldId id="799" r:id="rId5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3A5D"/>
    <a:srgbClr val="424242"/>
    <a:srgbClr val="1D99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6" d="100"/>
          <a:sy n="76" d="100"/>
        </p:scale>
        <p:origin x="952" y="64"/>
      </p:cViewPr>
      <p:guideLst/>
    </p:cSldViewPr>
  </p:slideViewPr>
  <p:notesTextViewPr>
    <p:cViewPr>
      <p:scale>
        <a:sx n="1" d="1"/>
        <a:sy n="1" d="1"/>
      </p:scale>
      <p:origin x="0" y="0"/>
    </p:cViewPr>
  </p:notesTextViewPr>
  <p:sorterViewPr>
    <p:cViewPr>
      <p:scale>
        <a:sx n="93" d="100"/>
        <a:sy n="93" d="100"/>
      </p:scale>
      <p:origin x="0" y="-21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9DC1676-49D4-403A-9724-3F9ADEB7E324}" type="datetimeFigureOut">
              <a:rPr lang="en-US" smtClean="0"/>
              <a:t>9/16/2021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05CFEE0-E71B-49ED-B7AB-D0749E9E8EDD}" type="slidenum">
              <a:rPr lang="en-US" smtClean="0"/>
              <a:t>‹#›</a:t>
            </a:fld>
            <a:endParaRPr lang="en-US"/>
          </a:p>
        </p:txBody>
      </p:sp>
    </p:spTree>
    <p:extLst>
      <p:ext uri="{BB962C8B-B14F-4D97-AF65-F5344CB8AC3E}">
        <p14:creationId xmlns:p14="http://schemas.microsoft.com/office/powerpoint/2010/main" val="2137363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516089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Main">
    <p:spTree>
      <p:nvGrpSpPr>
        <p:cNvPr id="1" name=""/>
        <p:cNvGrpSpPr/>
        <p:nvPr/>
      </p:nvGrpSpPr>
      <p:grpSpPr>
        <a:xfrm>
          <a:off x="0" y="0"/>
          <a:ext cx="0" cy="0"/>
          <a:chOff x="0" y="0"/>
          <a:chExt cx="0" cy="0"/>
        </a:xfrm>
      </p:grpSpPr>
      <p:sp>
        <p:nvSpPr>
          <p:cNvPr id="11" name="Shape 11"/>
          <p:cNvSpPr>
            <a:spLocks noGrp="1"/>
          </p:cNvSpPr>
          <p:nvPr>
            <p:ph type="title" hasCustomPrompt="1"/>
          </p:nvPr>
        </p:nvSpPr>
        <p:spPr>
          <a:xfrm>
            <a:off x="378691" y="340659"/>
            <a:ext cx="7041641" cy="398929"/>
          </a:xfrm>
          <a:prstGeom prst="rect">
            <a:avLst/>
          </a:prstGeom>
        </p:spPr>
        <p:txBody>
          <a:bodyPr>
            <a:noAutofit/>
          </a:bodyPr>
          <a:lstStyle>
            <a:lvl1pPr marL="0" indent="0" algn="l">
              <a:buFont typeface="Arial" charset="0"/>
              <a:buNone/>
              <a:defRPr sz="2000" baseline="0">
                <a:solidFill>
                  <a:srgbClr val="093A5D"/>
                </a:solidFill>
                <a:latin typeface="Arial Narrow" panose="020B0606020202030204" pitchFamily="34" charset="0"/>
              </a:defRPr>
            </a:lvl1pPr>
          </a:lstStyle>
          <a:p>
            <a:r>
              <a:rPr lang="en-US"/>
              <a:t>The NICE Method – the Income Approach to Valuing FLPs</a:t>
            </a:r>
            <a:endParaRPr lang="en-US" dirty="0"/>
          </a:p>
        </p:txBody>
      </p:sp>
      <p:sp>
        <p:nvSpPr>
          <p:cNvPr id="10" name="Content Placeholder 9"/>
          <p:cNvSpPr>
            <a:spLocks noGrp="1"/>
          </p:cNvSpPr>
          <p:nvPr>
            <p:ph sz="quarter" idx="16"/>
          </p:nvPr>
        </p:nvSpPr>
        <p:spPr>
          <a:xfrm>
            <a:off x="415637" y="1740724"/>
            <a:ext cx="8311285" cy="4255825"/>
          </a:xfrm>
          <a:prstGeom prst="rect">
            <a:avLst/>
          </a:prstGeom>
        </p:spPr>
        <p:txBody>
          <a:bodyPr>
            <a:noAutofit/>
          </a:bodyPr>
          <a:lstStyle>
            <a:lvl1pPr marL="0" indent="0" algn="l">
              <a:lnSpc>
                <a:spcPct val="150000"/>
              </a:lnSpc>
              <a:spcAft>
                <a:spcPts val="882"/>
              </a:spcAft>
              <a:buNone/>
              <a:defRPr sz="1500"/>
            </a:lvl1pPr>
            <a:lvl2pPr marL="204518" indent="0" algn="l">
              <a:lnSpc>
                <a:spcPct val="150000"/>
              </a:lnSpc>
              <a:spcAft>
                <a:spcPts val="882"/>
              </a:spcAft>
              <a:buNone/>
              <a:defRPr sz="1500"/>
            </a:lvl2pPr>
            <a:lvl3pPr marL="406235" indent="0" algn="l">
              <a:lnSpc>
                <a:spcPct val="150000"/>
              </a:lnSpc>
              <a:spcAft>
                <a:spcPts val="882"/>
              </a:spcAft>
              <a:buNone/>
              <a:defRPr sz="1500"/>
            </a:lvl3pPr>
            <a:lvl4pPr marL="606550" indent="0" algn="l">
              <a:lnSpc>
                <a:spcPct val="150000"/>
              </a:lnSpc>
              <a:spcAft>
                <a:spcPts val="882"/>
              </a:spcAft>
              <a:buNone/>
              <a:defRPr sz="1500"/>
            </a:lvl4pPr>
            <a:lvl5pPr marL="808267" indent="0" algn="l">
              <a:lnSpc>
                <a:spcPct val="150000"/>
              </a:lnSpc>
              <a:spcAft>
                <a:spcPts val="882"/>
              </a:spcAft>
              <a:buNone/>
              <a:defRPr sz="1500"/>
            </a:lvl5pPr>
          </a:lstStyle>
          <a:p>
            <a:pPr lvl="0"/>
            <a:endParaRPr lang="en-US" dirty="0"/>
          </a:p>
        </p:txBody>
      </p:sp>
      <p:cxnSp>
        <p:nvCxnSpPr>
          <p:cNvPr id="6" name="Straight Connector 5"/>
          <p:cNvCxnSpPr/>
          <p:nvPr userDrawn="1"/>
        </p:nvCxnSpPr>
        <p:spPr>
          <a:xfrm>
            <a:off x="416982" y="6352756"/>
            <a:ext cx="8310037" cy="0"/>
          </a:xfrm>
          <a:prstGeom prst="line">
            <a:avLst/>
          </a:prstGeom>
          <a:noFill/>
          <a:ln w="12700" cap="flat">
            <a:solidFill>
              <a:schemeClr val="accent4"/>
            </a:solidFill>
            <a:prstDash val="solid"/>
            <a:miter lim="400000"/>
          </a:ln>
          <a:effectLst/>
          <a:sp3d/>
        </p:spPr>
        <p:style>
          <a:lnRef idx="0">
            <a:scrgbClr r="0" g="0" b="0"/>
          </a:lnRef>
          <a:fillRef idx="0">
            <a:scrgbClr r="0" g="0" b="0"/>
          </a:fillRef>
          <a:effectRef idx="0">
            <a:scrgbClr r="0" g="0" b="0"/>
          </a:effectRef>
          <a:fontRef idx="none"/>
        </p:style>
      </p:cxnSp>
      <p:sp>
        <p:nvSpPr>
          <p:cNvPr id="4" name="Text Placeholder 3"/>
          <p:cNvSpPr>
            <a:spLocks noGrp="1"/>
          </p:cNvSpPr>
          <p:nvPr>
            <p:ph type="body" sz="quarter" idx="11" hasCustomPrompt="1"/>
          </p:nvPr>
        </p:nvSpPr>
        <p:spPr>
          <a:xfrm>
            <a:off x="415637" y="971365"/>
            <a:ext cx="8311382" cy="581545"/>
          </a:xfrm>
          <a:prstGeom prst="rect">
            <a:avLst/>
          </a:prstGeom>
        </p:spPr>
        <p:txBody>
          <a:bodyPr>
            <a:noAutofit/>
          </a:bodyPr>
          <a:lstStyle>
            <a:lvl1pPr marL="0" indent="0" algn="l">
              <a:lnSpc>
                <a:spcPct val="100000"/>
              </a:lnSpc>
              <a:spcBef>
                <a:spcPts val="0"/>
              </a:spcBef>
              <a:spcAft>
                <a:spcPts val="441"/>
              </a:spcAft>
              <a:buNone/>
              <a:defRPr sz="1800" b="1" i="1">
                <a:solidFill>
                  <a:srgbClr val="1D99D6"/>
                </a:solidFill>
                <a:latin typeface="+mn-lt"/>
              </a:defRPr>
            </a:lvl1pPr>
            <a:lvl2pPr algn="l">
              <a:spcBef>
                <a:spcPts val="441"/>
              </a:spcBef>
              <a:defRPr sz="2206" b="1" i="1">
                <a:solidFill>
                  <a:schemeClr val="bg1"/>
                </a:solidFill>
              </a:defRPr>
            </a:lvl2pPr>
            <a:lvl3pPr algn="l">
              <a:spcBef>
                <a:spcPts val="441"/>
              </a:spcBef>
              <a:defRPr sz="2206" b="1" i="1">
                <a:solidFill>
                  <a:schemeClr val="bg1"/>
                </a:solidFill>
              </a:defRPr>
            </a:lvl3pPr>
            <a:lvl4pPr algn="l">
              <a:spcBef>
                <a:spcPts val="441"/>
              </a:spcBef>
              <a:defRPr sz="2206" b="1" i="1">
                <a:solidFill>
                  <a:schemeClr val="bg1"/>
                </a:solidFill>
              </a:defRPr>
            </a:lvl4pPr>
            <a:lvl5pPr algn="l">
              <a:spcBef>
                <a:spcPts val="441"/>
              </a:spcBef>
              <a:defRPr sz="2206" b="1" i="1">
                <a:solidFill>
                  <a:schemeClr val="bg1"/>
                </a:solidFill>
              </a:defRPr>
            </a:lvl5pPr>
          </a:lstStyle>
          <a:p>
            <a:pPr lvl="0"/>
            <a:r>
              <a:rPr lang="en-US" dirty="0"/>
              <a:t>Headline</a:t>
            </a:r>
          </a:p>
        </p:txBody>
      </p:sp>
      <p:sp>
        <p:nvSpPr>
          <p:cNvPr id="7" name="Slide Number Placeholder 6"/>
          <p:cNvSpPr>
            <a:spLocks noGrp="1"/>
          </p:cNvSpPr>
          <p:nvPr>
            <p:ph type="sldNum" sz="quarter" idx="18"/>
          </p:nvPr>
        </p:nvSpPr>
        <p:spPr/>
        <p:txBody>
          <a:bodyPr>
            <a:noAutofit/>
          </a:bodyPr>
          <a:lstStyle>
            <a:lvl1pPr marL="0" indent="0">
              <a:buFont typeface="Arial" charset="0"/>
              <a:buNone/>
              <a:defRPr/>
            </a:lvl1pPr>
          </a:lstStyle>
          <a:p>
            <a:fld id="{86CB4B4D-7CA3-9044-876B-883B54F8677D}" type="slidenum">
              <a:rPr lang="uk-UA" smtClean="0">
                <a:solidFill>
                  <a:srgbClr val="1D99D6"/>
                </a:solidFill>
              </a:rPr>
              <a:pPr/>
              <a:t>‹#›</a:t>
            </a:fld>
            <a:endParaRPr lang="uk-UA" dirty="0">
              <a:solidFill>
                <a:srgbClr val="1D99D6"/>
              </a:solidFill>
            </a:endParaRPr>
          </a:p>
        </p:txBody>
      </p:sp>
      <p:cxnSp>
        <p:nvCxnSpPr>
          <p:cNvPr id="12" name="Straight Connector 11"/>
          <p:cNvCxnSpPr/>
          <p:nvPr userDrawn="1"/>
        </p:nvCxnSpPr>
        <p:spPr>
          <a:xfrm>
            <a:off x="415636" y="783550"/>
            <a:ext cx="8312728" cy="0"/>
          </a:xfrm>
          <a:prstGeom prst="line">
            <a:avLst/>
          </a:prstGeom>
          <a:noFill/>
          <a:ln w="12700"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3" name="Picture 2">
            <a:extLst>
              <a:ext uri="{FF2B5EF4-FFF2-40B4-BE49-F238E27FC236}">
                <a16:creationId xmlns:a16="http://schemas.microsoft.com/office/drawing/2014/main" id="{C0798058-AC22-4009-9FA8-F1C2D38C9A63}"/>
              </a:ext>
            </a:extLst>
          </p:cNvPr>
          <p:cNvPicPr>
            <a:picLocks noChangeAspect="1"/>
          </p:cNvPicPr>
          <p:nvPr userDrawn="1"/>
        </p:nvPicPr>
        <p:blipFill>
          <a:blip r:embed="rId2"/>
          <a:stretch>
            <a:fillRect/>
          </a:stretch>
        </p:blipFill>
        <p:spPr>
          <a:xfrm>
            <a:off x="415636" y="6337291"/>
            <a:ext cx="1887794" cy="360099"/>
          </a:xfrm>
          <a:prstGeom prst="rect">
            <a:avLst/>
          </a:prstGeom>
        </p:spPr>
      </p:pic>
    </p:spTree>
    <p:extLst>
      <p:ext uri="{BB962C8B-B14F-4D97-AF65-F5344CB8AC3E}">
        <p14:creationId xmlns:p14="http://schemas.microsoft.com/office/powerpoint/2010/main" val="4045385867"/>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D75C2-0A2D-4552-B922-DF2B03385242}"/>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23BAB1-DB77-4AF6-A951-C87882CFB64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FAAD35-C2FF-4470-9C08-70823AB631E6}"/>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6BEBAF-5D5B-4B34-8B4F-187E5059237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74D451-9420-461E-8493-41599CB9D6F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4525FB-EE54-4EC4-8FEB-F4BB7B225A6D}"/>
              </a:ext>
            </a:extLst>
          </p:cNvPr>
          <p:cNvSpPr>
            <a:spLocks noGrp="1"/>
          </p:cNvSpPr>
          <p:nvPr>
            <p:ph type="dt" sz="half" idx="10"/>
          </p:nvPr>
        </p:nvSpPr>
        <p:spPr/>
        <p:txBody>
          <a:bodyPr/>
          <a:lstStyle/>
          <a:p>
            <a:fld id="{D00E4942-E390-4CE2-976F-AFD190B641F0}" type="datetimeFigureOut">
              <a:rPr lang="en-US" smtClean="0"/>
              <a:t>9/16/2021</a:t>
            </a:fld>
            <a:endParaRPr lang="en-US"/>
          </a:p>
        </p:txBody>
      </p:sp>
      <p:sp>
        <p:nvSpPr>
          <p:cNvPr id="8" name="Footer Placeholder 7">
            <a:extLst>
              <a:ext uri="{FF2B5EF4-FFF2-40B4-BE49-F238E27FC236}">
                <a16:creationId xmlns:a16="http://schemas.microsoft.com/office/drawing/2014/main" id="{8AAF9DBC-D6BE-4EAD-AC9C-8F059F29C5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9816A2E-D0F4-4C1F-853E-EF166D7868AE}"/>
              </a:ext>
            </a:extLst>
          </p:cNvPr>
          <p:cNvSpPr>
            <a:spLocks noGrp="1"/>
          </p:cNvSpPr>
          <p:nvPr>
            <p:ph type="sldNum" sz="quarter" idx="12"/>
          </p:nvPr>
        </p:nvSpPr>
        <p:spPr/>
        <p:txBody>
          <a:bodyPr/>
          <a:lstStyle/>
          <a:p>
            <a:fld id="{767CC2BC-A416-47B0-A05A-245B4E5CA13D}" type="slidenum">
              <a:rPr lang="en-US" smtClean="0"/>
              <a:t>‹#›</a:t>
            </a:fld>
            <a:endParaRPr lang="en-US"/>
          </a:p>
        </p:txBody>
      </p:sp>
    </p:spTree>
    <p:extLst>
      <p:ext uri="{BB962C8B-B14F-4D97-AF65-F5344CB8AC3E}">
        <p14:creationId xmlns:p14="http://schemas.microsoft.com/office/powerpoint/2010/main" val="1864361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BDA06-618F-4F7A-9EFD-DF0EA639AC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719ACB-1822-4298-997C-BC1E96C5FDCB}"/>
              </a:ext>
            </a:extLst>
          </p:cNvPr>
          <p:cNvSpPr>
            <a:spLocks noGrp="1"/>
          </p:cNvSpPr>
          <p:nvPr>
            <p:ph type="dt" sz="half" idx="10"/>
          </p:nvPr>
        </p:nvSpPr>
        <p:spPr/>
        <p:txBody>
          <a:bodyPr/>
          <a:lstStyle/>
          <a:p>
            <a:fld id="{D00E4942-E390-4CE2-976F-AFD190B641F0}" type="datetimeFigureOut">
              <a:rPr lang="en-US" smtClean="0"/>
              <a:t>9/16/2021</a:t>
            </a:fld>
            <a:endParaRPr lang="en-US"/>
          </a:p>
        </p:txBody>
      </p:sp>
      <p:sp>
        <p:nvSpPr>
          <p:cNvPr id="4" name="Footer Placeholder 3">
            <a:extLst>
              <a:ext uri="{FF2B5EF4-FFF2-40B4-BE49-F238E27FC236}">
                <a16:creationId xmlns:a16="http://schemas.microsoft.com/office/drawing/2014/main" id="{2C61CBD8-E5F8-4245-B064-766BD1D3A4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350BBF-6B0A-4E22-BC16-F5F96B6F0E95}"/>
              </a:ext>
            </a:extLst>
          </p:cNvPr>
          <p:cNvSpPr>
            <a:spLocks noGrp="1"/>
          </p:cNvSpPr>
          <p:nvPr>
            <p:ph type="sldNum" sz="quarter" idx="12"/>
          </p:nvPr>
        </p:nvSpPr>
        <p:spPr/>
        <p:txBody>
          <a:bodyPr/>
          <a:lstStyle/>
          <a:p>
            <a:fld id="{767CC2BC-A416-47B0-A05A-245B4E5CA13D}" type="slidenum">
              <a:rPr lang="en-US" smtClean="0"/>
              <a:t>‹#›</a:t>
            </a:fld>
            <a:endParaRPr lang="en-US"/>
          </a:p>
        </p:txBody>
      </p:sp>
    </p:spTree>
    <p:extLst>
      <p:ext uri="{BB962C8B-B14F-4D97-AF65-F5344CB8AC3E}">
        <p14:creationId xmlns:p14="http://schemas.microsoft.com/office/powerpoint/2010/main" val="2395975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10AA40-D96C-472A-8271-8ABFCB2B127C}"/>
              </a:ext>
            </a:extLst>
          </p:cNvPr>
          <p:cNvSpPr>
            <a:spLocks noGrp="1"/>
          </p:cNvSpPr>
          <p:nvPr>
            <p:ph type="dt" sz="half" idx="10"/>
          </p:nvPr>
        </p:nvSpPr>
        <p:spPr/>
        <p:txBody>
          <a:bodyPr/>
          <a:lstStyle/>
          <a:p>
            <a:fld id="{D00E4942-E390-4CE2-976F-AFD190B641F0}" type="datetimeFigureOut">
              <a:rPr lang="en-US" smtClean="0"/>
              <a:t>9/16/2021</a:t>
            </a:fld>
            <a:endParaRPr lang="en-US"/>
          </a:p>
        </p:txBody>
      </p:sp>
      <p:sp>
        <p:nvSpPr>
          <p:cNvPr id="3" name="Footer Placeholder 2">
            <a:extLst>
              <a:ext uri="{FF2B5EF4-FFF2-40B4-BE49-F238E27FC236}">
                <a16:creationId xmlns:a16="http://schemas.microsoft.com/office/drawing/2014/main" id="{066D2B00-6896-4F72-932D-35E6E21A6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91ED5D2-907F-4B17-8DA0-C279EF58233C}"/>
              </a:ext>
            </a:extLst>
          </p:cNvPr>
          <p:cNvSpPr>
            <a:spLocks noGrp="1"/>
          </p:cNvSpPr>
          <p:nvPr>
            <p:ph type="sldNum" sz="quarter" idx="12"/>
          </p:nvPr>
        </p:nvSpPr>
        <p:spPr/>
        <p:txBody>
          <a:bodyPr/>
          <a:lstStyle/>
          <a:p>
            <a:fld id="{767CC2BC-A416-47B0-A05A-245B4E5CA13D}" type="slidenum">
              <a:rPr lang="en-US" smtClean="0"/>
              <a:t>‹#›</a:t>
            </a:fld>
            <a:endParaRPr lang="en-US"/>
          </a:p>
        </p:txBody>
      </p:sp>
    </p:spTree>
    <p:extLst>
      <p:ext uri="{BB962C8B-B14F-4D97-AF65-F5344CB8AC3E}">
        <p14:creationId xmlns:p14="http://schemas.microsoft.com/office/powerpoint/2010/main" val="2946023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76FA3-A358-41AD-A985-530BC59BA9F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2633FC-5944-495B-B344-FA284C931C8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3D673BC-1AAF-47AA-909F-713948A75DE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89786A-7572-4D3A-9840-86983AEF3D7E}"/>
              </a:ext>
            </a:extLst>
          </p:cNvPr>
          <p:cNvSpPr>
            <a:spLocks noGrp="1"/>
          </p:cNvSpPr>
          <p:nvPr>
            <p:ph type="dt" sz="half" idx="10"/>
          </p:nvPr>
        </p:nvSpPr>
        <p:spPr/>
        <p:txBody>
          <a:bodyPr/>
          <a:lstStyle/>
          <a:p>
            <a:fld id="{D00E4942-E390-4CE2-976F-AFD190B641F0}" type="datetimeFigureOut">
              <a:rPr lang="en-US" smtClean="0"/>
              <a:t>9/16/2021</a:t>
            </a:fld>
            <a:endParaRPr lang="en-US"/>
          </a:p>
        </p:txBody>
      </p:sp>
      <p:sp>
        <p:nvSpPr>
          <p:cNvPr id="6" name="Footer Placeholder 5">
            <a:extLst>
              <a:ext uri="{FF2B5EF4-FFF2-40B4-BE49-F238E27FC236}">
                <a16:creationId xmlns:a16="http://schemas.microsoft.com/office/drawing/2014/main" id="{AFC3EC78-B7CA-4281-B13C-8565B5D600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DB37A1-99AD-401B-809A-350F1CF900FF}"/>
              </a:ext>
            </a:extLst>
          </p:cNvPr>
          <p:cNvSpPr>
            <a:spLocks noGrp="1"/>
          </p:cNvSpPr>
          <p:nvPr>
            <p:ph type="sldNum" sz="quarter" idx="12"/>
          </p:nvPr>
        </p:nvSpPr>
        <p:spPr/>
        <p:txBody>
          <a:bodyPr/>
          <a:lstStyle/>
          <a:p>
            <a:fld id="{767CC2BC-A416-47B0-A05A-245B4E5CA13D}" type="slidenum">
              <a:rPr lang="en-US" smtClean="0"/>
              <a:t>‹#›</a:t>
            </a:fld>
            <a:endParaRPr lang="en-US"/>
          </a:p>
        </p:txBody>
      </p:sp>
    </p:spTree>
    <p:extLst>
      <p:ext uri="{BB962C8B-B14F-4D97-AF65-F5344CB8AC3E}">
        <p14:creationId xmlns:p14="http://schemas.microsoft.com/office/powerpoint/2010/main" val="33300882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32335-1A9A-482B-B137-56E0D912512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903FAD-0C00-405B-8FC1-BB460DEC41A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3BC76A3-E21A-4780-9460-617F1898469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072FF8-F7E2-4A99-99A6-5A260A88665B}"/>
              </a:ext>
            </a:extLst>
          </p:cNvPr>
          <p:cNvSpPr>
            <a:spLocks noGrp="1"/>
          </p:cNvSpPr>
          <p:nvPr>
            <p:ph type="dt" sz="half" idx="10"/>
          </p:nvPr>
        </p:nvSpPr>
        <p:spPr/>
        <p:txBody>
          <a:bodyPr/>
          <a:lstStyle/>
          <a:p>
            <a:fld id="{D00E4942-E390-4CE2-976F-AFD190B641F0}" type="datetimeFigureOut">
              <a:rPr lang="en-US" smtClean="0"/>
              <a:t>9/16/2021</a:t>
            </a:fld>
            <a:endParaRPr lang="en-US"/>
          </a:p>
        </p:txBody>
      </p:sp>
      <p:sp>
        <p:nvSpPr>
          <p:cNvPr id="6" name="Footer Placeholder 5">
            <a:extLst>
              <a:ext uri="{FF2B5EF4-FFF2-40B4-BE49-F238E27FC236}">
                <a16:creationId xmlns:a16="http://schemas.microsoft.com/office/drawing/2014/main" id="{2026022C-F4D1-4CE4-A764-42A7C5FCCE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CFAFCF-2C04-4C71-868C-CBD3890CE190}"/>
              </a:ext>
            </a:extLst>
          </p:cNvPr>
          <p:cNvSpPr>
            <a:spLocks noGrp="1"/>
          </p:cNvSpPr>
          <p:nvPr>
            <p:ph type="sldNum" sz="quarter" idx="12"/>
          </p:nvPr>
        </p:nvSpPr>
        <p:spPr/>
        <p:txBody>
          <a:bodyPr/>
          <a:lstStyle/>
          <a:p>
            <a:fld id="{767CC2BC-A416-47B0-A05A-245B4E5CA13D}" type="slidenum">
              <a:rPr lang="en-US" smtClean="0"/>
              <a:t>‹#›</a:t>
            </a:fld>
            <a:endParaRPr lang="en-US"/>
          </a:p>
        </p:txBody>
      </p:sp>
    </p:spTree>
    <p:extLst>
      <p:ext uri="{BB962C8B-B14F-4D97-AF65-F5344CB8AC3E}">
        <p14:creationId xmlns:p14="http://schemas.microsoft.com/office/powerpoint/2010/main" val="30878140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55C78-DCB9-4C9A-AB4B-2DB99B00CB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87B0B1-5874-4178-AE02-FC48A17D96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08F832-0B58-4C7E-BE33-79A5CAD245D9}"/>
              </a:ext>
            </a:extLst>
          </p:cNvPr>
          <p:cNvSpPr>
            <a:spLocks noGrp="1"/>
          </p:cNvSpPr>
          <p:nvPr>
            <p:ph type="dt" sz="half" idx="10"/>
          </p:nvPr>
        </p:nvSpPr>
        <p:spPr/>
        <p:txBody>
          <a:bodyPr/>
          <a:lstStyle/>
          <a:p>
            <a:fld id="{D00E4942-E390-4CE2-976F-AFD190B641F0}" type="datetimeFigureOut">
              <a:rPr lang="en-US" smtClean="0"/>
              <a:t>9/16/2021</a:t>
            </a:fld>
            <a:endParaRPr lang="en-US"/>
          </a:p>
        </p:txBody>
      </p:sp>
      <p:sp>
        <p:nvSpPr>
          <p:cNvPr id="5" name="Footer Placeholder 4">
            <a:extLst>
              <a:ext uri="{FF2B5EF4-FFF2-40B4-BE49-F238E27FC236}">
                <a16:creationId xmlns:a16="http://schemas.microsoft.com/office/drawing/2014/main" id="{90C96253-DE5E-41AD-8F3D-61EFD956EF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717D5C-8FDB-4E24-8FB1-283DA5CF587A}"/>
              </a:ext>
            </a:extLst>
          </p:cNvPr>
          <p:cNvSpPr>
            <a:spLocks noGrp="1"/>
          </p:cNvSpPr>
          <p:nvPr>
            <p:ph type="sldNum" sz="quarter" idx="12"/>
          </p:nvPr>
        </p:nvSpPr>
        <p:spPr/>
        <p:txBody>
          <a:bodyPr/>
          <a:lstStyle/>
          <a:p>
            <a:fld id="{767CC2BC-A416-47B0-A05A-245B4E5CA13D}" type="slidenum">
              <a:rPr lang="en-US" smtClean="0"/>
              <a:t>‹#›</a:t>
            </a:fld>
            <a:endParaRPr lang="en-US"/>
          </a:p>
        </p:txBody>
      </p:sp>
    </p:spTree>
    <p:extLst>
      <p:ext uri="{BB962C8B-B14F-4D97-AF65-F5344CB8AC3E}">
        <p14:creationId xmlns:p14="http://schemas.microsoft.com/office/powerpoint/2010/main" val="1450585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4C5055-DD70-48FF-9703-83E7EC340E49}"/>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590C34-B644-4DDE-B15A-E2587ECB3B00}"/>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679623-0FFE-4C19-9D18-7B9B51A62A68}"/>
              </a:ext>
            </a:extLst>
          </p:cNvPr>
          <p:cNvSpPr>
            <a:spLocks noGrp="1"/>
          </p:cNvSpPr>
          <p:nvPr>
            <p:ph type="dt" sz="half" idx="10"/>
          </p:nvPr>
        </p:nvSpPr>
        <p:spPr/>
        <p:txBody>
          <a:bodyPr/>
          <a:lstStyle/>
          <a:p>
            <a:fld id="{D00E4942-E390-4CE2-976F-AFD190B641F0}" type="datetimeFigureOut">
              <a:rPr lang="en-US" smtClean="0"/>
              <a:t>9/16/2021</a:t>
            </a:fld>
            <a:endParaRPr lang="en-US"/>
          </a:p>
        </p:txBody>
      </p:sp>
      <p:sp>
        <p:nvSpPr>
          <p:cNvPr id="5" name="Footer Placeholder 4">
            <a:extLst>
              <a:ext uri="{FF2B5EF4-FFF2-40B4-BE49-F238E27FC236}">
                <a16:creationId xmlns:a16="http://schemas.microsoft.com/office/drawing/2014/main" id="{2A7049E4-3DBC-4E12-AD7D-5B14236F60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682A18-2FD0-456F-AD7D-863CC6EDEB76}"/>
              </a:ext>
            </a:extLst>
          </p:cNvPr>
          <p:cNvSpPr>
            <a:spLocks noGrp="1"/>
          </p:cNvSpPr>
          <p:nvPr>
            <p:ph type="sldNum" sz="quarter" idx="12"/>
          </p:nvPr>
        </p:nvSpPr>
        <p:spPr/>
        <p:txBody>
          <a:bodyPr/>
          <a:lstStyle/>
          <a:p>
            <a:fld id="{767CC2BC-A416-47B0-A05A-245B4E5CA13D}" type="slidenum">
              <a:rPr lang="en-US" smtClean="0"/>
              <a:t>‹#›</a:t>
            </a:fld>
            <a:endParaRPr lang="en-US"/>
          </a:p>
        </p:txBody>
      </p:sp>
    </p:spTree>
    <p:extLst>
      <p:ext uri="{BB962C8B-B14F-4D97-AF65-F5344CB8AC3E}">
        <p14:creationId xmlns:p14="http://schemas.microsoft.com/office/powerpoint/2010/main" val="4225934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Cover_V2_Image_Editab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791193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2">
    <p:spTree>
      <p:nvGrpSpPr>
        <p:cNvPr id="1" name=""/>
        <p:cNvGrpSpPr/>
        <p:nvPr/>
      </p:nvGrpSpPr>
      <p:grpSpPr>
        <a:xfrm>
          <a:off x="0" y="0"/>
          <a:ext cx="0" cy="0"/>
          <a:chOff x="0" y="0"/>
          <a:chExt cx="0" cy="0"/>
        </a:xfrm>
      </p:grpSpPr>
      <p:sp>
        <p:nvSpPr>
          <p:cNvPr id="11" name="Shape 11"/>
          <p:cNvSpPr>
            <a:spLocks noGrp="1"/>
          </p:cNvSpPr>
          <p:nvPr>
            <p:ph type="title"/>
          </p:nvPr>
        </p:nvSpPr>
        <p:spPr>
          <a:xfrm>
            <a:off x="378691" y="340659"/>
            <a:ext cx="7041641" cy="398929"/>
          </a:xfrm>
          <a:prstGeom prst="rect">
            <a:avLst/>
          </a:prstGeom>
        </p:spPr>
        <p:txBody>
          <a:bodyPr>
            <a:noAutofit/>
          </a:bodyPr>
          <a:lstStyle>
            <a:lvl1pPr marL="0" indent="0" algn="l">
              <a:buFont typeface="Arial" charset="0"/>
              <a:buNone/>
              <a:defRPr sz="2471" baseline="0"/>
            </a:lvl1pPr>
          </a:lstStyle>
          <a:p>
            <a:endParaRPr dirty="0"/>
          </a:p>
        </p:txBody>
      </p:sp>
      <p:sp>
        <p:nvSpPr>
          <p:cNvPr id="10" name="Content Placeholder 9"/>
          <p:cNvSpPr>
            <a:spLocks noGrp="1"/>
          </p:cNvSpPr>
          <p:nvPr>
            <p:ph sz="quarter" idx="16"/>
          </p:nvPr>
        </p:nvSpPr>
        <p:spPr>
          <a:xfrm>
            <a:off x="415637" y="2210361"/>
            <a:ext cx="8311285" cy="3786188"/>
          </a:xfrm>
          <a:prstGeom prst="rect">
            <a:avLst/>
          </a:prstGeom>
        </p:spPr>
        <p:txBody>
          <a:bodyPr>
            <a:noAutofit/>
          </a:bodyPr>
          <a:lstStyle>
            <a:lvl1pPr marL="0" indent="0" algn="l">
              <a:lnSpc>
                <a:spcPct val="150000"/>
              </a:lnSpc>
              <a:spcAft>
                <a:spcPts val="882"/>
              </a:spcAft>
              <a:buNone/>
              <a:defRPr sz="882"/>
            </a:lvl1pPr>
            <a:lvl2pPr marL="204518" indent="0" algn="l">
              <a:lnSpc>
                <a:spcPct val="150000"/>
              </a:lnSpc>
              <a:spcAft>
                <a:spcPts val="882"/>
              </a:spcAft>
              <a:buNone/>
              <a:defRPr sz="882"/>
            </a:lvl2pPr>
            <a:lvl3pPr marL="406235" indent="0" algn="l">
              <a:lnSpc>
                <a:spcPct val="150000"/>
              </a:lnSpc>
              <a:spcAft>
                <a:spcPts val="882"/>
              </a:spcAft>
              <a:buNone/>
              <a:defRPr sz="882"/>
            </a:lvl3pPr>
            <a:lvl4pPr marL="606550" indent="0" algn="l">
              <a:lnSpc>
                <a:spcPct val="150000"/>
              </a:lnSpc>
              <a:spcAft>
                <a:spcPts val="882"/>
              </a:spcAft>
              <a:buNone/>
              <a:defRPr sz="882"/>
            </a:lvl4pPr>
            <a:lvl5pPr marL="808267" indent="0" algn="l">
              <a:lnSpc>
                <a:spcPct val="150000"/>
              </a:lnSpc>
              <a:spcAft>
                <a:spcPts val="882"/>
              </a:spcAft>
              <a:buNone/>
              <a:defRPr sz="882"/>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p:cNvCxnSpPr/>
          <p:nvPr userDrawn="1"/>
        </p:nvCxnSpPr>
        <p:spPr>
          <a:xfrm>
            <a:off x="416982" y="6352756"/>
            <a:ext cx="8310037" cy="0"/>
          </a:xfrm>
          <a:prstGeom prst="line">
            <a:avLst/>
          </a:prstGeom>
          <a:noFill/>
          <a:ln w="12700" cap="flat">
            <a:solidFill>
              <a:schemeClr val="accent4"/>
            </a:solidFill>
            <a:prstDash val="solid"/>
            <a:miter lim="400000"/>
          </a:ln>
          <a:effectLst/>
          <a:sp3d/>
        </p:spPr>
        <p:style>
          <a:lnRef idx="0">
            <a:scrgbClr r="0" g="0" b="0"/>
          </a:lnRef>
          <a:fillRef idx="0">
            <a:scrgbClr r="0" g="0" b="0"/>
          </a:fillRef>
          <a:effectRef idx="0">
            <a:scrgbClr r="0" g="0" b="0"/>
          </a:effectRef>
          <a:fontRef idx="none"/>
        </p:style>
      </p:cxnSp>
      <p:sp>
        <p:nvSpPr>
          <p:cNvPr id="4" name="Text Placeholder 3"/>
          <p:cNvSpPr>
            <a:spLocks noGrp="1"/>
          </p:cNvSpPr>
          <p:nvPr>
            <p:ph type="body" sz="quarter" idx="11" hasCustomPrompt="1"/>
          </p:nvPr>
        </p:nvSpPr>
        <p:spPr>
          <a:xfrm>
            <a:off x="415637" y="1411943"/>
            <a:ext cx="8311382" cy="581545"/>
          </a:xfrm>
          <a:prstGeom prst="rect">
            <a:avLst/>
          </a:prstGeom>
        </p:spPr>
        <p:txBody>
          <a:bodyPr>
            <a:noAutofit/>
          </a:bodyPr>
          <a:lstStyle>
            <a:lvl1pPr marL="0" indent="0" algn="l">
              <a:lnSpc>
                <a:spcPct val="100000"/>
              </a:lnSpc>
              <a:spcBef>
                <a:spcPts val="0"/>
              </a:spcBef>
              <a:spcAft>
                <a:spcPts val="441"/>
              </a:spcAft>
              <a:buNone/>
              <a:defRPr sz="2206" b="1" i="1">
                <a:solidFill>
                  <a:schemeClr val="accent1"/>
                </a:solidFill>
              </a:defRPr>
            </a:lvl1pPr>
            <a:lvl2pPr algn="l">
              <a:spcBef>
                <a:spcPts val="441"/>
              </a:spcBef>
              <a:defRPr sz="2206" b="1" i="1">
                <a:solidFill>
                  <a:schemeClr val="bg1"/>
                </a:solidFill>
              </a:defRPr>
            </a:lvl2pPr>
            <a:lvl3pPr algn="l">
              <a:spcBef>
                <a:spcPts val="441"/>
              </a:spcBef>
              <a:defRPr sz="2206" b="1" i="1">
                <a:solidFill>
                  <a:schemeClr val="bg1"/>
                </a:solidFill>
              </a:defRPr>
            </a:lvl3pPr>
            <a:lvl4pPr algn="l">
              <a:spcBef>
                <a:spcPts val="441"/>
              </a:spcBef>
              <a:defRPr sz="2206" b="1" i="1">
                <a:solidFill>
                  <a:schemeClr val="bg1"/>
                </a:solidFill>
              </a:defRPr>
            </a:lvl4pPr>
            <a:lvl5pPr algn="l">
              <a:spcBef>
                <a:spcPts val="441"/>
              </a:spcBef>
              <a:defRPr sz="2206" b="1" i="1">
                <a:solidFill>
                  <a:schemeClr val="bg1"/>
                </a:solidFill>
              </a:defRPr>
            </a:lvl5pPr>
          </a:lstStyle>
          <a:p>
            <a:pPr lvl="0"/>
            <a:r>
              <a:rPr lang="en-US"/>
              <a:t>Headline</a:t>
            </a:r>
            <a:endParaRPr lang="en-US" dirty="0"/>
          </a:p>
        </p:txBody>
      </p:sp>
      <p:sp>
        <p:nvSpPr>
          <p:cNvPr id="7" name="Slide Number Placeholder 6"/>
          <p:cNvSpPr>
            <a:spLocks noGrp="1"/>
          </p:cNvSpPr>
          <p:nvPr>
            <p:ph type="sldNum" sz="quarter" idx="18"/>
          </p:nvPr>
        </p:nvSpPr>
        <p:spPr/>
        <p:txBody>
          <a:bodyPr>
            <a:noAutofit/>
          </a:bodyPr>
          <a:lstStyle>
            <a:lvl1pPr marL="0" indent="0">
              <a:buFont typeface="Arial" charset="0"/>
              <a:buNone/>
              <a:defRPr/>
            </a:lvl1pPr>
          </a:lstStyle>
          <a:p>
            <a:fld id="{86CB4B4D-7CA3-9044-876B-883B54F8677D}" type="slidenum">
              <a:rPr lang="uk-UA" smtClean="0">
                <a:solidFill>
                  <a:srgbClr val="1D99D6"/>
                </a:solidFill>
              </a:rPr>
              <a:pPr/>
              <a:t>‹#›</a:t>
            </a:fld>
            <a:endParaRPr lang="uk-UA">
              <a:solidFill>
                <a:srgbClr val="1D99D6"/>
              </a:solidFill>
            </a:endParaRPr>
          </a:p>
        </p:txBody>
      </p:sp>
      <p:cxnSp>
        <p:nvCxnSpPr>
          <p:cNvPr id="12" name="Straight Connector 11"/>
          <p:cNvCxnSpPr/>
          <p:nvPr userDrawn="1"/>
        </p:nvCxnSpPr>
        <p:spPr>
          <a:xfrm>
            <a:off x="415636" y="783550"/>
            <a:ext cx="8312728" cy="0"/>
          </a:xfrm>
          <a:prstGeom prst="line">
            <a:avLst/>
          </a:prstGeom>
          <a:noFill/>
          <a:ln w="12700"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42004138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FB859A90-F550-4825-9080-F5A9367D32F7}" type="slidenum">
              <a:rPr lang="en-US"/>
              <a:pPr>
                <a:defRPr/>
              </a:pPr>
              <a:t>‹#›</a:t>
            </a:fld>
            <a:endParaRPr lang="en-US"/>
          </a:p>
        </p:txBody>
      </p:sp>
    </p:spTree>
    <p:extLst>
      <p:ext uri="{BB962C8B-B14F-4D97-AF65-F5344CB8AC3E}">
        <p14:creationId xmlns:p14="http://schemas.microsoft.com/office/powerpoint/2010/main" val="144933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B412D656-34F0-4312-BFC9-425C957591F8}" type="slidenum">
              <a:rPr lang="en-US" smtClean="0"/>
              <a:pPr/>
              <a:t>‹#›</a:t>
            </a:fld>
            <a:endParaRPr lang="en-US"/>
          </a:p>
        </p:txBody>
      </p:sp>
    </p:spTree>
    <p:extLst>
      <p:ext uri="{BB962C8B-B14F-4D97-AF65-F5344CB8AC3E}">
        <p14:creationId xmlns:p14="http://schemas.microsoft.com/office/powerpoint/2010/main" val="641289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F31B8-BFA0-4D69-841C-BEDC927FC66A}"/>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09E741-7BDD-4646-B521-4DAE2163586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F5B3800-0707-414A-8F68-FABBDE66D842}"/>
              </a:ext>
            </a:extLst>
          </p:cNvPr>
          <p:cNvSpPr>
            <a:spLocks noGrp="1"/>
          </p:cNvSpPr>
          <p:nvPr>
            <p:ph type="dt" sz="half" idx="10"/>
          </p:nvPr>
        </p:nvSpPr>
        <p:spPr/>
        <p:txBody>
          <a:bodyPr/>
          <a:lstStyle/>
          <a:p>
            <a:fld id="{D00E4942-E390-4CE2-976F-AFD190B641F0}" type="datetimeFigureOut">
              <a:rPr lang="en-US" smtClean="0"/>
              <a:t>9/16/2021</a:t>
            </a:fld>
            <a:endParaRPr lang="en-US"/>
          </a:p>
        </p:txBody>
      </p:sp>
      <p:sp>
        <p:nvSpPr>
          <p:cNvPr id="5" name="Footer Placeholder 4">
            <a:extLst>
              <a:ext uri="{FF2B5EF4-FFF2-40B4-BE49-F238E27FC236}">
                <a16:creationId xmlns:a16="http://schemas.microsoft.com/office/drawing/2014/main" id="{25A2797B-1C69-43C6-A98D-A2DE971981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FC6154-FF9F-48C7-A8F8-EF5342F35D22}"/>
              </a:ext>
            </a:extLst>
          </p:cNvPr>
          <p:cNvSpPr>
            <a:spLocks noGrp="1"/>
          </p:cNvSpPr>
          <p:nvPr>
            <p:ph type="sldNum" sz="quarter" idx="12"/>
          </p:nvPr>
        </p:nvSpPr>
        <p:spPr/>
        <p:txBody>
          <a:bodyPr/>
          <a:lstStyle/>
          <a:p>
            <a:fld id="{767CC2BC-A416-47B0-A05A-245B4E5CA13D}" type="slidenum">
              <a:rPr lang="en-US" smtClean="0"/>
              <a:t>‹#›</a:t>
            </a:fld>
            <a:endParaRPr lang="en-US"/>
          </a:p>
        </p:txBody>
      </p:sp>
    </p:spTree>
    <p:extLst>
      <p:ext uri="{BB962C8B-B14F-4D97-AF65-F5344CB8AC3E}">
        <p14:creationId xmlns:p14="http://schemas.microsoft.com/office/powerpoint/2010/main" val="3839600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6944A-326A-4AC3-BB55-432F2D17EE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B7E40D-C00C-456B-8962-678C41A9A4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A2ED53-C03D-45D2-8BB0-E231ED6A1A8D}"/>
              </a:ext>
            </a:extLst>
          </p:cNvPr>
          <p:cNvSpPr>
            <a:spLocks noGrp="1"/>
          </p:cNvSpPr>
          <p:nvPr>
            <p:ph type="dt" sz="half" idx="10"/>
          </p:nvPr>
        </p:nvSpPr>
        <p:spPr/>
        <p:txBody>
          <a:bodyPr/>
          <a:lstStyle/>
          <a:p>
            <a:fld id="{D00E4942-E390-4CE2-976F-AFD190B641F0}" type="datetimeFigureOut">
              <a:rPr lang="en-US" smtClean="0"/>
              <a:t>9/16/2021</a:t>
            </a:fld>
            <a:endParaRPr lang="en-US"/>
          </a:p>
        </p:txBody>
      </p:sp>
      <p:sp>
        <p:nvSpPr>
          <p:cNvPr id="5" name="Footer Placeholder 4">
            <a:extLst>
              <a:ext uri="{FF2B5EF4-FFF2-40B4-BE49-F238E27FC236}">
                <a16:creationId xmlns:a16="http://schemas.microsoft.com/office/drawing/2014/main" id="{CC003DF7-1647-4AC0-82F9-87499A6D04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0490AE-80AE-48E8-B6D6-6B69F9C2FABB}"/>
              </a:ext>
            </a:extLst>
          </p:cNvPr>
          <p:cNvSpPr>
            <a:spLocks noGrp="1"/>
          </p:cNvSpPr>
          <p:nvPr>
            <p:ph type="sldNum" sz="quarter" idx="12"/>
          </p:nvPr>
        </p:nvSpPr>
        <p:spPr/>
        <p:txBody>
          <a:bodyPr/>
          <a:lstStyle/>
          <a:p>
            <a:fld id="{767CC2BC-A416-47B0-A05A-245B4E5CA13D}" type="slidenum">
              <a:rPr lang="en-US" smtClean="0"/>
              <a:t>‹#›</a:t>
            </a:fld>
            <a:endParaRPr lang="en-US"/>
          </a:p>
        </p:txBody>
      </p:sp>
    </p:spTree>
    <p:extLst>
      <p:ext uri="{BB962C8B-B14F-4D97-AF65-F5344CB8AC3E}">
        <p14:creationId xmlns:p14="http://schemas.microsoft.com/office/powerpoint/2010/main" val="3571846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A7A77-A133-4BC0-BD03-5B9EB0CF2556}"/>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FACD27-C513-482C-A6E3-DF3F440B6060}"/>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E97FBF-9949-4BAC-AE3D-D99675E74294}"/>
              </a:ext>
            </a:extLst>
          </p:cNvPr>
          <p:cNvSpPr>
            <a:spLocks noGrp="1"/>
          </p:cNvSpPr>
          <p:nvPr>
            <p:ph type="dt" sz="half" idx="10"/>
          </p:nvPr>
        </p:nvSpPr>
        <p:spPr/>
        <p:txBody>
          <a:bodyPr/>
          <a:lstStyle/>
          <a:p>
            <a:fld id="{D00E4942-E390-4CE2-976F-AFD190B641F0}" type="datetimeFigureOut">
              <a:rPr lang="en-US" smtClean="0"/>
              <a:t>9/16/2021</a:t>
            </a:fld>
            <a:endParaRPr lang="en-US"/>
          </a:p>
        </p:txBody>
      </p:sp>
      <p:sp>
        <p:nvSpPr>
          <p:cNvPr id="5" name="Footer Placeholder 4">
            <a:extLst>
              <a:ext uri="{FF2B5EF4-FFF2-40B4-BE49-F238E27FC236}">
                <a16:creationId xmlns:a16="http://schemas.microsoft.com/office/drawing/2014/main" id="{54AD4D78-48CA-4C8C-8244-4E4DC92BD4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A8471E-9985-4376-8C04-8FC04143AE7A}"/>
              </a:ext>
            </a:extLst>
          </p:cNvPr>
          <p:cNvSpPr>
            <a:spLocks noGrp="1"/>
          </p:cNvSpPr>
          <p:nvPr>
            <p:ph type="sldNum" sz="quarter" idx="12"/>
          </p:nvPr>
        </p:nvSpPr>
        <p:spPr/>
        <p:txBody>
          <a:bodyPr/>
          <a:lstStyle/>
          <a:p>
            <a:fld id="{767CC2BC-A416-47B0-A05A-245B4E5CA13D}" type="slidenum">
              <a:rPr lang="en-US" smtClean="0"/>
              <a:t>‹#›</a:t>
            </a:fld>
            <a:endParaRPr lang="en-US"/>
          </a:p>
        </p:txBody>
      </p:sp>
    </p:spTree>
    <p:extLst>
      <p:ext uri="{BB962C8B-B14F-4D97-AF65-F5344CB8AC3E}">
        <p14:creationId xmlns:p14="http://schemas.microsoft.com/office/powerpoint/2010/main" val="37208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3CB48-383F-4CCD-A60D-A49252E1EF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B9C5F3-FECF-457B-9191-8BC05D29E528}"/>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77AFE2-AF4E-4FB7-8F3F-BAB13E685A12}"/>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E82650E-27C3-43E2-BC82-34649F079300}"/>
              </a:ext>
            </a:extLst>
          </p:cNvPr>
          <p:cNvSpPr>
            <a:spLocks noGrp="1"/>
          </p:cNvSpPr>
          <p:nvPr>
            <p:ph type="dt" sz="half" idx="10"/>
          </p:nvPr>
        </p:nvSpPr>
        <p:spPr/>
        <p:txBody>
          <a:bodyPr/>
          <a:lstStyle/>
          <a:p>
            <a:fld id="{D00E4942-E390-4CE2-976F-AFD190B641F0}" type="datetimeFigureOut">
              <a:rPr lang="en-US" smtClean="0"/>
              <a:t>9/16/2021</a:t>
            </a:fld>
            <a:endParaRPr lang="en-US"/>
          </a:p>
        </p:txBody>
      </p:sp>
      <p:sp>
        <p:nvSpPr>
          <p:cNvPr id="6" name="Footer Placeholder 5">
            <a:extLst>
              <a:ext uri="{FF2B5EF4-FFF2-40B4-BE49-F238E27FC236}">
                <a16:creationId xmlns:a16="http://schemas.microsoft.com/office/drawing/2014/main" id="{D5C89119-6CE5-4A3F-A46A-5F3F0242FB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454E6B-44E0-429A-840B-38D9F7C6905E}"/>
              </a:ext>
            </a:extLst>
          </p:cNvPr>
          <p:cNvSpPr>
            <a:spLocks noGrp="1"/>
          </p:cNvSpPr>
          <p:nvPr>
            <p:ph type="sldNum" sz="quarter" idx="12"/>
          </p:nvPr>
        </p:nvSpPr>
        <p:spPr/>
        <p:txBody>
          <a:bodyPr/>
          <a:lstStyle/>
          <a:p>
            <a:fld id="{767CC2BC-A416-47B0-A05A-245B4E5CA13D}" type="slidenum">
              <a:rPr lang="en-US" smtClean="0"/>
              <a:t>‹#›</a:t>
            </a:fld>
            <a:endParaRPr lang="en-US"/>
          </a:p>
        </p:txBody>
      </p:sp>
    </p:spTree>
    <p:extLst>
      <p:ext uri="{BB962C8B-B14F-4D97-AF65-F5344CB8AC3E}">
        <p14:creationId xmlns:p14="http://schemas.microsoft.com/office/powerpoint/2010/main" val="41270780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hape 2"/>
          <p:cNvSpPr>
            <a:spLocks noGrp="1"/>
          </p:cNvSpPr>
          <p:nvPr>
            <p:ph type="title"/>
          </p:nvPr>
        </p:nvSpPr>
        <p:spPr>
          <a:xfrm>
            <a:off x="892968" y="1218902"/>
            <a:ext cx="7358064" cy="2253434"/>
          </a:xfrm>
          <a:prstGeom prst="rect">
            <a:avLst/>
          </a:prstGeom>
          <a:ln w="3175">
            <a:miter lim="400000"/>
          </a:ln>
          <a:extLst>
            <a:ext uri="{C572A759-6A51-4108-AA02-DFA0A04FC94B}">
              <ma14:wrappingTextBoxFlag xmlns="" xmlns:ma14="http://schemas.microsoft.com/office/mac/drawingml/2011/main" val="1"/>
            </a:ext>
          </a:extLst>
        </p:spPr>
        <p:txBody>
          <a:bodyPr lIns="39290" tIns="39290" rIns="39290" bIns="39290" anchor="b">
            <a:noAutofit/>
          </a:bodyPr>
          <a:lstStyle/>
          <a:p>
            <a:r>
              <a:rPr dirty="0"/>
              <a:t>Title Text</a:t>
            </a:r>
          </a:p>
        </p:txBody>
      </p:sp>
      <p:sp>
        <p:nvSpPr>
          <p:cNvPr id="6" name="Shape 3"/>
          <p:cNvSpPr>
            <a:spLocks noGrp="1"/>
          </p:cNvSpPr>
          <p:nvPr>
            <p:ph type="body" idx="1"/>
          </p:nvPr>
        </p:nvSpPr>
        <p:spPr>
          <a:xfrm>
            <a:off x="892968" y="3533004"/>
            <a:ext cx="7358064" cy="2768288"/>
          </a:xfrm>
          <a:prstGeom prst="rect">
            <a:avLst/>
          </a:prstGeom>
          <a:ln w="3175">
            <a:miter lim="400000"/>
          </a:ln>
          <a:extLst>
            <a:ext uri="{C572A759-6A51-4108-AA02-DFA0A04FC94B}">
              <ma14:wrappingTextBoxFlag xmlns="" xmlns:ma14="http://schemas.microsoft.com/office/mac/drawingml/2011/main" val="1"/>
            </a:ext>
          </a:extLst>
        </p:spPr>
        <p:txBody>
          <a:bodyPr lIns="39290" tIns="39290" rIns="39290" bIns="39290">
            <a:no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7" name="Slide Number Placeholder 2"/>
          <p:cNvSpPr>
            <a:spLocks noGrp="1"/>
          </p:cNvSpPr>
          <p:nvPr>
            <p:ph type="sldNum" sz="quarter" idx="4"/>
          </p:nvPr>
        </p:nvSpPr>
        <p:spPr>
          <a:xfrm>
            <a:off x="8490041" y="6458474"/>
            <a:ext cx="291221" cy="192218"/>
          </a:xfrm>
          <a:prstGeom prst="rect">
            <a:avLst/>
          </a:prstGeom>
        </p:spPr>
        <p:txBody>
          <a:bodyPr>
            <a:noAutofit/>
          </a:bodyPr>
          <a:lstStyle>
            <a:lvl1pPr marL="0" indent="0">
              <a:buFont typeface="Arial" charset="0"/>
              <a:buNone/>
              <a:defRPr sz="794">
                <a:solidFill>
                  <a:schemeClr val="accent1"/>
                </a:solidFill>
                <a:latin typeface="+mj-lt"/>
              </a:defRPr>
            </a:lvl1pPr>
          </a:lstStyle>
          <a:p>
            <a:fld id="{86CB4B4D-7CA3-9044-876B-883B54F8677D}" type="slidenum">
              <a:rPr lang="uk-UA" smtClean="0">
                <a:solidFill>
                  <a:srgbClr val="1D99D6"/>
                </a:solidFill>
              </a:rPr>
              <a:pPr/>
              <a:t>‹#›</a:t>
            </a:fld>
            <a:endParaRPr lang="uk-UA" dirty="0">
              <a:solidFill>
                <a:srgbClr val="1D99D6"/>
              </a:solidFill>
            </a:endParaRPr>
          </a:p>
        </p:txBody>
      </p:sp>
    </p:spTree>
    <p:extLst>
      <p:ext uri="{BB962C8B-B14F-4D97-AF65-F5344CB8AC3E}">
        <p14:creationId xmlns:p14="http://schemas.microsoft.com/office/powerpoint/2010/main" val="610895778"/>
      </p:ext>
    </p:extLst>
  </p:cSld>
  <p:clrMap bg1="lt1" tx1="dk1" bg2="lt2" tx2="dk2" accent1="accent1" accent2="accent2" accent3="accent3" accent4="accent4" accent5="accent5" accent6="accent6" hlink="hlink" folHlink="folHlink"/>
  <p:sldLayoutIdLst>
    <p:sldLayoutId id="2147483700" r:id="rId1"/>
    <p:sldLayoutId id="2147483714" r:id="rId2"/>
    <p:sldLayoutId id="2147483708" r:id="rId3"/>
    <p:sldLayoutId id="2147483733" r:id="rId4"/>
    <p:sldLayoutId id="2147483734" r:id="rId5"/>
  </p:sldLayoutIdLst>
  <p:transition spd="med"/>
  <p:hf hdr="0" ftr="0" dt="0"/>
  <p:txStyles>
    <p:titleStyle>
      <a:lvl1pPr marL="0" marR="0" indent="0" algn="ctr" defTabSz="410787" rtl="0" latinLnBrk="0">
        <a:lnSpc>
          <a:spcPct val="100000"/>
        </a:lnSpc>
        <a:spcBef>
          <a:spcPts val="0"/>
        </a:spcBef>
        <a:spcAft>
          <a:spcPts val="0"/>
        </a:spcAft>
        <a:buClrTx/>
        <a:buSzTx/>
        <a:buFontTx/>
        <a:buNone/>
        <a:tabLst/>
        <a:defRPr sz="5294" b="1" i="0" u="none" strike="noStrike" cap="none" spc="0" baseline="0">
          <a:ln>
            <a:noFill/>
          </a:ln>
          <a:solidFill>
            <a:schemeClr val="tx2"/>
          </a:solidFill>
          <a:uFillTx/>
          <a:latin typeface="+mj-lt"/>
          <a:ea typeface="+mj-ea"/>
          <a:cs typeface="+mj-cs"/>
          <a:sym typeface="Arial Narrow"/>
        </a:defRPr>
      </a:lvl1pPr>
      <a:lvl2pPr marL="0" marR="0" indent="201717" algn="ctr" defTabSz="410787" rtl="0" latinLnBrk="0">
        <a:lnSpc>
          <a:spcPct val="100000"/>
        </a:lnSpc>
        <a:spcBef>
          <a:spcPts val="0"/>
        </a:spcBef>
        <a:spcAft>
          <a:spcPts val="0"/>
        </a:spcAft>
        <a:buClrTx/>
        <a:buSzTx/>
        <a:buFontTx/>
        <a:buNone/>
        <a:tabLst/>
        <a:defRPr sz="5294" b="1" i="0" u="none" strike="noStrike" cap="none" spc="0" baseline="0">
          <a:ln>
            <a:noFill/>
          </a:ln>
          <a:solidFill>
            <a:schemeClr val="accent3">
              <a:hueOff val="9252709"/>
              <a:satOff val="9556"/>
              <a:lumOff val="-29959"/>
            </a:schemeClr>
          </a:solidFill>
          <a:uFillTx/>
          <a:latin typeface="+mj-lt"/>
          <a:ea typeface="+mj-ea"/>
          <a:cs typeface="+mj-cs"/>
          <a:sym typeface="Arial Narrow"/>
        </a:defRPr>
      </a:lvl2pPr>
      <a:lvl3pPr marL="0" marR="0" indent="403433" algn="ctr" defTabSz="410787" rtl="0" latinLnBrk="0">
        <a:lnSpc>
          <a:spcPct val="100000"/>
        </a:lnSpc>
        <a:spcBef>
          <a:spcPts val="0"/>
        </a:spcBef>
        <a:spcAft>
          <a:spcPts val="0"/>
        </a:spcAft>
        <a:buClrTx/>
        <a:buSzTx/>
        <a:buFontTx/>
        <a:buNone/>
        <a:tabLst/>
        <a:defRPr sz="5294" b="1" i="0" u="none" strike="noStrike" cap="none" spc="0" baseline="0">
          <a:ln>
            <a:noFill/>
          </a:ln>
          <a:solidFill>
            <a:schemeClr val="accent3">
              <a:hueOff val="9252709"/>
              <a:satOff val="9556"/>
              <a:lumOff val="-29959"/>
            </a:schemeClr>
          </a:solidFill>
          <a:uFillTx/>
          <a:latin typeface="+mj-lt"/>
          <a:ea typeface="+mj-ea"/>
          <a:cs typeface="+mj-cs"/>
          <a:sym typeface="Arial Narrow"/>
        </a:defRPr>
      </a:lvl3pPr>
      <a:lvl4pPr marL="0" marR="0" indent="605150" algn="ctr" defTabSz="410787" rtl="0" latinLnBrk="0">
        <a:lnSpc>
          <a:spcPct val="100000"/>
        </a:lnSpc>
        <a:spcBef>
          <a:spcPts val="0"/>
        </a:spcBef>
        <a:spcAft>
          <a:spcPts val="0"/>
        </a:spcAft>
        <a:buClrTx/>
        <a:buSzTx/>
        <a:buFontTx/>
        <a:buNone/>
        <a:tabLst/>
        <a:defRPr sz="5294" b="1" i="0" u="none" strike="noStrike" cap="none" spc="0" baseline="0">
          <a:ln>
            <a:noFill/>
          </a:ln>
          <a:solidFill>
            <a:schemeClr val="accent3">
              <a:hueOff val="9252709"/>
              <a:satOff val="9556"/>
              <a:lumOff val="-29959"/>
            </a:schemeClr>
          </a:solidFill>
          <a:uFillTx/>
          <a:latin typeface="+mj-lt"/>
          <a:ea typeface="+mj-ea"/>
          <a:cs typeface="+mj-cs"/>
          <a:sym typeface="Arial Narrow"/>
        </a:defRPr>
      </a:lvl4pPr>
      <a:lvl5pPr marL="0" marR="0" indent="806867" algn="ctr" defTabSz="410787" rtl="0" latinLnBrk="0">
        <a:lnSpc>
          <a:spcPct val="100000"/>
        </a:lnSpc>
        <a:spcBef>
          <a:spcPts val="0"/>
        </a:spcBef>
        <a:spcAft>
          <a:spcPts val="0"/>
        </a:spcAft>
        <a:buClrTx/>
        <a:buSzTx/>
        <a:buFontTx/>
        <a:buNone/>
        <a:tabLst/>
        <a:defRPr sz="5294" b="1" i="0" u="none" strike="noStrike" cap="none" spc="0" baseline="0">
          <a:ln>
            <a:noFill/>
          </a:ln>
          <a:solidFill>
            <a:schemeClr val="accent3">
              <a:hueOff val="9252709"/>
              <a:satOff val="9556"/>
              <a:lumOff val="-29959"/>
            </a:schemeClr>
          </a:solidFill>
          <a:uFillTx/>
          <a:latin typeface="+mj-lt"/>
          <a:ea typeface="+mj-ea"/>
          <a:cs typeface="+mj-cs"/>
          <a:sym typeface="Arial Narrow"/>
        </a:defRPr>
      </a:lvl5pPr>
      <a:lvl6pPr marL="0" marR="0" indent="1008583" algn="ctr" defTabSz="410787" rtl="0" latinLnBrk="0">
        <a:lnSpc>
          <a:spcPct val="100000"/>
        </a:lnSpc>
        <a:spcBef>
          <a:spcPts val="0"/>
        </a:spcBef>
        <a:spcAft>
          <a:spcPts val="0"/>
        </a:spcAft>
        <a:buClrTx/>
        <a:buSzTx/>
        <a:buFontTx/>
        <a:buNone/>
        <a:tabLst/>
        <a:defRPr sz="5294" b="1" i="0" u="none" strike="noStrike" cap="none" spc="0" baseline="0">
          <a:ln>
            <a:noFill/>
          </a:ln>
          <a:solidFill>
            <a:schemeClr val="accent3">
              <a:hueOff val="9252709"/>
              <a:satOff val="9556"/>
              <a:lumOff val="-29959"/>
            </a:schemeClr>
          </a:solidFill>
          <a:uFillTx/>
          <a:latin typeface="+mj-lt"/>
          <a:ea typeface="+mj-ea"/>
          <a:cs typeface="+mj-cs"/>
          <a:sym typeface="Arial Narrow"/>
        </a:defRPr>
      </a:lvl6pPr>
      <a:lvl7pPr marL="0" marR="0" indent="1210300" algn="ctr" defTabSz="410787" rtl="0" latinLnBrk="0">
        <a:lnSpc>
          <a:spcPct val="100000"/>
        </a:lnSpc>
        <a:spcBef>
          <a:spcPts val="0"/>
        </a:spcBef>
        <a:spcAft>
          <a:spcPts val="0"/>
        </a:spcAft>
        <a:buClrTx/>
        <a:buSzTx/>
        <a:buFontTx/>
        <a:buNone/>
        <a:tabLst/>
        <a:defRPr sz="5294" b="1" i="0" u="none" strike="noStrike" cap="none" spc="0" baseline="0">
          <a:ln>
            <a:noFill/>
          </a:ln>
          <a:solidFill>
            <a:schemeClr val="accent3">
              <a:hueOff val="9252709"/>
              <a:satOff val="9556"/>
              <a:lumOff val="-29959"/>
            </a:schemeClr>
          </a:solidFill>
          <a:uFillTx/>
          <a:latin typeface="+mj-lt"/>
          <a:ea typeface="+mj-ea"/>
          <a:cs typeface="+mj-cs"/>
          <a:sym typeface="Arial Narrow"/>
        </a:defRPr>
      </a:lvl7pPr>
      <a:lvl8pPr marL="0" marR="0" indent="1412016" algn="ctr" defTabSz="410787" rtl="0" latinLnBrk="0">
        <a:lnSpc>
          <a:spcPct val="100000"/>
        </a:lnSpc>
        <a:spcBef>
          <a:spcPts val="0"/>
        </a:spcBef>
        <a:spcAft>
          <a:spcPts val="0"/>
        </a:spcAft>
        <a:buClrTx/>
        <a:buSzTx/>
        <a:buFontTx/>
        <a:buNone/>
        <a:tabLst/>
        <a:defRPr sz="5294" b="1" i="0" u="none" strike="noStrike" cap="none" spc="0" baseline="0">
          <a:ln>
            <a:noFill/>
          </a:ln>
          <a:solidFill>
            <a:schemeClr val="accent3">
              <a:hueOff val="9252709"/>
              <a:satOff val="9556"/>
              <a:lumOff val="-29959"/>
            </a:schemeClr>
          </a:solidFill>
          <a:uFillTx/>
          <a:latin typeface="+mj-lt"/>
          <a:ea typeface="+mj-ea"/>
          <a:cs typeface="+mj-cs"/>
          <a:sym typeface="Arial Narrow"/>
        </a:defRPr>
      </a:lvl8pPr>
      <a:lvl9pPr marL="0" marR="0" indent="1613733" algn="ctr" defTabSz="410787" rtl="0" latinLnBrk="0">
        <a:lnSpc>
          <a:spcPct val="100000"/>
        </a:lnSpc>
        <a:spcBef>
          <a:spcPts val="0"/>
        </a:spcBef>
        <a:spcAft>
          <a:spcPts val="0"/>
        </a:spcAft>
        <a:buClrTx/>
        <a:buSzTx/>
        <a:buFontTx/>
        <a:buNone/>
        <a:tabLst/>
        <a:defRPr sz="5294" b="1" i="0" u="none" strike="noStrike" cap="none" spc="0" baseline="0">
          <a:ln>
            <a:noFill/>
          </a:ln>
          <a:solidFill>
            <a:schemeClr val="accent3">
              <a:hueOff val="9252709"/>
              <a:satOff val="9556"/>
              <a:lumOff val="-29959"/>
            </a:schemeClr>
          </a:solidFill>
          <a:uFillTx/>
          <a:latin typeface="+mj-lt"/>
          <a:ea typeface="+mj-ea"/>
          <a:cs typeface="+mj-cs"/>
          <a:sym typeface="Arial Narrow"/>
        </a:defRPr>
      </a:lvl9pPr>
    </p:titleStyle>
    <p:bodyStyle>
      <a:lvl1pPr marL="151287" marR="0" indent="-151287" algn="l" defTabSz="410787" rtl="0" latinLnBrk="0">
        <a:lnSpc>
          <a:spcPct val="100000"/>
        </a:lnSpc>
        <a:spcBef>
          <a:spcPts val="0"/>
        </a:spcBef>
        <a:spcAft>
          <a:spcPts val="882"/>
        </a:spcAft>
        <a:buClrTx/>
        <a:buSzTx/>
        <a:buFont typeface="Arial" charset="0"/>
        <a:buChar char="•"/>
        <a:tabLst/>
        <a:defRPr sz="882" b="0" i="0" u="none" strike="noStrike" cap="none" spc="0" baseline="0">
          <a:ln>
            <a:noFill/>
          </a:ln>
          <a:solidFill>
            <a:schemeClr val="tx1"/>
          </a:solidFill>
          <a:uFillTx/>
          <a:latin typeface="+mn-lt"/>
          <a:ea typeface="+mn-ea"/>
          <a:cs typeface="+mn-cs"/>
          <a:sym typeface="Georgia"/>
        </a:defRPr>
      </a:lvl1pPr>
      <a:lvl2pPr marL="353004" marR="0" indent="-148486" algn="l" defTabSz="410787" rtl="0" latinLnBrk="0">
        <a:lnSpc>
          <a:spcPct val="100000"/>
        </a:lnSpc>
        <a:spcBef>
          <a:spcPts val="0"/>
        </a:spcBef>
        <a:spcAft>
          <a:spcPts val="882"/>
        </a:spcAft>
        <a:buClrTx/>
        <a:buSzTx/>
        <a:buFont typeface="Arial" charset="0"/>
        <a:buChar char="•"/>
        <a:tabLst/>
        <a:defRPr sz="882" b="0" i="0" u="none" strike="noStrike" cap="none" spc="0" baseline="0">
          <a:ln>
            <a:noFill/>
          </a:ln>
          <a:solidFill>
            <a:schemeClr val="tx1"/>
          </a:solidFill>
          <a:uFillTx/>
          <a:latin typeface="+mn-lt"/>
          <a:ea typeface="+mn-ea"/>
          <a:cs typeface="+mn-cs"/>
          <a:sym typeface="Georgia"/>
        </a:defRPr>
      </a:lvl2pPr>
      <a:lvl3pPr marL="557522" marR="0" indent="-151287" algn="l" defTabSz="410787" rtl="0" latinLnBrk="0">
        <a:lnSpc>
          <a:spcPct val="100000"/>
        </a:lnSpc>
        <a:spcBef>
          <a:spcPts val="0"/>
        </a:spcBef>
        <a:spcAft>
          <a:spcPts val="882"/>
        </a:spcAft>
        <a:buClrTx/>
        <a:buSzTx/>
        <a:buFont typeface="Arial" charset="0"/>
        <a:buChar char="•"/>
        <a:tabLst/>
        <a:defRPr sz="882" b="0" i="0" u="none" strike="noStrike" cap="none" spc="0" baseline="0">
          <a:ln>
            <a:noFill/>
          </a:ln>
          <a:solidFill>
            <a:schemeClr val="tx1"/>
          </a:solidFill>
          <a:uFillTx/>
          <a:latin typeface="+mn-lt"/>
          <a:ea typeface="+mn-ea"/>
          <a:cs typeface="+mn-cs"/>
          <a:sym typeface="Georgia"/>
        </a:defRPr>
      </a:lvl3pPr>
      <a:lvl4pPr marL="759239" marR="0" indent="-152689" algn="l" defTabSz="410787" rtl="0" latinLnBrk="0">
        <a:lnSpc>
          <a:spcPct val="100000"/>
        </a:lnSpc>
        <a:spcBef>
          <a:spcPts val="0"/>
        </a:spcBef>
        <a:spcAft>
          <a:spcPts val="882"/>
        </a:spcAft>
        <a:buClrTx/>
        <a:buSzTx/>
        <a:buFont typeface="Arial" charset="0"/>
        <a:buChar char="•"/>
        <a:tabLst/>
        <a:defRPr sz="882" b="0" i="0" u="none" strike="noStrike" cap="none" spc="0" baseline="0">
          <a:ln>
            <a:noFill/>
          </a:ln>
          <a:solidFill>
            <a:schemeClr val="tx1"/>
          </a:solidFill>
          <a:uFillTx/>
          <a:latin typeface="+mn-lt"/>
          <a:ea typeface="+mn-ea"/>
          <a:cs typeface="+mn-cs"/>
          <a:sym typeface="Georgia"/>
        </a:defRPr>
      </a:lvl4pPr>
      <a:lvl5pPr marL="960956" marR="0" indent="-152689" algn="l" defTabSz="410787" rtl="0" latinLnBrk="0">
        <a:lnSpc>
          <a:spcPct val="100000"/>
        </a:lnSpc>
        <a:spcBef>
          <a:spcPts val="0"/>
        </a:spcBef>
        <a:spcAft>
          <a:spcPts val="882"/>
        </a:spcAft>
        <a:buClrTx/>
        <a:buSzTx/>
        <a:buFont typeface="Arial" charset="0"/>
        <a:buChar char="•"/>
        <a:tabLst/>
        <a:defRPr sz="882" b="0" i="0" u="none" strike="noStrike" cap="none" spc="0" baseline="0">
          <a:ln>
            <a:noFill/>
          </a:ln>
          <a:solidFill>
            <a:schemeClr val="tx1"/>
          </a:solidFill>
          <a:uFillTx/>
          <a:latin typeface="+mn-lt"/>
          <a:ea typeface="+mn-ea"/>
          <a:cs typeface="+mn-cs"/>
          <a:sym typeface="Georgia"/>
        </a:defRPr>
      </a:lvl5pPr>
      <a:lvl6pPr marL="0" marR="0" indent="1008583" algn="ctr" defTabSz="410787" rtl="0" latinLnBrk="0">
        <a:lnSpc>
          <a:spcPct val="100000"/>
        </a:lnSpc>
        <a:spcBef>
          <a:spcPts val="882"/>
        </a:spcBef>
        <a:spcAft>
          <a:spcPts val="0"/>
        </a:spcAft>
        <a:buClrTx/>
        <a:buSzTx/>
        <a:buFontTx/>
        <a:buNone/>
        <a:tabLst/>
        <a:defRPr sz="882" b="0" i="0" u="none" strike="noStrike" cap="none" spc="0" baseline="0">
          <a:ln>
            <a:noFill/>
          </a:ln>
          <a:solidFill>
            <a:schemeClr val="accent4"/>
          </a:solidFill>
          <a:uFillTx/>
          <a:latin typeface="+mn-lt"/>
          <a:ea typeface="+mn-ea"/>
          <a:cs typeface="+mn-cs"/>
          <a:sym typeface="Georgia"/>
        </a:defRPr>
      </a:lvl6pPr>
      <a:lvl7pPr marL="0" marR="0" indent="1210300" algn="ctr" defTabSz="410787" rtl="0" latinLnBrk="0">
        <a:lnSpc>
          <a:spcPct val="100000"/>
        </a:lnSpc>
        <a:spcBef>
          <a:spcPts val="882"/>
        </a:spcBef>
        <a:spcAft>
          <a:spcPts val="0"/>
        </a:spcAft>
        <a:buClrTx/>
        <a:buSzTx/>
        <a:buFontTx/>
        <a:buNone/>
        <a:tabLst/>
        <a:defRPr sz="882" b="0" i="0" u="none" strike="noStrike" cap="none" spc="0" baseline="0">
          <a:ln>
            <a:noFill/>
          </a:ln>
          <a:solidFill>
            <a:schemeClr val="accent4"/>
          </a:solidFill>
          <a:uFillTx/>
          <a:latin typeface="+mn-lt"/>
          <a:ea typeface="+mn-ea"/>
          <a:cs typeface="+mn-cs"/>
          <a:sym typeface="Georgia"/>
        </a:defRPr>
      </a:lvl7pPr>
      <a:lvl8pPr marL="0" marR="0" indent="1412016" algn="ctr" defTabSz="410787" rtl="0" latinLnBrk="0">
        <a:lnSpc>
          <a:spcPct val="100000"/>
        </a:lnSpc>
        <a:spcBef>
          <a:spcPts val="882"/>
        </a:spcBef>
        <a:spcAft>
          <a:spcPts val="0"/>
        </a:spcAft>
        <a:buClrTx/>
        <a:buSzTx/>
        <a:buFontTx/>
        <a:buNone/>
        <a:tabLst/>
        <a:defRPr sz="882" b="0" i="0" u="none" strike="noStrike" cap="none" spc="0" baseline="0">
          <a:ln>
            <a:noFill/>
          </a:ln>
          <a:solidFill>
            <a:schemeClr val="accent4"/>
          </a:solidFill>
          <a:uFillTx/>
          <a:latin typeface="+mn-lt"/>
          <a:ea typeface="+mn-ea"/>
          <a:cs typeface="+mn-cs"/>
          <a:sym typeface="Georgia"/>
        </a:defRPr>
      </a:lvl8pPr>
      <a:lvl9pPr marL="0" marR="0" indent="1613733" algn="ctr" defTabSz="410787" rtl="0" latinLnBrk="0">
        <a:lnSpc>
          <a:spcPct val="100000"/>
        </a:lnSpc>
        <a:spcBef>
          <a:spcPts val="882"/>
        </a:spcBef>
        <a:spcAft>
          <a:spcPts val="0"/>
        </a:spcAft>
        <a:buClrTx/>
        <a:buSzTx/>
        <a:buFontTx/>
        <a:buNone/>
        <a:tabLst/>
        <a:defRPr sz="882" b="0" i="0" u="none" strike="noStrike" cap="none" spc="0" baseline="0">
          <a:ln>
            <a:noFill/>
          </a:ln>
          <a:solidFill>
            <a:schemeClr val="accent4"/>
          </a:solidFill>
          <a:uFillTx/>
          <a:latin typeface="+mn-lt"/>
          <a:ea typeface="+mn-ea"/>
          <a:cs typeface="+mn-cs"/>
          <a:sym typeface="Georgia"/>
        </a:defRPr>
      </a:lvl9pPr>
    </p:bodyStyle>
    <p:otherStyle>
      <a:lvl1pPr marL="0" marR="0" indent="0" algn="ctr" defTabSz="410787" rtl="0" latinLnBrk="0">
        <a:lnSpc>
          <a:spcPct val="100000"/>
        </a:lnSpc>
        <a:spcBef>
          <a:spcPts val="0"/>
        </a:spcBef>
        <a:spcAft>
          <a:spcPts val="0"/>
        </a:spcAft>
        <a:buClrTx/>
        <a:buSzTx/>
        <a:buFontTx/>
        <a:buNone/>
        <a:tabLst/>
        <a:defRPr sz="1235" b="0" i="0" u="none" strike="noStrike" cap="none" spc="0" baseline="0">
          <a:ln>
            <a:noFill/>
          </a:ln>
          <a:solidFill>
            <a:schemeClr val="tx1"/>
          </a:solidFill>
          <a:uFillTx/>
          <a:latin typeface="+mn-lt"/>
          <a:ea typeface="+mn-ea"/>
          <a:cs typeface="+mn-cs"/>
          <a:sym typeface="Helvetica Light"/>
        </a:defRPr>
      </a:lvl1pPr>
      <a:lvl2pPr marL="0" marR="0" indent="201717" algn="ctr" defTabSz="410787" rtl="0" latinLnBrk="0">
        <a:lnSpc>
          <a:spcPct val="100000"/>
        </a:lnSpc>
        <a:spcBef>
          <a:spcPts val="0"/>
        </a:spcBef>
        <a:spcAft>
          <a:spcPts val="0"/>
        </a:spcAft>
        <a:buClrTx/>
        <a:buSzTx/>
        <a:buFontTx/>
        <a:buNone/>
        <a:tabLst/>
        <a:defRPr sz="1235" b="0" i="0" u="none" strike="noStrike" cap="none" spc="0" baseline="0">
          <a:ln>
            <a:noFill/>
          </a:ln>
          <a:solidFill>
            <a:schemeClr val="tx1"/>
          </a:solidFill>
          <a:uFillTx/>
          <a:latin typeface="+mn-lt"/>
          <a:ea typeface="+mn-ea"/>
          <a:cs typeface="+mn-cs"/>
          <a:sym typeface="Helvetica Light"/>
        </a:defRPr>
      </a:lvl2pPr>
      <a:lvl3pPr marL="0" marR="0" indent="403433" algn="ctr" defTabSz="410787" rtl="0" latinLnBrk="0">
        <a:lnSpc>
          <a:spcPct val="100000"/>
        </a:lnSpc>
        <a:spcBef>
          <a:spcPts val="0"/>
        </a:spcBef>
        <a:spcAft>
          <a:spcPts val="0"/>
        </a:spcAft>
        <a:buClrTx/>
        <a:buSzTx/>
        <a:buFontTx/>
        <a:buNone/>
        <a:tabLst/>
        <a:defRPr sz="1235" b="0" i="0" u="none" strike="noStrike" cap="none" spc="0" baseline="0">
          <a:ln>
            <a:noFill/>
          </a:ln>
          <a:solidFill>
            <a:schemeClr val="tx1"/>
          </a:solidFill>
          <a:uFillTx/>
          <a:latin typeface="+mn-lt"/>
          <a:ea typeface="+mn-ea"/>
          <a:cs typeface="+mn-cs"/>
          <a:sym typeface="Helvetica Light"/>
        </a:defRPr>
      </a:lvl3pPr>
      <a:lvl4pPr marL="0" marR="0" indent="605150" algn="ctr" defTabSz="410787" rtl="0" latinLnBrk="0">
        <a:lnSpc>
          <a:spcPct val="100000"/>
        </a:lnSpc>
        <a:spcBef>
          <a:spcPts val="0"/>
        </a:spcBef>
        <a:spcAft>
          <a:spcPts val="0"/>
        </a:spcAft>
        <a:buClrTx/>
        <a:buSzTx/>
        <a:buFontTx/>
        <a:buNone/>
        <a:tabLst/>
        <a:defRPr sz="1235" b="0" i="0" u="none" strike="noStrike" cap="none" spc="0" baseline="0">
          <a:ln>
            <a:noFill/>
          </a:ln>
          <a:solidFill>
            <a:schemeClr val="tx1"/>
          </a:solidFill>
          <a:uFillTx/>
          <a:latin typeface="+mn-lt"/>
          <a:ea typeface="+mn-ea"/>
          <a:cs typeface="+mn-cs"/>
          <a:sym typeface="Helvetica Light"/>
        </a:defRPr>
      </a:lvl4pPr>
      <a:lvl5pPr marL="0" marR="0" indent="806867" algn="ctr" defTabSz="410787" rtl="0" latinLnBrk="0">
        <a:lnSpc>
          <a:spcPct val="100000"/>
        </a:lnSpc>
        <a:spcBef>
          <a:spcPts val="0"/>
        </a:spcBef>
        <a:spcAft>
          <a:spcPts val="0"/>
        </a:spcAft>
        <a:buClrTx/>
        <a:buSzTx/>
        <a:buFontTx/>
        <a:buNone/>
        <a:tabLst/>
        <a:defRPr sz="1235" b="0" i="0" u="none" strike="noStrike" cap="none" spc="0" baseline="0">
          <a:ln>
            <a:noFill/>
          </a:ln>
          <a:solidFill>
            <a:schemeClr val="tx1"/>
          </a:solidFill>
          <a:uFillTx/>
          <a:latin typeface="+mn-lt"/>
          <a:ea typeface="+mn-ea"/>
          <a:cs typeface="+mn-cs"/>
          <a:sym typeface="Helvetica Light"/>
        </a:defRPr>
      </a:lvl5pPr>
      <a:lvl6pPr marL="0" marR="0" indent="1008583" algn="ctr" defTabSz="410787" rtl="0" latinLnBrk="0">
        <a:lnSpc>
          <a:spcPct val="100000"/>
        </a:lnSpc>
        <a:spcBef>
          <a:spcPts val="0"/>
        </a:spcBef>
        <a:spcAft>
          <a:spcPts val="0"/>
        </a:spcAft>
        <a:buClrTx/>
        <a:buSzTx/>
        <a:buFontTx/>
        <a:buNone/>
        <a:tabLst/>
        <a:defRPr sz="1235" b="0" i="0" u="none" strike="noStrike" cap="none" spc="0" baseline="0">
          <a:ln>
            <a:noFill/>
          </a:ln>
          <a:solidFill>
            <a:schemeClr val="tx1"/>
          </a:solidFill>
          <a:uFillTx/>
          <a:latin typeface="+mn-lt"/>
          <a:ea typeface="+mn-ea"/>
          <a:cs typeface="+mn-cs"/>
          <a:sym typeface="Helvetica Light"/>
        </a:defRPr>
      </a:lvl6pPr>
      <a:lvl7pPr marL="0" marR="0" indent="1210300" algn="ctr" defTabSz="410787" rtl="0" latinLnBrk="0">
        <a:lnSpc>
          <a:spcPct val="100000"/>
        </a:lnSpc>
        <a:spcBef>
          <a:spcPts val="0"/>
        </a:spcBef>
        <a:spcAft>
          <a:spcPts val="0"/>
        </a:spcAft>
        <a:buClrTx/>
        <a:buSzTx/>
        <a:buFontTx/>
        <a:buNone/>
        <a:tabLst/>
        <a:defRPr sz="1235" b="0" i="0" u="none" strike="noStrike" cap="none" spc="0" baseline="0">
          <a:ln>
            <a:noFill/>
          </a:ln>
          <a:solidFill>
            <a:schemeClr val="tx1"/>
          </a:solidFill>
          <a:uFillTx/>
          <a:latin typeface="+mn-lt"/>
          <a:ea typeface="+mn-ea"/>
          <a:cs typeface="+mn-cs"/>
          <a:sym typeface="Helvetica Light"/>
        </a:defRPr>
      </a:lvl7pPr>
      <a:lvl8pPr marL="0" marR="0" indent="1412016" algn="ctr" defTabSz="410787" rtl="0" latinLnBrk="0">
        <a:lnSpc>
          <a:spcPct val="100000"/>
        </a:lnSpc>
        <a:spcBef>
          <a:spcPts val="0"/>
        </a:spcBef>
        <a:spcAft>
          <a:spcPts val="0"/>
        </a:spcAft>
        <a:buClrTx/>
        <a:buSzTx/>
        <a:buFontTx/>
        <a:buNone/>
        <a:tabLst/>
        <a:defRPr sz="1235" b="0" i="0" u="none" strike="noStrike" cap="none" spc="0" baseline="0">
          <a:ln>
            <a:noFill/>
          </a:ln>
          <a:solidFill>
            <a:schemeClr val="tx1"/>
          </a:solidFill>
          <a:uFillTx/>
          <a:latin typeface="+mn-lt"/>
          <a:ea typeface="+mn-ea"/>
          <a:cs typeface="+mn-cs"/>
          <a:sym typeface="Helvetica Light"/>
        </a:defRPr>
      </a:lvl8pPr>
      <a:lvl9pPr marL="0" marR="0" indent="1613733" algn="ctr" defTabSz="410787" rtl="0" latinLnBrk="0">
        <a:lnSpc>
          <a:spcPct val="100000"/>
        </a:lnSpc>
        <a:spcBef>
          <a:spcPts val="0"/>
        </a:spcBef>
        <a:spcAft>
          <a:spcPts val="0"/>
        </a:spcAft>
        <a:buClrTx/>
        <a:buSzTx/>
        <a:buFontTx/>
        <a:buNone/>
        <a:tabLst/>
        <a:defRPr sz="1235" b="0" i="0" u="none" strike="noStrike" cap="none" spc="0" baseline="0">
          <a:ln>
            <a:noFill/>
          </a:ln>
          <a:solidFill>
            <a:schemeClr val="tx1"/>
          </a:solidFill>
          <a:uFillTx/>
          <a:latin typeface="+mn-lt"/>
          <a:ea typeface="+mn-ea"/>
          <a:cs typeface="+mn-cs"/>
          <a:sym typeface="Helvetica Light"/>
        </a:defRPr>
      </a:lvl9pPr>
    </p:otherStyle>
  </p:txStyles>
  <p:extLst>
    <p:ext uri="{27BBF7A9-308A-43DC-89C8-2F10F3537804}">
      <p15:sldGuideLst xmlns:p15="http://schemas.microsoft.com/office/powerpoint/2012/main">
        <p15:guide id="1" orient="horz" pos="2448">
          <p15:clr>
            <a:srgbClr val="F26B43"/>
          </p15:clr>
        </p15:guide>
        <p15:guide id="2" pos="3168">
          <p15:clr>
            <a:srgbClr val="F26B43"/>
          </p15:clr>
        </p15:guide>
        <p15:guide id="3" pos="144">
          <p15:clr>
            <a:srgbClr val="F26B43"/>
          </p15:clr>
        </p15:guide>
        <p15:guide id="4" pos="288">
          <p15:clr>
            <a:srgbClr val="F26B43"/>
          </p15:clr>
        </p15:guide>
        <p15:guide id="5" pos="6192">
          <p15:clr>
            <a:srgbClr val="F26B43"/>
          </p15:clr>
        </p15:guide>
        <p15:guide id="6" pos="6048">
          <p15:clr>
            <a:srgbClr val="F26B43"/>
          </p15:clr>
        </p15:guide>
        <p15:guide id="7" orient="horz" pos="144">
          <p15:clr>
            <a:srgbClr val="F26B43"/>
          </p15:clr>
        </p15:guide>
        <p15:guide id="8" orient="horz" pos="4752">
          <p15:clr>
            <a:srgbClr val="F26B43"/>
          </p15:clr>
        </p15:guide>
        <p15:guide id="9" orient="horz" pos="4704">
          <p15:clr>
            <a:srgbClr val="F26B43"/>
          </p15:clr>
        </p15:guide>
        <p15:guide id="10" orient="horz" pos="2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8D726A-CC15-4F3D-8D0B-FADCEC00EE1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C5325F2-10A2-46FC-B638-9F170FC0BDA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16EB8A-8B6C-4C1F-9AE0-24B6A2EC23E2}"/>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0E4942-E390-4CE2-976F-AFD190B641F0}" type="datetimeFigureOut">
              <a:rPr lang="en-US" smtClean="0"/>
              <a:t>9/16/2021</a:t>
            </a:fld>
            <a:endParaRPr lang="en-US"/>
          </a:p>
        </p:txBody>
      </p:sp>
      <p:sp>
        <p:nvSpPr>
          <p:cNvPr id="5" name="Footer Placeholder 4">
            <a:extLst>
              <a:ext uri="{FF2B5EF4-FFF2-40B4-BE49-F238E27FC236}">
                <a16:creationId xmlns:a16="http://schemas.microsoft.com/office/drawing/2014/main" id="{EF5F1556-E45F-4A6C-9536-532D9BC4E781}"/>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029AF5A-9571-4481-B184-886AE2BF035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7CC2BC-A416-47B0-A05A-245B4E5CA13D}" type="slidenum">
              <a:rPr lang="en-US" smtClean="0"/>
              <a:t>‹#›</a:t>
            </a:fld>
            <a:endParaRPr lang="en-US"/>
          </a:p>
        </p:txBody>
      </p:sp>
    </p:spTree>
    <p:extLst>
      <p:ext uri="{BB962C8B-B14F-4D97-AF65-F5344CB8AC3E}">
        <p14:creationId xmlns:p14="http://schemas.microsoft.com/office/powerpoint/2010/main" val="108468805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8.emf"/><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idx="4294967295"/>
          </p:nvPr>
        </p:nvSpPr>
        <p:spPr>
          <a:xfrm>
            <a:off x="529514" y="2902591"/>
            <a:ext cx="8057997" cy="3395488"/>
          </a:xfrm>
        </p:spPr>
        <p:txBody>
          <a:bodyPr/>
          <a:lstStyle/>
          <a:p>
            <a:pPr algn="ctr"/>
            <a:r>
              <a:rPr lang="en-US" sz="2800" dirty="0"/>
              <a:t>         </a:t>
            </a:r>
            <a:br>
              <a:rPr lang="en-US" sz="2800" dirty="0"/>
            </a:br>
            <a:br>
              <a:rPr lang="en-US" sz="2800" dirty="0"/>
            </a:br>
            <a:br>
              <a:rPr lang="en-US" sz="2800" dirty="0"/>
            </a:br>
            <a:br>
              <a:rPr lang="en-US" sz="2800" dirty="0"/>
            </a:br>
            <a:br>
              <a:rPr lang="en-US" sz="2800" dirty="0"/>
            </a:br>
            <a:br>
              <a:rPr lang="en-US" sz="2800" dirty="0"/>
            </a:br>
            <a:br>
              <a:rPr lang="en-US" sz="2800" dirty="0"/>
            </a:br>
            <a:br>
              <a:rPr lang="en-US" sz="2800" dirty="0"/>
            </a:br>
            <a:br>
              <a:rPr lang="en-US" sz="2800" dirty="0"/>
            </a:br>
            <a:br>
              <a:rPr lang="en-US" sz="2800" dirty="0"/>
            </a:br>
            <a:br>
              <a:rPr lang="en-US" sz="2800" dirty="0"/>
            </a:br>
            <a:br>
              <a:rPr lang="en-US" sz="2800" dirty="0"/>
            </a:br>
            <a:br>
              <a:rPr lang="en-US" sz="2800" dirty="0"/>
            </a:br>
            <a:r>
              <a:rPr lang="en-US" sz="2800" u="sng" dirty="0"/>
              <a:t>Modern FLP Valuation</a:t>
            </a:r>
            <a:br>
              <a:rPr lang="en-US" sz="2800" dirty="0"/>
            </a:br>
            <a:r>
              <a:rPr lang="en-US" sz="2800" dirty="0"/>
              <a:t>The Rise of the Income Approach and the</a:t>
            </a:r>
            <a:br>
              <a:rPr lang="en-US" sz="2800" dirty="0"/>
            </a:br>
            <a:r>
              <a:rPr lang="en-US" sz="2800" dirty="0"/>
              <a:t>Nonmarketable Investment Company</a:t>
            </a:r>
            <a:br>
              <a:rPr lang="en-US" sz="2800" dirty="0"/>
            </a:br>
            <a:r>
              <a:rPr lang="en-US" sz="2800" dirty="0"/>
              <a:t>          Evaluation Method (NICE) </a:t>
            </a:r>
            <a:br>
              <a:rPr lang="en-US" sz="2800" dirty="0"/>
            </a:br>
            <a:br>
              <a:rPr lang="en-US" sz="2800" dirty="0"/>
            </a:br>
            <a:br>
              <a:rPr lang="en-US" sz="2800" dirty="0"/>
            </a:br>
            <a:br>
              <a:rPr lang="en-US" sz="2000" dirty="0"/>
            </a:br>
            <a:br>
              <a:rPr lang="en-US" sz="2000" dirty="0"/>
            </a:br>
            <a:br>
              <a:rPr lang="en-US" sz="2000" dirty="0"/>
            </a:br>
            <a:r>
              <a:rPr lang="en-US" sz="2000" dirty="0"/>
              <a:t>      </a:t>
            </a:r>
            <a:br>
              <a:rPr lang="en-US" sz="2000" dirty="0"/>
            </a:br>
            <a:br>
              <a:rPr lang="en-US" sz="2800" dirty="0"/>
            </a:br>
            <a:br>
              <a:rPr lang="en-US" sz="2800" dirty="0"/>
            </a:br>
            <a:br>
              <a:rPr lang="en-US" sz="2000" dirty="0"/>
            </a:br>
            <a:r>
              <a:rPr lang="en-US" sz="2000" dirty="0"/>
              <a:t>Presentation to the</a:t>
            </a:r>
            <a:br>
              <a:rPr lang="en-US" sz="2000" dirty="0"/>
            </a:br>
            <a:r>
              <a:rPr lang="en-US" sz="2000" dirty="0"/>
              <a:t>Houston Business and Estate Planning Council</a:t>
            </a:r>
            <a:br>
              <a:rPr lang="en-US" sz="2000" dirty="0"/>
            </a:br>
            <a:r>
              <a:rPr lang="en-US" sz="2000" dirty="0"/>
              <a:t>September 23, 2022</a:t>
            </a:r>
            <a:br>
              <a:rPr lang="en-US" sz="2000" dirty="0"/>
            </a:br>
            <a:endParaRPr lang="en-US" sz="2000" dirty="0"/>
          </a:p>
        </p:txBody>
      </p:sp>
      <p:sp>
        <p:nvSpPr>
          <p:cNvPr id="3" name="TextBox 2"/>
          <p:cNvSpPr txBox="1"/>
          <p:nvPr/>
        </p:nvSpPr>
        <p:spPr>
          <a:xfrm>
            <a:off x="506161" y="5564347"/>
            <a:ext cx="914400" cy="91440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9290" tIns="39290" rIns="39290" bIns="39290" numCol="1" spcCol="38100" rtlCol="0" anchor="t">
            <a:noAutofit/>
          </a:bodyPr>
          <a:lstStyle/>
          <a:p>
            <a:pPr marL="0" marR="0" indent="0" algn="l" defTabSz="465534" rtl="0" fontAlgn="auto" latinLnBrk="0" hangingPunct="0">
              <a:lnSpc>
                <a:spcPct val="100000"/>
              </a:lnSpc>
              <a:spcBef>
                <a:spcPts val="0"/>
              </a:spcBef>
              <a:spcAft>
                <a:spcPts val="0"/>
              </a:spcAft>
              <a:buClrTx/>
              <a:buSzTx/>
              <a:buFontTx/>
              <a:buNone/>
              <a:tabLst/>
            </a:pPr>
            <a:endParaRPr kumimoji="0" lang="en-US" sz="1000" b="0" i="0" u="none" strike="noStrike" cap="none" spc="0" normalizeH="0" baseline="0" dirty="0">
              <a:ln>
                <a:noFill/>
              </a:ln>
              <a:solidFill>
                <a:schemeClr val="tx1"/>
              </a:solidFill>
              <a:effectLst/>
              <a:uFillTx/>
              <a:latin typeface="+mn-lt"/>
              <a:ea typeface="+mn-ea"/>
              <a:cs typeface="+mn-cs"/>
              <a:sym typeface="Georgia"/>
            </a:endParaRPr>
          </a:p>
        </p:txBody>
      </p:sp>
      <p:pic>
        <p:nvPicPr>
          <p:cNvPr id="14" name="Picture 13">
            <a:extLst>
              <a:ext uri="{FF2B5EF4-FFF2-40B4-BE49-F238E27FC236}">
                <a16:creationId xmlns:a16="http://schemas.microsoft.com/office/drawing/2014/main" id="{D91C7F62-32A0-4123-B855-F10220181B37}"/>
              </a:ext>
            </a:extLst>
          </p:cNvPr>
          <p:cNvPicPr>
            <a:picLocks noChangeAspect="1"/>
          </p:cNvPicPr>
          <p:nvPr/>
        </p:nvPicPr>
        <p:blipFill>
          <a:blip r:embed="rId3"/>
          <a:stretch>
            <a:fillRect/>
          </a:stretch>
        </p:blipFill>
        <p:spPr>
          <a:xfrm>
            <a:off x="124910" y="6150947"/>
            <a:ext cx="2634455" cy="504470"/>
          </a:xfrm>
          <a:prstGeom prst="rect">
            <a:avLst/>
          </a:prstGeom>
        </p:spPr>
      </p:pic>
    </p:spTree>
    <p:extLst>
      <p:ext uri="{BB962C8B-B14F-4D97-AF65-F5344CB8AC3E}">
        <p14:creationId xmlns:p14="http://schemas.microsoft.com/office/powerpoint/2010/main" val="1043028254"/>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2194C3F-C00A-4CB6-A456-E3D844FC7BAC}"/>
              </a:ext>
            </a:extLst>
          </p:cNvPr>
          <p:cNvSpPr>
            <a:spLocks noGrp="1"/>
          </p:cNvSpPr>
          <p:nvPr>
            <p:ph type="sldNum" sz="quarter" idx="18"/>
          </p:nvPr>
        </p:nvSpPr>
        <p:spPr/>
        <p:txBody>
          <a:bodyPr/>
          <a:lstStyle/>
          <a:p>
            <a:fld id="{86CB4B4D-7CA3-9044-876B-883B54F8677D}" type="slidenum">
              <a:rPr lang="uk-UA" smtClean="0">
                <a:solidFill>
                  <a:srgbClr val="1D99D6"/>
                </a:solidFill>
              </a:rPr>
              <a:pPr/>
              <a:t>10</a:t>
            </a:fld>
            <a:endParaRPr lang="uk-UA" dirty="0">
              <a:solidFill>
                <a:srgbClr val="1D99D6"/>
              </a:solidFill>
            </a:endParaRPr>
          </a:p>
        </p:txBody>
      </p:sp>
      <p:sp>
        <p:nvSpPr>
          <p:cNvPr id="8" name="Shape 11">
            <a:extLst>
              <a:ext uri="{FF2B5EF4-FFF2-40B4-BE49-F238E27FC236}">
                <a16:creationId xmlns:a16="http://schemas.microsoft.com/office/drawing/2014/main" id="{1997D8D8-177A-4FAB-BFB5-ED26D80CC06F}"/>
              </a:ext>
            </a:extLst>
          </p:cNvPr>
          <p:cNvSpPr>
            <a:spLocks noGrp="1"/>
          </p:cNvSpPr>
          <p:nvPr>
            <p:ph type="title"/>
          </p:nvPr>
        </p:nvSpPr>
        <p:spPr>
          <a:xfrm>
            <a:off x="379413" y="341313"/>
            <a:ext cx="7040562" cy="398462"/>
          </a:xfrm>
          <a:prstGeom prst="rect">
            <a:avLst/>
          </a:prstGeom>
        </p:spPr>
        <p:txBody>
          <a:bodyPr>
            <a:noAutofit/>
          </a:bodyPr>
          <a:lstStyle>
            <a:lvl1pPr marL="0" indent="0" algn="l">
              <a:buFont typeface="Arial" charset="0"/>
              <a:buNone/>
              <a:defRPr sz="2000" baseline="0">
                <a:solidFill>
                  <a:srgbClr val="093A5D"/>
                </a:solidFill>
                <a:latin typeface="Arial Narrow" panose="020B0606020202030204" pitchFamily="34" charset="0"/>
              </a:defRPr>
            </a:lvl1pPr>
          </a:lstStyle>
          <a:p>
            <a:r>
              <a:rPr lang="en-US" dirty="0"/>
              <a:t>The NICE Method – the Income Approach to Valuing FLPs</a:t>
            </a:r>
            <a:endParaRPr dirty="0"/>
          </a:p>
        </p:txBody>
      </p:sp>
      <p:sp>
        <p:nvSpPr>
          <p:cNvPr id="9" name="Text Placeholder 8">
            <a:extLst>
              <a:ext uri="{FF2B5EF4-FFF2-40B4-BE49-F238E27FC236}">
                <a16:creationId xmlns:a16="http://schemas.microsoft.com/office/drawing/2014/main" id="{C100FD46-93EF-4FE2-925A-5B66D5D43F7B}"/>
              </a:ext>
            </a:extLst>
          </p:cNvPr>
          <p:cNvSpPr>
            <a:spLocks noGrp="1"/>
          </p:cNvSpPr>
          <p:nvPr>
            <p:ph type="body" sz="quarter" idx="11"/>
          </p:nvPr>
        </p:nvSpPr>
        <p:spPr>
          <a:xfrm>
            <a:off x="415637" y="971365"/>
            <a:ext cx="8311382" cy="398463"/>
          </a:xfrm>
        </p:spPr>
        <p:txBody>
          <a:bodyPr/>
          <a:lstStyle/>
          <a:p>
            <a:r>
              <a:rPr lang="en-US" sz="1400" dirty="0">
                <a:latin typeface="+mj-lt"/>
              </a:rPr>
              <a:t>The Rise of the Income Approach in FLP Valuation</a:t>
            </a:r>
          </a:p>
        </p:txBody>
      </p:sp>
      <p:sp>
        <p:nvSpPr>
          <p:cNvPr id="13" name="Content Placeholder 12">
            <a:extLst>
              <a:ext uri="{FF2B5EF4-FFF2-40B4-BE49-F238E27FC236}">
                <a16:creationId xmlns:a16="http://schemas.microsoft.com/office/drawing/2014/main" id="{B6C7723C-2D63-4CFA-B062-61DDA16D5BE6}"/>
              </a:ext>
            </a:extLst>
          </p:cNvPr>
          <p:cNvSpPr>
            <a:spLocks noGrp="1"/>
          </p:cNvSpPr>
          <p:nvPr>
            <p:ph sz="quarter" idx="16"/>
          </p:nvPr>
        </p:nvSpPr>
        <p:spPr>
          <a:xfrm>
            <a:off x="415734" y="1369828"/>
            <a:ext cx="8311285" cy="4255825"/>
          </a:xfrm>
        </p:spPr>
        <p:txBody>
          <a:bodyPr/>
          <a:lstStyle/>
          <a:p>
            <a:pPr marL="0" marR="0" indent="285750">
              <a:lnSpc>
                <a:spcPct val="150000"/>
              </a:lnSpc>
              <a:spcBef>
                <a:spcPts val="0"/>
              </a:spcBef>
              <a:spcAft>
                <a:spcPts val="800"/>
              </a:spcAft>
            </a:pPr>
            <a:r>
              <a:rPr lang="en-US" sz="2000" b="1" u="sng" dirty="0">
                <a:latin typeface="Times New Roman" panose="02020603050405020304" pitchFamily="18" charset="0"/>
                <a:ea typeface="Calibri" panose="020F0502020204030204" pitchFamily="34" charset="0"/>
              </a:rPr>
              <a:t>Grieve</a:t>
            </a:r>
            <a:r>
              <a:rPr lang="en-US" sz="2000" b="1" u="sng" dirty="0">
                <a:effectLst/>
                <a:latin typeface="Times New Roman" panose="02020603050405020304" pitchFamily="18" charset="0"/>
                <a:ea typeface="Calibri" panose="020F0502020204030204" pitchFamily="34" charset="0"/>
              </a:rPr>
              <a:t> v. Commissioner (contd.)   </a:t>
            </a:r>
          </a:p>
          <a:p>
            <a:pPr marL="0" marR="0" indent="285750">
              <a:lnSpc>
                <a:spcPct val="150000"/>
              </a:lnSpc>
              <a:spcBef>
                <a:spcPts val="0"/>
              </a:spcBef>
              <a:spcAft>
                <a:spcPts val="800"/>
              </a:spcAft>
            </a:pPr>
            <a:endParaRPr lang="en-US" sz="1200" dirty="0">
              <a:effectLst/>
              <a:latin typeface="Times New Roman" panose="02020603050405020304" pitchFamily="18" charset="0"/>
              <a:ea typeface="Calibri" panose="020F0502020204030204" pitchFamily="34" charset="0"/>
            </a:endParaRPr>
          </a:p>
          <a:p>
            <a:pPr marL="0" marR="0" indent="457200">
              <a:lnSpc>
                <a:spcPct val="150000"/>
              </a:lnSpc>
              <a:spcBef>
                <a:spcPts val="0"/>
              </a:spcBef>
              <a:spcAft>
                <a:spcPts val="800"/>
              </a:spcAft>
            </a:pPr>
            <a:endParaRPr lang="en-US" dirty="0"/>
          </a:p>
        </p:txBody>
      </p:sp>
      <p:sp>
        <p:nvSpPr>
          <p:cNvPr id="7" name="TextBox 6">
            <a:extLst>
              <a:ext uri="{FF2B5EF4-FFF2-40B4-BE49-F238E27FC236}">
                <a16:creationId xmlns:a16="http://schemas.microsoft.com/office/drawing/2014/main" id="{BDEFC7D5-A68B-46C8-A6AE-0F2F44D58609}"/>
              </a:ext>
            </a:extLst>
          </p:cNvPr>
          <p:cNvSpPr txBox="1"/>
          <p:nvPr/>
        </p:nvSpPr>
        <p:spPr>
          <a:xfrm>
            <a:off x="687897" y="2136750"/>
            <a:ext cx="7432646" cy="2477601"/>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85750" marR="0" indent="-285750">
              <a:spcBef>
                <a:spcPts val="0"/>
              </a:spcBef>
              <a:spcAft>
                <a:spcPts val="800"/>
              </a:spcAft>
              <a:buFont typeface="Wingdings" panose="05000000000000000000" pitchFamily="2" charset="2"/>
              <a:buChar char="§"/>
            </a:pPr>
            <a:r>
              <a:rPr lang="en-US" sz="1800" dirty="0">
                <a:effectLst/>
                <a:latin typeface="Times New Roman" panose="02020603050405020304" pitchFamily="18" charset="0"/>
                <a:ea typeface="Calibri" panose="020F0502020204030204" pitchFamily="34" charset="0"/>
              </a:rPr>
              <a:t>The taxpayer’s legal team brought Stout Risius Ross in as a second valuation expert for purposes of the trial. </a:t>
            </a:r>
            <a:endParaRPr lang="en-US" sz="1400" dirty="0">
              <a:effectLst/>
              <a:latin typeface="Times New Roman" panose="02020603050405020304" pitchFamily="18" charset="0"/>
              <a:ea typeface="Calibri" panose="020F0502020204030204" pitchFamily="34" charset="0"/>
            </a:endParaRPr>
          </a:p>
          <a:p>
            <a:pPr marL="285750" marR="0" indent="-285750">
              <a:spcBef>
                <a:spcPts val="0"/>
              </a:spcBef>
              <a:spcAft>
                <a:spcPts val="800"/>
              </a:spcAft>
              <a:buFont typeface="Wingdings" panose="05000000000000000000" pitchFamily="2" charset="2"/>
              <a:buChar char="§"/>
            </a:pPr>
            <a:r>
              <a:rPr lang="en-US" sz="1800" dirty="0">
                <a:effectLst/>
                <a:latin typeface="Times New Roman" panose="02020603050405020304" pitchFamily="18" charset="0"/>
                <a:ea typeface="Calibri" panose="020F0502020204030204" pitchFamily="34" charset="0"/>
              </a:rPr>
              <a:t>Also did a similar closed-end fund/restricted stock approach- the “Traditional” approach.</a:t>
            </a:r>
            <a:endParaRPr lang="en-US" sz="1400" dirty="0">
              <a:effectLst/>
              <a:latin typeface="Times New Roman" panose="02020603050405020304" pitchFamily="18" charset="0"/>
              <a:ea typeface="Calibri" panose="020F0502020204030204" pitchFamily="34" charset="0"/>
            </a:endParaRPr>
          </a:p>
          <a:p>
            <a:pPr marL="285750" marR="0" indent="-285750">
              <a:spcBef>
                <a:spcPts val="0"/>
              </a:spcBef>
              <a:spcAft>
                <a:spcPts val="800"/>
              </a:spcAft>
              <a:buFont typeface="Wingdings" panose="05000000000000000000" pitchFamily="2" charset="2"/>
              <a:buChar char="§"/>
            </a:pPr>
            <a:r>
              <a:rPr lang="en-US" sz="1800" dirty="0">
                <a:effectLst/>
                <a:latin typeface="Times New Roman" panose="02020603050405020304" pitchFamily="18" charset="0"/>
                <a:ea typeface="Calibri" panose="020F0502020204030204" pitchFamily="34" charset="0"/>
              </a:rPr>
              <a:t>Introduced an Income Approach- the Non-marketable investment company evaluation method (NICE)</a:t>
            </a:r>
            <a:endParaRPr lang="en-US" sz="1400" dirty="0">
              <a:effectLst/>
              <a:latin typeface="Times New Roman" panose="02020603050405020304" pitchFamily="18" charset="0"/>
              <a:ea typeface="Calibri" panose="020F0502020204030204" pitchFamily="34" charset="0"/>
            </a:endParaRPr>
          </a:p>
          <a:p>
            <a:pPr marL="285750" marR="0" indent="-285750">
              <a:lnSpc>
                <a:spcPct val="150000"/>
              </a:lnSpc>
              <a:spcBef>
                <a:spcPts val="0"/>
              </a:spcBef>
              <a:spcAft>
                <a:spcPts val="800"/>
              </a:spcAft>
              <a:buFont typeface="Wingdings" panose="05000000000000000000" pitchFamily="2" charset="2"/>
              <a:buChar char="§"/>
            </a:pPr>
            <a:r>
              <a:rPr lang="en-US" sz="1800" dirty="0">
                <a:effectLst/>
                <a:latin typeface="Times New Roman" panose="02020603050405020304" pitchFamily="18" charset="0"/>
                <a:ea typeface="Calibri" panose="020F0502020204030204" pitchFamily="34" charset="0"/>
              </a:rPr>
              <a:t>Our value which was slightly lower than that of the original expert. </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4345678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2194C3F-C00A-4CB6-A456-E3D844FC7BAC}"/>
              </a:ext>
            </a:extLst>
          </p:cNvPr>
          <p:cNvSpPr>
            <a:spLocks noGrp="1"/>
          </p:cNvSpPr>
          <p:nvPr>
            <p:ph type="sldNum" sz="quarter" idx="18"/>
          </p:nvPr>
        </p:nvSpPr>
        <p:spPr/>
        <p:txBody>
          <a:bodyPr/>
          <a:lstStyle/>
          <a:p>
            <a:fld id="{86CB4B4D-7CA3-9044-876B-883B54F8677D}" type="slidenum">
              <a:rPr lang="uk-UA" smtClean="0">
                <a:solidFill>
                  <a:srgbClr val="1D99D6"/>
                </a:solidFill>
              </a:rPr>
              <a:pPr/>
              <a:t>11</a:t>
            </a:fld>
            <a:endParaRPr lang="uk-UA" dirty="0">
              <a:solidFill>
                <a:srgbClr val="1D99D6"/>
              </a:solidFill>
            </a:endParaRPr>
          </a:p>
        </p:txBody>
      </p:sp>
      <p:sp>
        <p:nvSpPr>
          <p:cNvPr id="8" name="Shape 11">
            <a:extLst>
              <a:ext uri="{FF2B5EF4-FFF2-40B4-BE49-F238E27FC236}">
                <a16:creationId xmlns:a16="http://schemas.microsoft.com/office/drawing/2014/main" id="{1997D8D8-177A-4FAB-BFB5-ED26D80CC06F}"/>
              </a:ext>
            </a:extLst>
          </p:cNvPr>
          <p:cNvSpPr>
            <a:spLocks noGrp="1"/>
          </p:cNvSpPr>
          <p:nvPr>
            <p:ph type="title"/>
          </p:nvPr>
        </p:nvSpPr>
        <p:spPr>
          <a:xfrm>
            <a:off x="379413" y="341313"/>
            <a:ext cx="7040562" cy="398462"/>
          </a:xfrm>
          <a:prstGeom prst="rect">
            <a:avLst/>
          </a:prstGeom>
        </p:spPr>
        <p:txBody>
          <a:bodyPr>
            <a:noAutofit/>
          </a:bodyPr>
          <a:lstStyle>
            <a:lvl1pPr marL="0" indent="0" algn="l">
              <a:buFont typeface="Arial" charset="0"/>
              <a:buNone/>
              <a:defRPr sz="2000" baseline="0">
                <a:solidFill>
                  <a:srgbClr val="093A5D"/>
                </a:solidFill>
                <a:latin typeface="Arial Narrow" panose="020B0606020202030204" pitchFamily="34" charset="0"/>
              </a:defRPr>
            </a:lvl1pPr>
          </a:lstStyle>
          <a:p>
            <a:r>
              <a:rPr lang="en-US" dirty="0"/>
              <a:t>The NICE Method – the Income Approach to Valuing FLPs</a:t>
            </a:r>
            <a:endParaRPr dirty="0"/>
          </a:p>
        </p:txBody>
      </p:sp>
      <p:sp>
        <p:nvSpPr>
          <p:cNvPr id="9" name="Text Placeholder 8">
            <a:extLst>
              <a:ext uri="{FF2B5EF4-FFF2-40B4-BE49-F238E27FC236}">
                <a16:creationId xmlns:a16="http://schemas.microsoft.com/office/drawing/2014/main" id="{C100FD46-93EF-4FE2-925A-5B66D5D43F7B}"/>
              </a:ext>
            </a:extLst>
          </p:cNvPr>
          <p:cNvSpPr>
            <a:spLocks noGrp="1"/>
          </p:cNvSpPr>
          <p:nvPr>
            <p:ph type="body" sz="quarter" idx="11"/>
          </p:nvPr>
        </p:nvSpPr>
        <p:spPr>
          <a:xfrm>
            <a:off x="415637" y="971365"/>
            <a:ext cx="8311382" cy="398463"/>
          </a:xfrm>
        </p:spPr>
        <p:txBody>
          <a:bodyPr/>
          <a:lstStyle/>
          <a:p>
            <a:r>
              <a:rPr lang="en-US" sz="1400" dirty="0">
                <a:latin typeface="+mj-lt"/>
              </a:rPr>
              <a:t>The Rise of the Income Approach in FLP Valuation</a:t>
            </a:r>
          </a:p>
        </p:txBody>
      </p:sp>
      <p:sp>
        <p:nvSpPr>
          <p:cNvPr id="13" name="Content Placeholder 12">
            <a:extLst>
              <a:ext uri="{FF2B5EF4-FFF2-40B4-BE49-F238E27FC236}">
                <a16:creationId xmlns:a16="http://schemas.microsoft.com/office/drawing/2014/main" id="{B6C7723C-2D63-4CFA-B062-61DDA16D5BE6}"/>
              </a:ext>
            </a:extLst>
          </p:cNvPr>
          <p:cNvSpPr>
            <a:spLocks noGrp="1"/>
          </p:cNvSpPr>
          <p:nvPr>
            <p:ph sz="quarter" idx="16"/>
          </p:nvPr>
        </p:nvSpPr>
        <p:spPr>
          <a:xfrm>
            <a:off x="415734" y="1287312"/>
            <a:ext cx="8365528" cy="4980638"/>
          </a:xfrm>
        </p:spPr>
        <p:txBody>
          <a:bodyPr/>
          <a:lstStyle/>
          <a:p>
            <a:pPr marL="0" marR="0" indent="285750">
              <a:lnSpc>
                <a:spcPct val="150000"/>
              </a:lnSpc>
              <a:spcBef>
                <a:spcPts val="0"/>
              </a:spcBef>
              <a:spcAft>
                <a:spcPts val="800"/>
              </a:spcAft>
            </a:pPr>
            <a:r>
              <a:rPr lang="en-US" sz="2000" b="1" u="sng" dirty="0">
                <a:latin typeface="Times New Roman" panose="02020603050405020304" pitchFamily="18" charset="0"/>
                <a:ea typeface="Calibri" panose="020F0502020204030204" pitchFamily="34" charset="0"/>
              </a:rPr>
              <a:t>Grieve</a:t>
            </a:r>
            <a:r>
              <a:rPr lang="en-US" sz="2000" b="1" u="sng" dirty="0">
                <a:effectLst/>
                <a:latin typeface="Times New Roman" panose="02020603050405020304" pitchFamily="18" charset="0"/>
                <a:ea typeface="Calibri" panose="020F0502020204030204" pitchFamily="34" charset="0"/>
              </a:rPr>
              <a:t> v. Commissioner  (contd.)</a:t>
            </a:r>
            <a:r>
              <a:rPr lang="en-US" sz="1800" b="1" u="sng" dirty="0">
                <a:effectLst/>
                <a:latin typeface="Times New Roman" panose="02020603050405020304" pitchFamily="18" charset="0"/>
                <a:ea typeface="Calibri" panose="020F0502020204030204" pitchFamily="34" charset="0"/>
              </a:rPr>
              <a:t> </a:t>
            </a:r>
            <a:endParaRPr lang="en-US" sz="1200" u="sng" dirty="0">
              <a:effectLst/>
              <a:latin typeface="Times New Roman" panose="02020603050405020304" pitchFamily="18" charset="0"/>
              <a:ea typeface="Calibri" panose="020F0502020204030204" pitchFamily="34" charset="0"/>
            </a:endParaRPr>
          </a:p>
          <a:p>
            <a:pPr marL="568325" marR="0" indent="-285750">
              <a:lnSpc>
                <a:spcPct val="100000"/>
              </a:lnSpc>
              <a:spcBef>
                <a:spcPts val="0"/>
              </a:spcBef>
              <a:spcAft>
                <a:spcPts val="800"/>
              </a:spcAft>
              <a:buFont typeface="Wingdings" panose="05000000000000000000" pitchFamily="2" charset="2"/>
              <a:buChar char="§"/>
            </a:pPr>
            <a:r>
              <a:rPr lang="en-US" sz="1800" dirty="0">
                <a:effectLst/>
                <a:latin typeface="Times New Roman" panose="02020603050405020304" pitchFamily="18" charset="0"/>
                <a:ea typeface="Calibri" panose="020F0502020204030204" pitchFamily="34" charset="0"/>
              </a:rPr>
              <a:t>The IRS’ expert used a </a:t>
            </a:r>
            <a:r>
              <a:rPr lang="en-US" sz="1800" b="1" u="sng" dirty="0">
                <a:effectLst/>
                <a:latin typeface="Times New Roman" panose="02020603050405020304" pitchFamily="18" charset="0"/>
                <a:ea typeface="Calibri" panose="020F0502020204030204" pitchFamily="34" charset="0"/>
              </a:rPr>
              <a:t>novel</a:t>
            </a:r>
            <a:r>
              <a:rPr lang="en-US" sz="1800" dirty="0">
                <a:effectLst/>
                <a:latin typeface="Times New Roman" panose="02020603050405020304" pitchFamily="18" charset="0"/>
                <a:ea typeface="Calibri" panose="020F0502020204030204" pitchFamily="34" charset="0"/>
              </a:rPr>
              <a:t> valuation approach. Reasoned that buyer could alternatively approach the 0.2% voting interest holder and consolidate their ownership to 100% and eradicate the discount </a:t>
            </a:r>
          </a:p>
          <a:p>
            <a:pPr marL="568325" marR="0" indent="-285750">
              <a:lnSpc>
                <a:spcPct val="150000"/>
              </a:lnSpc>
              <a:spcBef>
                <a:spcPts val="0"/>
              </a:spcBef>
              <a:spcAft>
                <a:spcPts val="800"/>
              </a:spcAft>
              <a:buFont typeface="Wingdings" panose="05000000000000000000" pitchFamily="2" charset="2"/>
              <a:buChar char="§"/>
            </a:pPr>
            <a:r>
              <a:rPr lang="en-US" sz="1800" dirty="0">
                <a:effectLst/>
                <a:latin typeface="Times New Roman" panose="02020603050405020304" pitchFamily="18" charset="0"/>
                <a:ea typeface="Calibri" panose="020F0502020204030204" pitchFamily="34" charset="0"/>
              </a:rPr>
              <a:t>The IRS expert concluded a discount for the 99.8% interest of about 1.5% </a:t>
            </a:r>
          </a:p>
          <a:p>
            <a:pPr marL="568325" marR="0" indent="-285750">
              <a:lnSpc>
                <a:spcPct val="150000"/>
              </a:lnSpc>
              <a:spcBef>
                <a:spcPts val="0"/>
              </a:spcBef>
              <a:spcAft>
                <a:spcPts val="800"/>
              </a:spcAft>
              <a:buFont typeface="Wingdings" panose="05000000000000000000" pitchFamily="2" charset="2"/>
              <a:buChar char="§"/>
            </a:pPr>
            <a:r>
              <a:rPr lang="en-US" sz="1800" dirty="0">
                <a:effectLst/>
                <a:latin typeface="Times New Roman" panose="02020603050405020304" pitchFamily="18" charset="0"/>
                <a:ea typeface="Calibri" panose="020F0502020204030204" pitchFamily="34" charset="0"/>
              </a:rPr>
              <a:t>The Tax Court rejected the IRS expert’s approach:</a:t>
            </a:r>
          </a:p>
          <a:p>
            <a:pPr marL="568325" marR="0" indent="-285750">
              <a:lnSpc>
                <a:spcPct val="100000"/>
              </a:lnSpc>
              <a:spcBef>
                <a:spcPts val="0"/>
              </a:spcBef>
              <a:spcAft>
                <a:spcPts val="800"/>
              </a:spcAft>
              <a:buFont typeface="Wingdings" panose="05000000000000000000" pitchFamily="2" charset="2"/>
              <a:buChar char="§"/>
            </a:pPr>
            <a:r>
              <a:rPr lang="en-US" sz="1800" dirty="0">
                <a:effectLst/>
                <a:latin typeface="Times New Roman" panose="02020603050405020304" pitchFamily="18" charset="0"/>
                <a:ea typeface="Calibri" panose="020F0502020204030204" pitchFamily="34" charset="0"/>
              </a:rPr>
              <a:t>“[w]e do not engage in imaginary scenarios as to who the purchaser might be, citing  </a:t>
            </a:r>
            <a:r>
              <a:rPr lang="en-US" sz="1800" i="1" dirty="0">
                <a:effectLst/>
                <a:latin typeface="Times New Roman" panose="02020603050405020304" pitchFamily="18" charset="0"/>
                <a:ea typeface="Calibri" panose="020F0502020204030204" pitchFamily="34" charset="0"/>
              </a:rPr>
              <a:t>Estate of </a:t>
            </a:r>
            <a:r>
              <a:rPr lang="en-US" sz="1800" i="1" dirty="0" err="1">
                <a:effectLst/>
                <a:latin typeface="Times New Roman" panose="02020603050405020304" pitchFamily="18" charset="0"/>
                <a:ea typeface="Calibri" panose="020F0502020204030204" pitchFamily="34" charset="0"/>
              </a:rPr>
              <a:t>Giustina</a:t>
            </a:r>
            <a:r>
              <a:rPr lang="en-US" sz="1800" i="1" dirty="0">
                <a:effectLst/>
                <a:latin typeface="Times New Roman" panose="02020603050405020304" pitchFamily="18" charset="0"/>
                <a:ea typeface="Calibri" panose="020F0502020204030204" pitchFamily="34" charset="0"/>
              </a:rPr>
              <a:t> v. Commissioner</a:t>
            </a:r>
            <a:r>
              <a:rPr lang="en-US" sz="1800" dirty="0">
                <a:effectLst/>
                <a:latin typeface="Times New Roman" panose="02020603050405020304" pitchFamily="18" charset="0"/>
                <a:ea typeface="Calibri" panose="020F0502020204030204" pitchFamily="34" charset="0"/>
              </a:rPr>
              <a:t>, 586 F. </a:t>
            </a:r>
            <a:r>
              <a:rPr lang="en-US" sz="1800" dirty="0" err="1">
                <a:effectLst/>
                <a:latin typeface="Times New Roman" panose="02020603050405020304" pitchFamily="18" charset="0"/>
                <a:ea typeface="Calibri" panose="020F0502020204030204" pitchFamily="34" charset="0"/>
              </a:rPr>
              <a:t>App’x</a:t>
            </a:r>
            <a:r>
              <a:rPr lang="en-US" sz="1800" dirty="0">
                <a:effectLst/>
                <a:latin typeface="Times New Roman" panose="02020603050405020304" pitchFamily="18" charset="0"/>
                <a:ea typeface="Calibri" panose="020F0502020204030204" pitchFamily="34" charset="0"/>
              </a:rPr>
              <a:t> 417, 418 (9th Cir. 2014).  </a:t>
            </a:r>
          </a:p>
          <a:p>
            <a:pPr marL="568325" marR="0" indent="-285750">
              <a:lnSpc>
                <a:spcPct val="100000"/>
              </a:lnSpc>
              <a:spcBef>
                <a:spcPts val="0"/>
              </a:spcBef>
              <a:spcAft>
                <a:spcPts val="800"/>
              </a:spcAft>
              <a:buFont typeface="Wingdings" panose="05000000000000000000" pitchFamily="2" charset="2"/>
              <a:buChar char="§"/>
            </a:pPr>
            <a:r>
              <a:rPr lang="en-US" sz="1800" dirty="0">
                <a:effectLst/>
                <a:latin typeface="Times New Roman" panose="02020603050405020304" pitchFamily="18" charset="0"/>
                <a:ea typeface="Calibri" panose="020F0502020204030204" pitchFamily="34" charset="0"/>
              </a:rPr>
              <a:t>The Court decided to adopt the valuation opinions of the original expert. Its conclusions were used for the filing and pre-trial stipulations and Stout report’s values were very close (slightly </a:t>
            </a:r>
            <a:r>
              <a:rPr lang="en-US" sz="1800" dirty="0">
                <a:latin typeface="Times New Roman" panose="02020603050405020304" pitchFamily="18" charset="0"/>
                <a:ea typeface="Calibri" panose="020F0502020204030204" pitchFamily="34" charset="0"/>
              </a:rPr>
              <a:t>lower</a:t>
            </a:r>
            <a:r>
              <a:rPr lang="en-US" sz="1800" dirty="0">
                <a:effectLst/>
                <a:latin typeface="Times New Roman" panose="02020603050405020304" pitchFamily="18" charset="0"/>
                <a:ea typeface="Calibri" panose="020F0502020204030204" pitchFamily="34" charset="0"/>
              </a:rPr>
              <a:t>).</a:t>
            </a:r>
          </a:p>
          <a:p>
            <a:pPr marL="0" marR="0" indent="457200">
              <a:lnSpc>
                <a:spcPct val="150000"/>
              </a:lnSpc>
              <a:spcBef>
                <a:spcPts val="0"/>
              </a:spcBef>
              <a:spcAft>
                <a:spcPts val="800"/>
              </a:spcAft>
            </a:pPr>
            <a:endParaRPr lang="en-US" dirty="0"/>
          </a:p>
        </p:txBody>
      </p:sp>
    </p:spTree>
    <p:extLst>
      <p:ext uri="{BB962C8B-B14F-4D97-AF65-F5344CB8AC3E}">
        <p14:creationId xmlns:p14="http://schemas.microsoft.com/office/powerpoint/2010/main" val="179502575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2194C3F-C00A-4CB6-A456-E3D844FC7BAC}"/>
              </a:ext>
            </a:extLst>
          </p:cNvPr>
          <p:cNvSpPr>
            <a:spLocks noGrp="1"/>
          </p:cNvSpPr>
          <p:nvPr>
            <p:ph type="sldNum" sz="quarter" idx="18"/>
          </p:nvPr>
        </p:nvSpPr>
        <p:spPr/>
        <p:txBody>
          <a:bodyPr/>
          <a:lstStyle/>
          <a:p>
            <a:fld id="{86CB4B4D-7CA3-9044-876B-883B54F8677D}" type="slidenum">
              <a:rPr lang="uk-UA" smtClean="0">
                <a:solidFill>
                  <a:srgbClr val="1D99D6"/>
                </a:solidFill>
              </a:rPr>
              <a:pPr/>
              <a:t>12</a:t>
            </a:fld>
            <a:endParaRPr lang="uk-UA" dirty="0">
              <a:solidFill>
                <a:srgbClr val="1D99D6"/>
              </a:solidFill>
            </a:endParaRPr>
          </a:p>
        </p:txBody>
      </p:sp>
      <p:sp>
        <p:nvSpPr>
          <p:cNvPr id="8" name="Shape 11">
            <a:extLst>
              <a:ext uri="{FF2B5EF4-FFF2-40B4-BE49-F238E27FC236}">
                <a16:creationId xmlns:a16="http://schemas.microsoft.com/office/drawing/2014/main" id="{1997D8D8-177A-4FAB-BFB5-ED26D80CC06F}"/>
              </a:ext>
            </a:extLst>
          </p:cNvPr>
          <p:cNvSpPr>
            <a:spLocks noGrp="1"/>
          </p:cNvSpPr>
          <p:nvPr>
            <p:ph type="title"/>
          </p:nvPr>
        </p:nvSpPr>
        <p:spPr>
          <a:xfrm>
            <a:off x="379413" y="341313"/>
            <a:ext cx="7040562" cy="398462"/>
          </a:xfrm>
          <a:prstGeom prst="rect">
            <a:avLst/>
          </a:prstGeom>
        </p:spPr>
        <p:txBody>
          <a:bodyPr>
            <a:noAutofit/>
          </a:bodyPr>
          <a:lstStyle>
            <a:lvl1pPr marL="0" indent="0" algn="l">
              <a:buFont typeface="Arial" charset="0"/>
              <a:buNone/>
              <a:defRPr sz="2000" baseline="0">
                <a:solidFill>
                  <a:srgbClr val="093A5D"/>
                </a:solidFill>
                <a:latin typeface="Arial Narrow" panose="020B0606020202030204" pitchFamily="34" charset="0"/>
              </a:defRPr>
            </a:lvl1pPr>
          </a:lstStyle>
          <a:p>
            <a:r>
              <a:rPr lang="en-US" dirty="0"/>
              <a:t>The NICE Method – the Income Approach to Valuing FLPs</a:t>
            </a:r>
            <a:endParaRPr dirty="0"/>
          </a:p>
        </p:txBody>
      </p:sp>
      <p:sp>
        <p:nvSpPr>
          <p:cNvPr id="9" name="Text Placeholder 8">
            <a:extLst>
              <a:ext uri="{FF2B5EF4-FFF2-40B4-BE49-F238E27FC236}">
                <a16:creationId xmlns:a16="http://schemas.microsoft.com/office/drawing/2014/main" id="{C100FD46-93EF-4FE2-925A-5B66D5D43F7B}"/>
              </a:ext>
            </a:extLst>
          </p:cNvPr>
          <p:cNvSpPr>
            <a:spLocks noGrp="1"/>
          </p:cNvSpPr>
          <p:nvPr>
            <p:ph type="body" sz="quarter" idx="11"/>
          </p:nvPr>
        </p:nvSpPr>
        <p:spPr>
          <a:xfrm>
            <a:off x="415637" y="971365"/>
            <a:ext cx="8311382" cy="398463"/>
          </a:xfrm>
        </p:spPr>
        <p:txBody>
          <a:bodyPr/>
          <a:lstStyle/>
          <a:p>
            <a:r>
              <a:rPr lang="en-US" sz="1400" dirty="0">
                <a:latin typeface="+mj-lt"/>
              </a:rPr>
              <a:t>The Rise of the Income Approach in FLP Valuation</a:t>
            </a:r>
          </a:p>
        </p:txBody>
      </p:sp>
      <p:sp>
        <p:nvSpPr>
          <p:cNvPr id="3" name="Content Placeholder 2">
            <a:extLst>
              <a:ext uri="{FF2B5EF4-FFF2-40B4-BE49-F238E27FC236}">
                <a16:creationId xmlns:a16="http://schemas.microsoft.com/office/drawing/2014/main" id="{EF9FCA14-3FC2-4C89-8F55-0452CC072AE8}"/>
              </a:ext>
            </a:extLst>
          </p:cNvPr>
          <p:cNvSpPr>
            <a:spLocks noGrp="1"/>
          </p:cNvSpPr>
          <p:nvPr>
            <p:ph sz="quarter" idx="16"/>
          </p:nvPr>
        </p:nvSpPr>
        <p:spPr>
          <a:xfrm>
            <a:off x="324366" y="1572596"/>
            <a:ext cx="8311285" cy="4255825"/>
          </a:xfrm>
        </p:spPr>
        <p:txBody>
          <a:bodyPr/>
          <a:lstStyle/>
          <a:p>
            <a:pPr marL="457200" marR="0" indent="0">
              <a:lnSpc>
                <a:spcPct val="150000"/>
              </a:lnSpc>
              <a:spcBef>
                <a:spcPts val="0"/>
              </a:spcBef>
              <a:spcAft>
                <a:spcPts val="800"/>
              </a:spcAft>
            </a:pPr>
            <a:r>
              <a:rPr lang="en-US" sz="2000" b="1" u="sng" dirty="0">
                <a:latin typeface="Times New Roman" panose="02020603050405020304" pitchFamily="18" charset="0"/>
              </a:rPr>
              <a:t>Grieve v. Commissioner (contd.)</a:t>
            </a:r>
          </a:p>
          <a:p>
            <a:pPr marL="800100" marR="0" indent="-342900">
              <a:lnSpc>
                <a:spcPct val="150000"/>
              </a:lnSpc>
              <a:spcBef>
                <a:spcPts val="0"/>
              </a:spcBef>
              <a:spcAft>
                <a:spcPts val="800"/>
              </a:spcAft>
              <a:buFont typeface="Wingdings" panose="05000000000000000000" pitchFamily="2" charset="2"/>
              <a:buChar char="§"/>
            </a:pPr>
            <a:r>
              <a:rPr lang="en-US" sz="1800" dirty="0">
                <a:effectLst/>
                <a:latin typeface="Times New Roman" panose="02020603050405020304" pitchFamily="18" charset="0"/>
                <a:ea typeface="Calibri" panose="020F0502020204030204" pitchFamily="34" charset="0"/>
              </a:rPr>
              <a:t>First use of the NICE method in Tax Court</a:t>
            </a:r>
          </a:p>
          <a:p>
            <a:pPr marL="800100" marR="0" indent="-342900">
              <a:lnSpc>
                <a:spcPct val="150000"/>
              </a:lnSpc>
              <a:spcBef>
                <a:spcPts val="0"/>
              </a:spcBef>
              <a:spcAft>
                <a:spcPts val="800"/>
              </a:spcAft>
              <a:buFont typeface="Wingdings" panose="05000000000000000000" pitchFamily="2" charset="2"/>
              <a:buChar char="§"/>
            </a:pPr>
            <a:r>
              <a:rPr lang="en-US" sz="1800" dirty="0">
                <a:effectLst/>
                <a:latin typeface="Times New Roman" panose="02020603050405020304" pitchFamily="18" charset="0"/>
                <a:ea typeface="Calibri" panose="020F0502020204030204" pitchFamily="34" charset="0"/>
              </a:rPr>
              <a:t>The Court did not adopt it but it was not critical of it</a:t>
            </a:r>
            <a:r>
              <a:rPr lang="en-US" sz="1800" b="1" dirty="0">
                <a:effectLst/>
                <a:latin typeface="Times New Roman" panose="02020603050405020304" pitchFamily="18" charset="0"/>
                <a:ea typeface="Calibri" panose="020F0502020204030204" pitchFamily="34" charset="0"/>
              </a:rPr>
              <a:t>. </a:t>
            </a:r>
          </a:p>
          <a:p>
            <a:endParaRPr lang="en-US" dirty="0"/>
          </a:p>
        </p:txBody>
      </p:sp>
    </p:spTree>
    <p:extLst>
      <p:ext uri="{BB962C8B-B14F-4D97-AF65-F5344CB8AC3E}">
        <p14:creationId xmlns:p14="http://schemas.microsoft.com/office/powerpoint/2010/main" val="122031834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B89668-4BD5-4E83-85C6-B2F1C2E1B9CE}"/>
              </a:ext>
            </a:extLst>
          </p:cNvPr>
          <p:cNvSpPr>
            <a:spLocks noGrp="1"/>
          </p:cNvSpPr>
          <p:nvPr>
            <p:ph sz="quarter" idx="16"/>
          </p:nvPr>
        </p:nvSpPr>
        <p:spPr>
          <a:xfrm>
            <a:off x="416357" y="1932942"/>
            <a:ext cx="8311285" cy="3234676"/>
          </a:xfrm>
          <a:ln w="12700">
            <a:solidFill>
              <a:schemeClr val="tx1"/>
            </a:solidFill>
          </a:ln>
        </p:spPr>
        <p:txBody>
          <a:bodyPr/>
          <a:lstStyle/>
          <a:p>
            <a:r>
              <a:rPr lang="en-US" sz="1800" b="1" u="sng" dirty="0"/>
              <a:t>The Court:</a:t>
            </a:r>
          </a:p>
          <a:p>
            <a:pPr>
              <a:spcAft>
                <a:spcPts val="1200"/>
              </a:spcAft>
            </a:pPr>
            <a:r>
              <a:rPr lang="en-US" sz="1800" dirty="0"/>
              <a:t>     “…we conclude that the market approach is a reasonable method.” </a:t>
            </a:r>
          </a:p>
          <a:p>
            <a:r>
              <a:rPr lang="en-US" sz="1800" dirty="0"/>
              <a:t>     The court did not say the market approach was the </a:t>
            </a:r>
            <a:r>
              <a:rPr lang="en-US" sz="1800" u="sng" dirty="0"/>
              <a:t>only</a:t>
            </a:r>
            <a:r>
              <a:rPr lang="en-US" sz="1800" dirty="0"/>
              <a:t> or even the </a:t>
            </a:r>
            <a:r>
              <a:rPr lang="en-US" sz="1800" u="sng" dirty="0"/>
              <a:t>most reasonable </a:t>
            </a:r>
            <a:r>
              <a:rPr lang="en-US" sz="1800" dirty="0"/>
              <a:t>approach but that it was merely </a:t>
            </a:r>
            <a:r>
              <a:rPr lang="en-US" sz="1800" b="1" u="sng" dirty="0"/>
              <a:t>a </a:t>
            </a:r>
            <a:r>
              <a:rPr lang="en-US" sz="1800" dirty="0"/>
              <a:t>reasonable approach.</a:t>
            </a:r>
          </a:p>
          <a:p>
            <a:r>
              <a:rPr lang="en-US" sz="1800" dirty="0"/>
              <a:t> </a:t>
            </a:r>
          </a:p>
          <a:p>
            <a:r>
              <a:rPr lang="en-US" sz="1800" dirty="0"/>
              <a:t>The only alternative discussed in this case was the NICE Method.</a:t>
            </a:r>
          </a:p>
          <a:p>
            <a:endParaRPr lang="en-US" dirty="0"/>
          </a:p>
          <a:p>
            <a:endParaRPr lang="en-US" dirty="0"/>
          </a:p>
        </p:txBody>
      </p:sp>
      <p:sp>
        <p:nvSpPr>
          <p:cNvPr id="4" name="Text Placeholder 3">
            <a:extLst>
              <a:ext uri="{FF2B5EF4-FFF2-40B4-BE49-F238E27FC236}">
                <a16:creationId xmlns:a16="http://schemas.microsoft.com/office/drawing/2014/main" id="{13DC648C-9763-44FE-9D8B-D080A4C3904B}"/>
              </a:ext>
            </a:extLst>
          </p:cNvPr>
          <p:cNvSpPr>
            <a:spLocks noGrp="1"/>
          </p:cNvSpPr>
          <p:nvPr>
            <p:ph type="body" sz="quarter" idx="11"/>
          </p:nvPr>
        </p:nvSpPr>
        <p:spPr/>
        <p:txBody>
          <a:bodyPr/>
          <a:lstStyle/>
          <a:p>
            <a:r>
              <a:rPr lang="en-US" dirty="0"/>
              <a:t>Grieve v. Commissioner – the “silent” endorsement</a:t>
            </a:r>
          </a:p>
        </p:txBody>
      </p:sp>
      <p:sp>
        <p:nvSpPr>
          <p:cNvPr id="5" name="Slide Number Placeholder 4">
            <a:extLst>
              <a:ext uri="{FF2B5EF4-FFF2-40B4-BE49-F238E27FC236}">
                <a16:creationId xmlns:a16="http://schemas.microsoft.com/office/drawing/2014/main" id="{22661D61-4A57-4F25-8153-CEB55B861554}"/>
              </a:ext>
            </a:extLst>
          </p:cNvPr>
          <p:cNvSpPr>
            <a:spLocks noGrp="1"/>
          </p:cNvSpPr>
          <p:nvPr>
            <p:ph type="sldNum" sz="quarter" idx="18"/>
          </p:nvPr>
        </p:nvSpPr>
        <p:spPr/>
        <p:txBody>
          <a:bodyPr/>
          <a:lstStyle/>
          <a:p>
            <a:fld id="{86CB4B4D-7CA3-9044-876B-883B54F8677D}" type="slidenum">
              <a:rPr lang="uk-UA" smtClean="0">
                <a:solidFill>
                  <a:srgbClr val="1D99D6"/>
                </a:solidFill>
              </a:rPr>
              <a:pPr/>
              <a:t>13</a:t>
            </a:fld>
            <a:endParaRPr lang="uk-UA" dirty="0">
              <a:solidFill>
                <a:srgbClr val="1D99D6"/>
              </a:solidFill>
            </a:endParaRPr>
          </a:p>
        </p:txBody>
      </p:sp>
      <p:sp>
        <p:nvSpPr>
          <p:cNvPr id="6" name="Shape 11">
            <a:extLst>
              <a:ext uri="{FF2B5EF4-FFF2-40B4-BE49-F238E27FC236}">
                <a16:creationId xmlns:a16="http://schemas.microsoft.com/office/drawing/2014/main" id="{3EE8DF00-B91C-46B5-B3FE-539D88BBA9E4}"/>
              </a:ext>
            </a:extLst>
          </p:cNvPr>
          <p:cNvSpPr>
            <a:spLocks noGrp="1"/>
          </p:cNvSpPr>
          <p:nvPr>
            <p:ph type="title"/>
          </p:nvPr>
        </p:nvSpPr>
        <p:spPr>
          <a:xfrm>
            <a:off x="379413" y="341313"/>
            <a:ext cx="7040562" cy="398462"/>
          </a:xfrm>
          <a:prstGeom prst="rect">
            <a:avLst/>
          </a:prstGeom>
        </p:spPr>
        <p:txBody>
          <a:bodyPr>
            <a:noAutofit/>
          </a:bodyPr>
          <a:lstStyle>
            <a:lvl1pPr marL="0" indent="0" algn="l">
              <a:buFont typeface="Arial" charset="0"/>
              <a:buNone/>
              <a:defRPr sz="2000" baseline="0">
                <a:solidFill>
                  <a:srgbClr val="093A5D"/>
                </a:solidFill>
                <a:latin typeface="Arial Narrow" panose="020B0606020202030204" pitchFamily="34" charset="0"/>
              </a:defRPr>
            </a:lvl1pPr>
          </a:lstStyle>
          <a:p>
            <a:r>
              <a:rPr lang="en-US" dirty="0"/>
              <a:t>The NICE Method – the Income Approach to Valuing FLPs</a:t>
            </a:r>
            <a:endParaRPr dirty="0"/>
          </a:p>
        </p:txBody>
      </p:sp>
    </p:spTree>
    <p:extLst>
      <p:ext uri="{BB962C8B-B14F-4D97-AF65-F5344CB8AC3E}">
        <p14:creationId xmlns:p14="http://schemas.microsoft.com/office/powerpoint/2010/main" val="277326302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59642-051E-48ED-9114-9C45857F3FC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3B89668-4BD5-4E83-85C6-B2F1C2E1B9CE}"/>
              </a:ext>
            </a:extLst>
          </p:cNvPr>
          <p:cNvSpPr>
            <a:spLocks noGrp="1"/>
          </p:cNvSpPr>
          <p:nvPr>
            <p:ph sz="quarter" idx="16"/>
          </p:nvPr>
        </p:nvSpPr>
        <p:spPr>
          <a:xfrm>
            <a:off x="469977" y="1637031"/>
            <a:ext cx="8311285" cy="4255825"/>
          </a:xfrm>
          <a:ln w="19050">
            <a:solidFill>
              <a:schemeClr val="tx1"/>
            </a:solidFill>
          </a:ln>
        </p:spPr>
        <p:txBody>
          <a:bodyPr/>
          <a:lstStyle/>
          <a:p>
            <a:pPr marL="403225" indent="-403225">
              <a:lnSpc>
                <a:spcPct val="100000"/>
              </a:lnSpc>
              <a:spcAft>
                <a:spcPts val="1200"/>
              </a:spcAft>
            </a:pPr>
            <a:r>
              <a:rPr lang="en-US" sz="1800" dirty="0"/>
              <a:t>   </a:t>
            </a:r>
            <a:r>
              <a:rPr lang="en-US" sz="1800" b="1" dirty="0"/>
              <a:t>The Court: </a:t>
            </a:r>
            <a:r>
              <a:rPr lang="en-US" sz="1800" dirty="0"/>
              <a:t>“…do you have any concerns about the NICE method in    general?”</a:t>
            </a:r>
          </a:p>
          <a:p>
            <a:pPr>
              <a:lnSpc>
                <a:spcPct val="100000"/>
              </a:lnSpc>
              <a:spcAft>
                <a:spcPts val="1200"/>
              </a:spcAft>
            </a:pPr>
            <a:r>
              <a:rPr lang="en-US" sz="1800" b="1" dirty="0"/>
              <a:t>   IRS Valuation Expert</a:t>
            </a:r>
            <a:r>
              <a:rPr lang="en-US" sz="1800" dirty="0"/>
              <a:t>:	“Oh, I could probably make some </a:t>
            </a:r>
          </a:p>
          <a:p>
            <a:pPr>
              <a:lnSpc>
                <a:spcPct val="100000"/>
              </a:lnSpc>
            </a:pPr>
            <a:r>
              <a:rPr lang="en-US" sz="1800" dirty="0"/>
              <a:t>	academic arguments that would interest nobody in the room </a:t>
            </a:r>
          </a:p>
          <a:p>
            <a:pPr>
              <a:lnSpc>
                <a:spcPct val="100000"/>
              </a:lnSpc>
            </a:pPr>
            <a:r>
              <a:rPr lang="en-US" sz="1800" dirty="0"/>
              <a:t>	but me and Mr. Frazier.	But in a general sense, I think </a:t>
            </a:r>
          </a:p>
          <a:p>
            <a:pPr>
              <a:lnSpc>
                <a:spcPct val="100000"/>
              </a:lnSpc>
              <a:spcAft>
                <a:spcPts val="1200"/>
              </a:spcAft>
            </a:pPr>
            <a:r>
              <a:rPr lang="en-US" sz="1800" dirty="0"/>
              <a:t>	it gets it at the correct points. “</a:t>
            </a:r>
          </a:p>
          <a:p>
            <a:pPr>
              <a:lnSpc>
                <a:spcPct val="100000"/>
              </a:lnSpc>
              <a:spcAft>
                <a:spcPts val="1200"/>
              </a:spcAft>
            </a:pPr>
            <a:r>
              <a:rPr lang="en-US" sz="1800" b="1" dirty="0"/>
              <a:t>   THE COURT</a:t>
            </a:r>
            <a:r>
              <a:rPr lang="en-US" sz="1800" dirty="0"/>
              <a:t>:	“So you think it's a reasonable approach overall?”</a:t>
            </a:r>
          </a:p>
          <a:p>
            <a:pPr>
              <a:lnSpc>
                <a:spcPct val="100000"/>
              </a:lnSpc>
              <a:spcAft>
                <a:spcPts val="1200"/>
              </a:spcAft>
            </a:pPr>
            <a:r>
              <a:rPr lang="en-US" sz="1800" dirty="0"/>
              <a:t>   </a:t>
            </a:r>
            <a:r>
              <a:rPr lang="en-US" sz="1800" b="1" dirty="0"/>
              <a:t>IRS Valuation Expert:</a:t>
            </a:r>
            <a:r>
              <a:rPr lang="en-US" sz="1800" dirty="0"/>
              <a:t>	“Overall –”</a:t>
            </a:r>
          </a:p>
          <a:p>
            <a:pPr>
              <a:lnSpc>
                <a:spcPct val="100000"/>
              </a:lnSpc>
              <a:spcAft>
                <a:spcPts val="1200"/>
              </a:spcAft>
            </a:pPr>
            <a:r>
              <a:rPr lang="en-US" sz="1800" dirty="0"/>
              <a:t>   </a:t>
            </a:r>
            <a:r>
              <a:rPr lang="en-US" sz="1800" b="1" dirty="0"/>
              <a:t>THE COURT:</a:t>
            </a:r>
            <a:r>
              <a:rPr lang="en-US" sz="1800" dirty="0"/>
              <a:t>	“Okay.”</a:t>
            </a:r>
          </a:p>
          <a:p>
            <a:endParaRPr lang="en-US" sz="2000" u="sng" dirty="0"/>
          </a:p>
          <a:p>
            <a:r>
              <a:rPr lang="en-US" sz="2000" dirty="0"/>
              <a:t>     </a:t>
            </a:r>
            <a:endParaRPr lang="en-US" dirty="0"/>
          </a:p>
        </p:txBody>
      </p:sp>
      <p:sp>
        <p:nvSpPr>
          <p:cNvPr id="4" name="Text Placeholder 3">
            <a:extLst>
              <a:ext uri="{FF2B5EF4-FFF2-40B4-BE49-F238E27FC236}">
                <a16:creationId xmlns:a16="http://schemas.microsoft.com/office/drawing/2014/main" id="{13DC648C-9763-44FE-9D8B-D080A4C3904B}"/>
              </a:ext>
            </a:extLst>
          </p:cNvPr>
          <p:cNvSpPr>
            <a:spLocks noGrp="1"/>
          </p:cNvSpPr>
          <p:nvPr>
            <p:ph type="body" sz="quarter" idx="11"/>
          </p:nvPr>
        </p:nvSpPr>
        <p:spPr/>
        <p:txBody>
          <a:bodyPr/>
          <a:lstStyle/>
          <a:p>
            <a:r>
              <a:rPr lang="en-US" dirty="0"/>
              <a:t>Grieve v. Commissioner – Support from the IRS Expert</a:t>
            </a:r>
          </a:p>
        </p:txBody>
      </p:sp>
      <p:sp>
        <p:nvSpPr>
          <p:cNvPr id="5" name="Slide Number Placeholder 4">
            <a:extLst>
              <a:ext uri="{FF2B5EF4-FFF2-40B4-BE49-F238E27FC236}">
                <a16:creationId xmlns:a16="http://schemas.microsoft.com/office/drawing/2014/main" id="{22661D61-4A57-4F25-8153-CEB55B861554}"/>
              </a:ext>
            </a:extLst>
          </p:cNvPr>
          <p:cNvSpPr>
            <a:spLocks noGrp="1"/>
          </p:cNvSpPr>
          <p:nvPr>
            <p:ph type="sldNum" sz="quarter" idx="18"/>
          </p:nvPr>
        </p:nvSpPr>
        <p:spPr/>
        <p:txBody>
          <a:bodyPr/>
          <a:lstStyle/>
          <a:p>
            <a:fld id="{86CB4B4D-7CA3-9044-876B-883B54F8677D}" type="slidenum">
              <a:rPr lang="uk-UA" smtClean="0">
                <a:solidFill>
                  <a:srgbClr val="1D99D6"/>
                </a:solidFill>
              </a:rPr>
              <a:pPr/>
              <a:t>14</a:t>
            </a:fld>
            <a:endParaRPr lang="uk-UA" dirty="0">
              <a:solidFill>
                <a:srgbClr val="1D99D6"/>
              </a:solidFill>
            </a:endParaRPr>
          </a:p>
        </p:txBody>
      </p:sp>
    </p:spTree>
    <p:extLst>
      <p:ext uri="{BB962C8B-B14F-4D97-AF65-F5344CB8AC3E}">
        <p14:creationId xmlns:p14="http://schemas.microsoft.com/office/powerpoint/2010/main" val="414830307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2194C3F-C00A-4CB6-A456-E3D844FC7BAC}"/>
              </a:ext>
            </a:extLst>
          </p:cNvPr>
          <p:cNvSpPr>
            <a:spLocks noGrp="1"/>
          </p:cNvSpPr>
          <p:nvPr>
            <p:ph type="sldNum" sz="quarter" idx="18"/>
          </p:nvPr>
        </p:nvSpPr>
        <p:spPr/>
        <p:txBody>
          <a:bodyPr/>
          <a:lstStyle/>
          <a:p>
            <a:fld id="{86CB4B4D-7CA3-9044-876B-883B54F8677D}" type="slidenum">
              <a:rPr lang="uk-UA" smtClean="0">
                <a:solidFill>
                  <a:srgbClr val="1D99D6"/>
                </a:solidFill>
              </a:rPr>
              <a:pPr/>
              <a:t>15</a:t>
            </a:fld>
            <a:endParaRPr lang="uk-UA" dirty="0">
              <a:solidFill>
                <a:srgbClr val="1D99D6"/>
              </a:solidFill>
            </a:endParaRPr>
          </a:p>
        </p:txBody>
      </p:sp>
      <p:sp>
        <p:nvSpPr>
          <p:cNvPr id="8" name="Shape 11">
            <a:extLst>
              <a:ext uri="{FF2B5EF4-FFF2-40B4-BE49-F238E27FC236}">
                <a16:creationId xmlns:a16="http://schemas.microsoft.com/office/drawing/2014/main" id="{1997D8D8-177A-4FAB-BFB5-ED26D80CC06F}"/>
              </a:ext>
            </a:extLst>
          </p:cNvPr>
          <p:cNvSpPr>
            <a:spLocks noGrp="1"/>
          </p:cNvSpPr>
          <p:nvPr>
            <p:ph type="title"/>
          </p:nvPr>
        </p:nvSpPr>
        <p:spPr>
          <a:xfrm>
            <a:off x="379413" y="341313"/>
            <a:ext cx="7040562" cy="398462"/>
          </a:xfrm>
          <a:prstGeom prst="rect">
            <a:avLst/>
          </a:prstGeom>
        </p:spPr>
        <p:txBody>
          <a:bodyPr>
            <a:noAutofit/>
          </a:bodyPr>
          <a:lstStyle>
            <a:lvl1pPr marL="0" indent="0" algn="l">
              <a:buFont typeface="Arial" charset="0"/>
              <a:buNone/>
              <a:defRPr sz="2000" baseline="0">
                <a:solidFill>
                  <a:srgbClr val="093A5D"/>
                </a:solidFill>
                <a:latin typeface="Arial Narrow" panose="020B0606020202030204" pitchFamily="34" charset="0"/>
              </a:defRPr>
            </a:lvl1pPr>
          </a:lstStyle>
          <a:p>
            <a:r>
              <a:rPr lang="en-US" dirty="0"/>
              <a:t>The NICE Method – the Income Approach to Valuing FLPs</a:t>
            </a:r>
            <a:endParaRPr dirty="0"/>
          </a:p>
        </p:txBody>
      </p:sp>
      <p:sp>
        <p:nvSpPr>
          <p:cNvPr id="9" name="Text Placeholder 8">
            <a:extLst>
              <a:ext uri="{FF2B5EF4-FFF2-40B4-BE49-F238E27FC236}">
                <a16:creationId xmlns:a16="http://schemas.microsoft.com/office/drawing/2014/main" id="{C100FD46-93EF-4FE2-925A-5B66D5D43F7B}"/>
              </a:ext>
            </a:extLst>
          </p:cNvPr>
          <p:cNvSpPr>
            <a:spLocks noGrp="1"/>
          </p:cNvSpPr>
          <p:nvPr>
            <p:ph type="body" sz="quarter" idx="11"/>
          </p:nvPr>
        </p:nvSpPr>
        <p:spPr>
          <a:xfrm>
            <a:off x="415637" y="971365"/>
            <a:ext cx="8311382" cy="398463"/>
          </a:xfrm>
        </p:spPr>
        <p:txBody>
          <a:bodyPr/>
          <a:lstStyle/>
          <a:p>
            <a:r>
              <a:rPr lang="en-US" sz="1400" dirty="0">
                <a:latin typeface="+mj-lt"/>
              </a:rPr>
              <a:t>The Rise of the Income Approach in FLP Valuation</a:t>
            </a:r>
          </a:p>
        </p:txBody>
      </p:sp>
      <p:sp>
        <p:nvSpPr>
          <p:cNvPr id="13" name="Content Placeholder 12">
            <a:extLst>
              <a:ext uri="{FF2B5EF4-FFF2-40B4-BE49-F238E27FC236}">
                <a16:creationId xmlns:a16="http://schemas.microsoft.com/office/drawing/2014/main" id="{B6C7723C-2D63-4CFA-B062-61DDA16D5BE6}"/>
              </a:ext>
            </a:extLst>
          </p:cNvPr>
          <p:cNvSpPr>
            <a:spLocks noGrp="1"/>
          </p:cNvSpPr>
          <p:nvPr>
            <p:ph sz="quarter" idx="16"/>
          </p:nvPr>
        </p:nvSpPr>
        <p:spPr>
          <a:xfrm>
            <a:off x="388564" y="1287312"/>
            <a:ext cx="8365528" cy="4980638"/>
          </a:xfrm>
        </p:spPr>
        <p:txBody>
          <a:bodyPr/>
          <a:lstStyle/>
          <a:p>
            <a:pPr marL="0" marR="0" indent="457200">
              <a:lnSpc>
                <a:spcPct val="150000"/>
              </a:lnSpc>
              <a:spcBef>
                <a:spcPts val="0"/>
              </a:spcBef>
              <a:spcAft>
                <a:spcPts val="800"/>
              </a:spcAft>
            </a:pPr>
            <a:r>
              <a:rPr lang="en-US" sz="2000" b="1" u="sng" dirty="0">
                <a:latin typeface="Times New Roman" panose="02020603050405020304" pitchFamily="18" charset="0"/>
              </a:rPr>
              <a:t>Nelson v. Commissioner </a:t>
            </a:r>
          </a:p>
          <a:p>
            <a:pPr marL="742950" marR="0" indent="-285750">
              <a:lnSpc>
                <a:spcPct val="100000"/>
              </a:lnSpc>
              <a:spcBef>
                <a:spcPts val="0"/>
              </a:spcBef>
              <a:spcAft>
                <a:spcPts val="800"/>
              </a:spcAft>
              <a:buFont typeface="Wingdings" panose="05000000000000000000" pitchFamily="2" charset="2"/>
              <a:buChar char="§"/>
            </a:pPr>
            <a:r>
              <a:rPr lang="en-US" sz="1800" dirty="0">
                <a:effectLst/>
                <a:latin typeface="Times New Roman" panose="02020603050405020304" pitchFamily="18" charset="0"/>
                <a:ea typeface="Calibri" panose="020F0502020204030204" pitchFamily="34" charset="0"/>
              </a:rPr>
              <a:t>The </a:t>
            </a:r>
            <a:r>
              <a:rPr lang="en-US" sz="1800" b="1" dirty="0">
                <a:effectLst/>
                <a:latin typeface="Times New Roman" panose="02020603050405020304" pitchFamily="18" charset="0"/>
                <a:ea typeface="Calibri" panose="020F0502020204030204" pitchFamily="34" charset="0"/>
              </a:rPr>
              <a:t>taxpayer’s expert</a:t>
            </a:r>
            <a:r>
              <a:rPr lang="en-US" sz="1800" dirty="0">
                <a:effectLst/>
                <a:latin typeface="Times New Roman" panose="02020603050405020304" pitchFamily="18" charset="0"/>
                <a:ea typeface="Calibri" panose="020F0502020204030204" pitchFamily="34" charset="0"/>
              </a:rPr>
              <a:t> looked to several studies on the sales of restricted stock with a two-year holding period and private, pre-initial-public-offering (IPO) stock. </a:t>
            </a:r>
          </a:p>
          <a:p>
            <a:pPr marL="796925" marR="0" indent="-285750">
              <a:lnSpc>
                <a:spcPct val="150000"/>
              </a:lnSpc>
              <a:spcBef>
                <a:spcPts val="0"/>
              </a:spcBef>
              <a:spcAft>
                <a:spcPts val="800"/>
              </a:spcAft>
              <a:buFont typeface="Wingdings" panose="05000000000000000000" pitchFamily="2" charset="2"/>
              <a:buChar char="§"/>
            </a:pPr>
            <a:r>
              <a:rPr lang="en-US" sz="1800" dirty="0">
                <a:effectLst/>
                <a:latin typeface="Times New Roman" panose="02020603050405020304" pitchFamily="18" charset="0"/>
                <a:ea typeface="Calibri" panose="020F0502020204030204" pitchFamily="34" charset="0"/>
              </a:rPr>
              <a:t>The </a:t>
            </a:r>
            <a:r>
              <a:rPr lang="en-US" sz="1800" b="1" dirty="0">
                <a:effectLst/>
                <a:latin typeface="Times New Roman" panose="02020603050405020304" pitchFamily="18" charset="0"/>
                <a:ea typeface="Calibri" panose="020F0502020204030204" pitchFamily="34" charset="0"/>
              </a:rPr>
              <a:t>IRS’ valuation expert</a:t>
            </a:r>
            <a:r>
              <a:rPr lang="en-US" sz="1800" dirty="0">
                <a:effectLst/>
                <a:latin typeface="Times New Roman" panose="02020603050405020304" pitchFamily="18" charset="0"/>
                <a:ea typeface="Calibri" panose="020F0502020204030204" pitchFamily="34" charset="0"/>
              </a:rPr>
              <a:t>  compiled a range of discounts by using:</a:t>
            </a:r>
          </a:p>
          <a:p>
            <a:pPr marL="1200150" marR="0" indent="-457200">
              <a:lnSpc>
                <a:spcPct val="100000"/>
              </a:lnSpc>
              <a:spcBef>
                <a:spcPts val="0"/>
              </a:spcBef>
              <a:spcAft>
                <a:spcPts val="800"/>
              </a:spcAft>
              <a:buFont typeface="Wingdings" panose="05000000000000000000" pitchFamily="2" charset="2"/>
              <a:buChar char="§"/>
            </a:pPr>
            <a:r>
              <a:rPr lang="en-US" sz="1800" u="sng" dirty="0">
                <a:effectLst/>
                <a:latin typeface="Times New Roman" panose="02020603050405020304" pitchFamily="18" charset="0"/>
                <a:ea typeface="Calibri" panose="020F0502020204030204" pitchFamily="34" charset="0"/>
              </a:rPr>
              <a:t>quantitative models</a:t>
            </a:r>
            <a:r>
              <a:rPr lang="en-US" sz="1800" dirty="0">
                <a:effectLst/>
                <a:latin typeface="Times New Roman" panose="02020603050405020304" pitchFamily="18" charset="0"/>
                <a:ea typeface="Calibri" panose="020F0502020204030204" pitchFamily="34" charset="0"/>
              </a:rPr>
              <a:t> that looked at the role of liquidity premiums in calculating the value of a forgone </a:t>
            </a:r>
            <a:r>
              <a:rPr lang="en-US" sz="1800" u="sng" dirty="0">
                <a:effectLst/>
                <a:latin typeface="Times New Roman" panose="02020603050405020304" pitchFamily="18" charset="0"/>
                <a:ea typeface="Calibri" panose="020F0502020204030204" pitchFamily="34" charset="0"/>
              </a:rPr>
              <a:t>put option</a:t>
            </a:r>
            <a:r>
              <a:rPr lang="en-US" sz="1800" dirty="0">
                <a:effectLst/>
                <a:latin typeface="Times New Roman" panose="02020603050405020304" pitchFamily="18" charset="0"/>
                <a:ea typeface="Calibri" panose="020F0502020204030204" pitchFamily="34" charset="0"/>
              </a:rPr>
              <a:t> on the basis of the Black-Scholes model and </a:t>
            </a:r>
            <a:r>
              <a:rPr lang="en-US" sz="1800" u="sng" dirty="0">
                <a:effectLst/>
                <a:latin typeface="Times New Roman" panose="02020603050405020304" pitchFamily="18" charset="0"/>
                <a:ea typeface="Calibri" panose="020F0502020204030204" pitchFamily="34" charset="0"/>
              </a:rPr>
              <a:t>considering hypothetical rates of return</a:t>
            </a:r>
            <a:r>
              <a:rPr lang="en-US" sz="1800" dirty="0">
                <a:effectLst/>
                <a:latin typeface="Times New Roman" panose="02020603050405020304" pitchFamily="18" charset="0"/>
                <a:ea typeface="Calibri" panose="020F0502020204030204" pitchFamily="34" charset="0"/>
              </a:rPr>
              <a:t>.</a:t>
            </a:r>
          </a:p>
          <a:p>
            <a:pPr marL="1200150" marR="0" indent="-400050">
              <a:lnSpc>
                <a:spcPct val="100000"/>
              </a:lnSpc>
              <a:spcBef>
                <a:spcPts val="0"/>
              </a:spcBef>
              <a:spcAft>
                <a:spcPts val="800"/>
              </a:spcAft>
              <a:buFont typeface="Wingdings" panose="05000000000000000000" pitchFamily="2" charset="2"/>
              <a:buChar char="§"/>
            </a:pPr>
            <a:r>
              <a:rPr lang="en-US" sz="1800" dirty="0">
                <a:effectLst/>
                <a:latin typeface="Times New Roman" panose="02020603050405020304" pitchFamily="18" charset="0"/>
                <a:ea typeface="Calibri" panose="020F0502020204030204" pitchFamily="34" charset="0"/>
              </a:rPr>
              <a:t>He also examined several studies on the sales of restricted stock and pre-IPO stock, but these studies involved more recent data.</a:t>
            </a:r>
          </a:p>
          <a:p>
            <a:pPr marL="0" marR="0" indent="457200">
              <a:lnSpc>
                <a:spcPct val="150000"/>
              </a:lnSpc>
              <a:spcBef>
                <a:spcPts val="0"/>
              </a:spcBef>
              <a:spcAft>
                <a:spcPts val="800"/>
              </a:spcAft>
            </a:pPr>
            <a:endParaRPr lang="en-US" sz="1800" b="1" u="sng" dirty="0">
              <a:latin typeface="Times New Roman" panose="02020603050405020304" pitchFamily="18" charset="0"/>
            </a:endParaRPr>
          </a:p>
        </p:txBody>
      </p:sp>
    </p:spTree>
    <p:extLst>
      <p:ext uri="{BB962C8B-B14F-4D97-AF65-F5344CB8AC3E}">
        <p14:creationId xmlns:p14="http://schemas.microsoft.com/office/powerpoint/2010/main" val="303080990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2194C3F-C00A-4CB6-A456-E3D844FC7BAC}"/>
              </a:ext>
            </a:extLst>
          </p:cNvPr>
          <p:cNvSpPr>
            <a:spLocks noGrp="1"/>
          </p:cNvSpPr>
          <p:nvPr>
            <p:ph type="sldNum" sz="quarter" idx="18"/>
          </p:nvPr>
        </p:nvSpPr>
        <p:spPr/>
        <p:txBody>
          <a:bodyPr/>
          <a:lstStyle/>
          <a:p>
            <a:fld id="{86CB4B4D-7CA3-9044-876B-883B54F8677D}" type="slidenum">
              <a:rPr lang="uk-UA" smtClean="0">
                <a:solidFill>
                  <a:srgbClr val="1D99D6"/>
                </a:solidFill>
              </a:rPr>
              <a:pPr/>
              <a:t>16</a:t>
            </a:fld>
            <a:endParaRPr lang="uk-UA" dirty="0">
              <a:solidFill>
                <a:srgbClr val="1D99D6"/>
              </a:solidFill>
            </a:endParaRPr>
          </a:p>
        </p:txBody>
      </p:sp>
      <p:sp>
        <p:nvSpPr>
          <p:cNvPr id="8" name="Shape 11">
            <a:extLst>
              <a:ext uri="{FF2B5EF4-FFF2-40B4-BE49-F238E27FC236}">
                <a16:creationId xmlns:a16="http://schemas.microsoft.com/office/drawing/2014/main" id="{1997D8D8-177A-4FAB-BFB5-ED26D80CC06F}"/>
              </a:ext>
            </a:extLst>
          </p:cNvPr>
          <p:cNvSpPr>
            <a:spLocks noGrp="1"/>
          </p:cNvSpPr>
          <p:nvPr>
            <p:ph type="title"/>
          </p:nvPr>
        </p:nvSpPr>
        <p:spPr>
          <a:xfrm>
            <a:off x="379413" y="341313"/>
            <a:ext cx="7040562" cy="398462"/>
          </a:xfrm>
          <a:prstGeom prst="rect">
            <a:avLst/>
          </a:prstGeom>
        </p:spPr>
        <p:txBody>
          <a:bodyPr>
            <a:noAutofit/>
          </a:bodyPr>
          <a:lstStyle>
            <a:lvl1pPr marL="0" indent="0" algn="l">
              <a:buFont typeface="Arial" charset="0"/>
              <a:buNone/>
              <a:defRPr sz="2000" baseline="0">
                <a:solidFill>
                  <a:srgbClr val="093A5D"/>
                </a:solidFill>
                <a:latin typeface="Arial Narrow" panose="020B0606020202030204" pitchFamily="34" charset="0"/>
              </a:defRPr>
            </a:lvl1pPr>
          </a:lstStyle>
          <a:p>
            <a:r>
              <a:rPr lang="en-US" dirty="0"/>
              <a:t>The NICE Method – the Income Approach to Valuing FLPs</a:t>
            </a:r>
            <a:endParaRPr dirty="0"/>
          </a:p>
        </p:txBody>
      </p:sp>
      <p:sp>
        <p:nvSpPr>
          <p:cNvPr id="9" name="Text Placeholder 8">
            <a:extLst>
              <a:ext uri="{FF2B5EF4-FFF2-40B4-BE49-F238E27FC236}">
                <a16:creationId xmlns:a16="http://schemas.microsoft.com/office/drawing/2014/main" id="{C100FD46-93EF-4FE2-925A-5B66D5D43F7B}"/>
              </a:ext>
            </a:extLst>
          </p:cNvPr>
          <p:cNvSpPr>
            <a:spLocks noGrp="1"/>
          </p:cNvSpPr>
          <p:nvPr>
            <p:ph type="body" sz="quarter" idx="11"/>
          </p:nvPr>
        </p:nvSpPr>
        <p:spPr>
          <a:xfrm>
            <a:off x="415637" y="971365"/>
            <a:ext cx="8311382" cy="398463"/>
          </a:xfrm>
        </p:spPr>
        <p:txBody>
          <a:bodyPr/>
          <a:lstStyle/>
          <a:p>
            <a:r>
              <a:rPr lang="en-US" sz="1400" dirty="0">
                <a:latin typeface="+mj-lt"/>
              </a:rPr>
              <a:t>The Rise of the Income Approach in FLP Valuation</a:t>
            </a:r>
          </a:p>
        </p:txBody>
      </p:sp>
      <p:sp>
        <p:nvSpPr>
          <p:cNvPr id="13" name="Content Placeholder 12">
            <a:extLst>
              <a:ext uri="{FF2B5EF4-FFF2-40B4-BE49-F238E27FC236}">
                <a16:creationId xmlns:a16="http://schemas.microsoft.com/office/drawing/2014/main" id="{B6C7723C-2D63-4CFA-B062-61DDA16D5BE6}"/>
              </a:ext>
            </a:extLst>
          </p:cNvPr>
          <p:cNvSpPr>
            <a:spLocks noGrp="1"/>
          </p:cNvSpPr>
          <p:nvPr>
            <p:ph sz="quarter" idx="16"/>
          </p:nvPr>
        </p:nvSpPr>
        <p:spPr>
          <a:xfrm>
            <a:off x="388564" y="1287312"/>
            <a:ext cx="8365528" cy="4980638"/>
          </a:xfrm>
        </p:spPr>
        <p:txBody>
          <a:bodyPr/>
          <a:lstStyle/>
          <a:p>
            <a:pPr marL="0" marR="0" indent="457200">
              <a:lnSpc>
                <a:spcPct val="100000"/>
              </a:lnSpc>
              <a:spcBef>
                <a:spcPts val="0"/>
              </a:spcBef>
              <a:spcAft>
                <a:spcPts val="800"/>
              </a:spcAft>
            </a:pPr>
            <a:r>
              <a:rPr lang="en-US" sz="2000" b="1" u="sng" dirty="0">
                <a:latin typeface="Times New Roman" panose="02020603050405020304" pitchFamily="18" charset="0"/>
              </a:rPr>
              <a:t>Nelson v. Commissioner (contd.)</a:t>
            </a:r>
          </a:p>
          <a:p>
            <a:pPr marL="0" marR="0" indent="457200">
              <a:lnSpc>
                <a:spcPct val="150000"/>
              </a:lnSpc>
              <a:spcBef>
                <a:spcPts val="0"/>
              </a:spcBef>
              <a:spcAft>
                <a:spcPts val="800"/>
              </a:spcAft>
            </a:pPr>
            <a:endParaRPr lang="en-US" sz="1800" b="1" u="sng" dirty="0">
              <a:latin typeface="Times New Roman" panose="02020603050405020304" pitchFamily="18" charset="0"/>
            </a:endParaRPr>
          </a:p>
          <a:p>
            <a:pPr marL="0" marR="0" indent="457200">
              <a:lnSpc>
                <a:spcPct val="150000"/>
              </a:lnSpc>
              <a:spcBef>
                <a:spcPts val="0"/>
              </a:spcBef>
              <a:spcAft>
                <a:spcPts val="800"/>
              </a:spcAft>
            </a:pPr>
            <a:endParaRPr lang="en-US" sz="1800" b="1" u="sng" dirty="0">
              <a:latin typeface="Times New Roman" panose="02020603050405020304" pitchFamily="18" charset="0"/>
            </a:endParaRPr>
          </a:p>
        </p:txBody>
      </p:sp>
      <p:sp>
        <p:nvSpPr>
          <p:cNvPr id="7" name="TextBox 6">
            <a:extLst>
              <a:ext uri="{FF2B5EF4-FFF2-40B4-BE49-F238E27FC236}">
                <a16:creationId xmlns:a16="http://schemas.microsoft.com/office/drawing/2014/main" id="{03AD0106-2723-4D85-A20C-D116A869C2F9}"/>
              </a:ext>
            </a:extLst>
          </p:cNvPr>
          <p:cNvSpPr txBox="1"/>
          <p:nvPr/>
        </p:nvSpPr>
        <p:spPr>
          <a:xfrm>
            <a:off x="388564" y="1879507"/>
            <a:ext cx="7424257" cy="1986249"/>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800100" marR="0" indent="-342900">
              <a:lnSpc>
                <a:spcPct val="150000"/>
              </a:lnSpc>
              <a:spcBef>
                <a:spcPts val="0"/>
              </a:spcBef>
              <a:spcAft>
                <a:spcPts val="800"/>
              </a:spcAft>
              <a:buFont typeface="Wingdings" panose="05000000000000000000" pitchFamily="2" charset="2"/>
              <a:buChar char="§"/>
            </a:pPr>
            <a:r>
              <a:rPr lang="en-US" sz="2000" dirty="0">
                <a:effectLst/>
                <a:latin typeface="Times New Roman" panose="02020603050405020304" pitchFamily="18" charset="0"/>
                <a:ea typeface="Calibri" panose="020F0502020204030204" pitchFamily="34" charset="0"/>
              </a:rPr>
              <a:t>Tax Court concluded that the IRS expert’s analysis was more thorough </a:t>
            </a:r>
          </a:p>
          <a:p>
            <a:pPr marL="800100" marR="0" indent="-342900">
              <a:lnSpc>
                <a:spcPct val="150000"/>
              </a:lnSpc>
              <a:spcBef>
                <a:spcPts val="0"/>
              </a:spcBef>
              <a:spcAft>
                <a:spcPts val="800"/>
              </a:spcAft>
              <a:buFont typeface="Wingdings" panose="05000000000000000000" pitchFamily="2" charset="2"/>
              <a:buChar char="§"/>
            </a:pPr>
            <a:r>
              <a:rPr lang="en-US" sz="2000" dirty="0">
                <a:effectLst/>
                <a:latin typeface="Times New Roman" panose="02020603050405020304" pitchFamily="18" charset="0"/>
                <a:ea typeface="Calibri" panose="020F0502020204030204" pitchFamily="34" charset="0"/>
              </a:rPr>
              <a:t>The IRS expert considered a larger range of data (quantitative models and studies with more recent data) </a:t>
            </a:r>
          </a:p>
        </p:txBody>
      </p:sp>
    </p:spTree>
    <p:extLst>
      <p:ext uri="{BB962C8B-B14F-4D97-AF65-F5344CB8AC3E}">
        <p14:creationId xmlns:p14="http://schemas.microsoft.com/office/powerpoint/2010/main" val="291732614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2194C3F-C00A-4CB6-A456-E3D844FC7BAC}"/>
              </a:ext>
            </a:extLst>
          </p:cNvPr>
          <p:cNvSpPr>
            <a:spLocks noGrp="1"/>
          </p:cNvSpPr>
          <p:nvPr>
            <p:ph type="sldNum" sz="quarter" idx="18"/>
          </p:nvPr>
        </p:nvSpPr>
        <p:spPr/>
        <p:txBody>
          <a:bodyPr/>
          <a:lstStyle/>
          <a:p>
            <a:fld id="{86CB4B4D-7CA3-9044-876B-883B54F8677D}" type="slidenum">
              <a:rPr lang="uk-UA" smtClean="0">
                <a:solidFill>
                  <a:srgbClr val="1D99D6"/>
                </a:solidFill>
              </a:rPr>
              <a:pPr/>
              <a:t>17</a:t>
            </a:fld>
            <a:endParaRPr lang="uk-UA" dirty="0">
              <a:solidFill>
                <a:srgbClr val="1D99D6"/>
              </a:solidFill>
            </a:endParaRPr>
          </a:p>
        </p:txBody>
      </p:sp>
      <p:sp>
        <p:nvSpPr>
          <p:cNvPr id="8" name="Shape 11">
            <a:extLst>
              <a:ext uri="{FF2B5EF4-FFF2-40B4-BE49-F238E27FC236}">
                <a16:creationId xmlns:a16="http://schemas.microsoft.com/office/drawing/2014/main" id="{1997D8D8-177A-4FAB-BFB5-ED26D80CC06F}"/>
              </a:ext>
            </a:extLst>
          </p:cNvPr>
          <p:cNvSpPr>
            <a:spLocks noGrp="1"/>
          </p:cNvSpPr>
          <p:nvPr>
            <p:ph type="title"/>
          </p:nvPr>
        </p:nvSpPr>
        <p:spPr>
          <a:xfrm>
            <a:off x="379413" y="341313"/>
            <a:ext cx="7040562" cy="398462"/>
          </a:xfrm>
          <a:prstGeom prst="rect">
            <a:avLst/>
          </a:prstGeom>
        </p:spPr>
        <p:txBody>
          <a:bodyPr>
            <a:noAutofit/>
          </a:bodyPr>
          <a:lstStyle>
            <a:lvl1pPr marL="0" indent="0" algn="l">
              <a:buFont typeface="Arial" charset="0"/>
              <a:buNone/>
              <a:defRPr sz="2000" baseline="0">
                <a:solidFill>
                  <a:srgbClr val="093A5D"/>
                </a:solidFill>
                <a:latin typeface="Arial Narrow" panose="020B0606020202030204" pitchFamily="34" charset="0"/>
              </a:defRPr>
            </a:lvl1pPr>
          </a:lstStyle>
          <a:p>
            <a:r>
              <a:rPr lang="en-US" dirty="0"/>
              <a:t>The NICE Method – the Income Approach to Valuing FLPs</a:t>
            </a:r>
            <a:endParaRPr dirty="0"/>
          </a:p>
        </p:txBody>
      </p:sp>
      <p:sp>
        <p:nvSpPr>
          <p:cNvPr id="9" name="Text Placeholder 8">
            <a:extLst>
              <a:ext uri="{FF2B5EF4-FFF2-40B4-BE49-F238E27FC236}">
                <a16:creationId xmlns:a16="http://schemas.microsoft.com/office/drawing/2014/main" id="{C100FD46-93EF-4FE2-925A-5B66D5D43F7B}"/>
              </a:ext>
            </a:extLst>
          </p:cNvPr>
          <p:cNvSpPr>
            <a:spLocks noGrp="1"/>
          </p:cNvSpPr>
          <p:nvPr>
            <p:ph type="body" sz="quarter" idx="11"/>
          </p:nvPr>
        </p:nvSpPr>
        <p:spPr>
          <a:xfrm>
            <a:off x="415637" y="971365"/>
            <a:ext cx="8311382" cy="398463"/>
          </a:xfrm>
        </p:spPr>
        <p:txBody>
          <a:bodyPr/>
          <a:lstStyle/>
          <a:p>
            <a:r>
              <a:rPr lang="en-US" sz="1400" dirty="0">
                <a:latin typeface="+mj-lt"/>
              </a:rPr>
              <a:t>The Identification of the Problem-Why We Need the Income Approach</a:t>
            </a:r>
          </a:p>
        </p:txBody>
      </p:sp>
      <p:sp>
        <p:nvSpPr>
          <p:cNvPr id="13" name="Content Placeholder 12">
            <a:extLst>
              <a:ext uri="{FF2B5EF4-FFF2-40B4-BE49-F238E27FC236}">
                <a16:creationId xmlns:a16="http://schemas.microsoft.com/office/drawing/2014/main" id="{B6C7723C-2D63-4CFA-B062-61DDA16D5BE6}"/>
              </a:ext>
            </a:extLst>
          </p:cNvPr>
          <p:cNvSpPr>
            <a:spLocks noGrp="1"/>
          </p:cNvSpPr>
          <p:nvPr>
            <p:ph sz="quarter" idx="16"/>
          </p:nvPr>
        </p:nvSpPr>
        <p:spPr>
          <a:xfrm>
            <a:off x="388564" y="1287312"/>
            <a:ext cx="8101477" cy="4980638"/>
          </a:xfrm>
        </p:spPr>
        <p:txBody>
          <a:bodyPr/>
          <a:lstStyle/>
          <a:p>
            <a:pPr marL="0" marR="0" indent="457200">
              <a:lnSpc>
                <a:spcPct val="150000"/>
              </a:lnSpc>
              <a:spcBef>
                <a:spcPts val="0"/>
              </a:spcBef>
              <a:spcAft>
                <a:spcPts val="1200"/>
              </a:spcAft>
            </a:pPr>
            <a:r>
              <a:rPr lang="en-US" sz="2000" b="1" u="sng" dirty="0">
                <a:latin typeface="Times New Roman" panose="02020603050405020304" pitchFamily="18" charset="0"/>
              </a:rPr>
              <a:t>Nelson v. Commissioner (contd.)</a:t>
            </a:r>
          </a:p>
          <a:p>
            <a:pPr marL="227013" marR="0" indent="401638" algn="just">
              <a:lnSpc>
                <a:spcPct val="150000"/>
              </a:lnSpc>
              <a:spcBef>
                <a:spcPts val="0"/>
              </a:spcBef>
              <a:spcAft>
                <a:spcPts val="800"/>
              </a:spcAft>
            </a:pPr>
            <a:r>
              <a:rPr lang="en-US" sz="1800" dirty="0">
                <a:latin typeface="Times New Roman" panose="02020603050405020304" pitchFamily="18" charset="0"/>
              </a:rPr>
              <a:t>“[Taxpayer’s expert’s] analysis depends on several studies on the sale of restricted stock and private, pre-IPO stock that have been brought to the attention of this Court before... And in those cases </a:t>
            </a:r>
            <a:r>
              <a:rPr lang="en-US" sz="1800" b="1" dirty="0">
                <a:latin typeface="Times New Roman" panose="02020603050405020304" pitchFamily="18" charset="0"/>
              </a:rPr>
              <a:t>we have repeatedly disregarded experts' conclusions</a:t>
            </a:r>
            <a:r>
              <a:rPr lang="en-US" sz="1800" dirty="0">
                <a:latin typeface="Times New Roman" panose="02020603050405020304" pitchFamily="18" charset="0"/>
              </a:rPr>
              <a:t> as to discounts </a:t>
            </a:r>
            <a:r>
              <a:rPr lang="en-US" sz="1800" u="sng" dirty="0">
                <a:latin typeface="Times New Roman" panose="02020603050405020304" pitchFamily="18" charset="0"/>
              </a:rPr>
              <a:t>for long-term stock holdings </a:t>
            </a:r>
            <a:r>
              <a:rPr lang="en-US" sz="1800" dirty="0">
                <a:latin typeface="Times New Roman" panose="02020603050405020304" pitchFamily="18" charset="0"/>
              </a:rPr>
              <a:t>when based on these studies. See </a:t>
            </a:r>
            <a:r>
              <a:rPr lang="en-US" sz="1800" i="1" dirty="0">
                <a:latin typeface="Times New Roman" panose="02020603050405020304" pitchFamily="18" charset="0"/>
              </a:rPr>
              <a:t>Estate of Bailey v. Commissioner</a:t>
            </a:r>
            <a:r>
              <a:rPr lang="en-US" sz="1800" dirty="0">
                <a:latin typeface="Times New Roman" panose="02020603050405020304" pitchFamily="18" charset="0"/>
              </a:rPr>
              <a:t>, 2002 WL 1315805, at *10; </a:t>
            </a:r>
            <a:r>
              <a:rPr lang="en-US" sz="1800" i="1" dirty="0">
                <a:latin typeface="Times New Roman" panose="02020603050405020304" pitchFamily="18" charset="0"/>
              </a:rPr>
              <a:t>Furman v. Commissioner...</a:t>
            </a:r>
            <a:r>
              <a:rPr lang="en-US" sz="1800" dirty="0">
                <a:latin typeface="Times New Roman" panose="02020603050405020304" pitchFamily="18" charset="0"/>
              </a:rPr>
              <a:t>Accordingly, we will disregard [Taxpayer’s expert’s] conclusions as to a discount... which was based on these studies.”</a:t>
            </a:r>
          </a:p>
          <a:p>
            <a:pPr marR="0" indent="285750">
              <a:lnSpc>
                <a:spcPct val="150000"/>
              </a:lnSpc>
              <a:spcBef>
                <a:spcPts val="0"/>
              </a:spcBef>
              <a:spcAft>
                <a:spcPts val="800"/>
              </a:spcAft>
            </a:pPr>
            <a:endParaRPr lang="en-US" sz="1800" b="1" u="sng" dirty="0">
              <a:latin typeface="Times New Roman" panose="02020603050405020304" pitchFamily="18" charset="0"/>
            </a:endParaRPr>
          </a:p>
          <a:p>
            <a:pPr marL="0" marR="0" indent="457200">
              <a:lnSpc>
                <a:spcPct val="150000"/>
              </a:lnSpc>
              <a:spcBef>
                <a:spcPts val="0"/>
              </a:spcBef>
              <a:spcAft>
                <a:spcPts val="800"/>
              </a:spcAft>
            </a:pPr>
            <a:endParaRPr lang="en-US" sz="1800" b="1" u="sng" dirty="0">
              <a:latin typeface="Times New Roman" panose="02020603050405020304" pitchFamily="18" charset="0"/>
            </a:endParaRPr>
          </a:p>
        </p:txBody>
      </p:sp>
    </p:spTree>
    <p:extLst>
      <p:ext uri="{BB962C8B-B14F-4D97-AF65-F5344CB8AC3E}">
        <p14:creationId xmlns:p14="http://schemas.microsoft.com/office/powerpoint/2010/main" val="128573904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2194C3F-C00A-4CB6-A456-E3D844FC7BAC}"/>
              </a:ext>
            </a:extLst>
          </p:cNvPr>
          <p:cNvSpPr>
            <a:spLocks noGrp="1"/>
          </p:cNvSpPr>
          <p:nvPr>
            <p:ph type="sldNum" sz="quarter" idx="18"/>
          </p:nvPr>
        </p:nvSpPr>
        <p:spPr/>
        <p:txBody>
          <a:bodyPr/>
          <a:lstStyle/>
          <a:p>
            <a:fld id="{86CB4B4D-7CA3-9044-876B-883B54F8677D}" type="slidenum">
              <a:rPr lang="uk-UA" smtClean="0">
                <a:solidFill>
                  <a:srgbClr val="1D99D6"/>
                </a:solidFill>
              </a:rPr>
              <a:pPr/>
              <a:t>18</a:t>
            </a:fld>
            <a:endParaRPr lang="uk-UA" dirty="0">
              <a:solidFill>
                <a:srgbClr val="1D99D6"/>
              </a:solidFill>
            </a:endParaRPr>
          </a:p>
        </p:txBody>
      </p:sp>
      <p:sp>
        <p:nvSpPr>
          <p:cNvPr id="8" name="Shape 11">
            <a:extLst>
              <a:ext uri="{FF2B5EF4-FFF2-40B4-BE49-F238E27FC236}">
                <a16:creationId xmlns:a16="http://schemas.microsoft.com/office/drawing/2014/main" id="{1997D8D8-177A-4FAB-BFB5-ED26D80CC06F}"/>
              </a:ext>
            </a:extLst>
          </p:cNvPr>
          <p:cNvSpPr>
            <a:spLocks noGrp="1"/>
          </p:cNvSpPr>
          <p:nvPr>
            <p:ph type="title"/>
          </p:nvPr>
        </p:nvSpPr>
        <p:spPr>
          <a:xfrm>
            <a:off x="379413" y="341313"/>
            <a:ext cx="7040562" cy="398462"/>
          </a:xfrm>
          <a:prstGeom prst="rect">
            <a:avLst/>
          </a:prstGeom>
        </p:spPr>
        <p:txBody>
          <a:bodyPr>
            <a:noAutofit/>
          </a:bodyPr>
          <a:lstStyle>
            <a:lvl1pPr marL="0" indent="0" algn="l">
              <a:buFont typeface="Arial" charset="0"/>
              <a:buNone/>
              <a:defRPr sz="2000" baseline="0">
                <a:solidFill>
                  <a:srgbClr val="093A5D"/>
                </a:solidFill>
                <a:latin typeface="Arial Narrow" panose="020B0606020202030204" pitchFamily="34" charset="0"/>
              </a:defRPr>
            </a:lvl1pPr>
          </a:lstStyle>
          <a:p>
            <a:r>
              <a:rPr lang="en-US" dirty="0"/>
              <a:t>The NICE Method – the Income Approach to Valuing FLPs</a:t>
            </a:r>
            <a:endParaRPr dirty="0"/>
          </a:p>
        </p:txBody>
      </p:sp>
      <p:sp>
        <p:nvSpPr>
          <p:cNvPr id="9" name="Text Placeholder 8">
            <a:extLst>
              <a:ext uri="{FF2B5EF4-FFF2-40B4-BE49-F238E27FC236}">
                <a16:creationId xmlns:a16="http://schemas.microsoft.com/office/drawing/2014/main" id="{C100FD46-93EF-4FE2-925A-5B66D5D43F7B}"/>
              </a:ext>
            </a:extLst>
          </p:cNvPr>
          <p:cNvSpPr>
            <a:spLocks noGrp="1"/>
          </p:cNvSpPr>
          <p:nvPr>
            <p:ph type="body" sz="quarter" idx="11"/>
          </p:nvPr>
        </p:nvSpPr>
        <p:spPr>
          <a:xfrm>
            <a:off x="415637" y="971365"/>
            <a:ext cx="8311382" cy="398463"/>
          </a:xfrm>
        </p:spPr>
        <p:txBody>
          <a:bodyPr/>
          <a:lstStyle/>
          <a:p>
            <a:r>
              <a:rPr lang="en-US" sz="1400" dirty="0">
                <a:latin typeface="+mj-lt"/>
              </a:rPr>
              <a:t>Confusion about the holding period</a:t>
            </a:r>
          </a:p>
        </p:txBody>
      </p:sp>
      <p:sp>
        <p:nvSpPr>
          <p:cNvPr id="3" name="Content Placeholder 2">
            <a:extLst>
              <a:ext uri="{FF2B5EF4-FFF2-40B4-BE49-F238E27FC236}">
                <a16:creationId xmlns:a16="http://schemas.microsoft.com/office/drawing/2014/main" id="{7923E5F1-98F3-4F35-AF89-5AC8237D511F}"/>
              </a:ext>
            </a:extLst>
          </p:cNvPr>
          <p:cNvSpPr>
            <a:spLocks noGrp="1"/>
          </p:cNvSpPr>
          <p:nvPr>
            <p:ph sz="quarter" idx="16"/>
          </p:nvPr>
        </p:nvSpPr>
        <p:spPr>
          <a:xfrm>
            <a:off x="415637" y="1740724"/>
            <a:ext cx="8365625" cy="4255825"/>
          </a:xfrm>
        </p:spPr>
        <p:txBody>
          <a:bodyPr/>
          <a:lstStyle/>
          <a:p>
            <a:pPr marR="0" indent="117475">
              <a:lnSpc>
                <a:spcPct val="150000"/>
              </a:lnSpc>
              <a:spcBef>
                <a:spcPts val="0"/>
              </a:spcBef>
              <a:spcAft>
                <a:spcPts val="800"/>
              </a:spcAft>
            </a:pPr>
            <a:r>
              <a:rPr lang="en-US" sz="2000" b="1" u="sng" dirty="0">
                <a:solidFill>
                  <a:srgbClr val="1E1E1E"/>
                </a:solidFill>
                <a:effectLst/>
                <a:latin typeface="Times New Roman" panose="02020603050405020304" pitchFamily="18" charset="0"/>
                <a:ea typeface="Calibri" panose="020F0502020204030204" pitchFamily="34" charset="0"/>
              </a:rPr>
              <a:t>Furman v. Commissioner, T.C. Memo. 1998-157</a:t>
            </a:r>
            <a:endParaRPr lang="en-US" sz="2000" b="1" u="sng" dirty="0">
              <a:effectLst/>
              <a:latin typeface="Times New Roman" panose="02020603050405020304" pitchFamily="18" charset="0"/>
              <a:ea typeface="Calibri" panose="020F0502020204030204" pitchFamily="34" charset="0"/>
            </a:endParaRPr>
          </a:p>
          <a:p>
            <a:pPr marL="117475" marR="0" indent="457200" algn="just">
              <a:lnSpc>
                <a:spcPct val="150000"/>
              </a:lnSpc>
              <a:spcBef>
                <a:spcPts val="0"/>
              </a:spcBef>
              <a:spcAft>
                <a:spcPts val="800"/>
              </a:spcAft>
            </a:pPr>
            <a:r>
              <a:rPr lang="en-US" sz="1800" dirty="0">
                <a:effectLst/>
                <a:latin typeface="Times New Roman" panose="02020603050405020304" pitchFamily="18" charset="0"/>
                <a:ea typeface="Calibri" panose="020F0502020204030204" pitchFamily="34" charset="0"/>
              </a:rPr>
              <a:t> </a:t>
            </a:r>
            <a:r>
              <a:rPr lang="en-US" sz="1800" dirty="0">
                <a:solidFill>
                  <a:srgbClr val="1E1E1E"/>
                </a:solidFill>
                <a:effectLst/>
                <a:latin typeface="Times New Roman" panose="02020603050405020304" pitchFamily="18" charset="0"/>
                <a:ea typeface="Calibri" panose="020F0502020204030204" pitchFamily="34" charset="0"/>
              </a:rPr>
              <a:t>“</a:t>
            </a:r>
            <a:r>
              <a:rPr lang="en-US" sz="1800" b="1" dirty="0">
                <a:solidFill>
                  <a:srgbClr val="1E1E1E"/>
                </a:solidFill>
                <a:effectLst/>
                <a:latin typeface="Times New Roman" panose="02020603050405020304" pitchFamily="18" charset="0"/>
                <a:ea typeface="Calibri" panose="020F0502020204030204" pitchFamily="34" charset="0"/>
              </a:rPr>
              <a:t>We find petitioners' reliance on the restricted stock studies to be misplaced, since those studies analyzed only restricted stock that had a holding period of 2 years.</a:t>
            </a:r>
            <a:r>
              <a:rPr lang="en-US" sz="1800" dirty="0">
                <a:solidFill>
                  <a:srgbClr val="1E1E1E"/>
                </a:solidFill>
                <a:effectLst/>
                <a:latin typeface="Times New Roman" panose="02020603050405020304" pitchFamily="18" charset="0"/>
                <a:ea typeface="Calibri" panose="020F0502020204030204" pitchFamily="34" charset="0"/>
              </a:rPr>
              <a:t> Inasmuch as </a:t>
            </a:r>
            <a:r>
              <a:rPr lang="en-US" sz="1800" b="1" dirty="0">
                <a:solidFill>
                  <a:srgbClr val="1E1E1E"/>
                </a:solidFill>
                <a:effectLst/>
                <a:latin typeface="Times New Roman" panose="02020603050405020304" pitchFamily="18" charset="0"/>
                <a:ea typeface="Calibri" panose="020F0502020204030204" pitchFamily="34" charset="0"/>
              </a:rPr>
              <a:t>we expect the investment time horizon of an investor in the stock of a closely held corporation like FIC to be long term</a:t>
            </a:r>
            <a:r>
              <a:rPr lang="en-US" sz="1800" dirty="0">
                <a:solidFill>
                  <a:srgbClr val="1E1E1E"/>
                </a:solidFill>
                <a:effectLst/>
                <a:latin typeface="Times New Roman" panose="02020603050405020304" pitchFamily="18" charset="0"/>
                <a:ea typeface="Calibri" panose="020F0502020204030204" pitchFamily="34" charset="0"/>
              </a:rPr>
              <a:t>, we do not believe that marketability concerns rise to the same level as a security with a short-term holding period like restricted stock.</a:t>
            </a:r>
            <a:r>
              <a:rPr lang="en-US" sz="1800" dirty="0">
                <a:effectLst/>
                <a:latin typeface="Times New Roman" panose="02020603050405020304" pitchFamily="18" charset="0"/>
                <a:ea typeface="Calibri" panose="020F0502020204030204" pitchFamily="34" charset="0"/>
              </a:rPr>
              <a:t> In light of the foregoing, </a:t>
            </a:r>
            <a:r>
              <a:rPr lang="en-US" sz="1800" b="1" dirty="0">
                <a:effectLst/>
                <a:latin typeface="Times New Roman" panose="02020603050405020304" pitchFamily="18" charset="0"/>
                <a:ea typeface="Calibri" panose="020F0502020204030204" pitchFamily="34" charset="0"/>
              </a:rPr>
              <a:t>we find no persuasive evidence in the record to support our reliance on the restricted stock studies </a:t>
            </a:r>
            <a:r>
              <a:rPr lang="en-US" sz="1800" dirty="0">
                <a:effectLst/>
                <a:latin typeface="Times New Roman" panose="02020603050405020304" pitchFamily="18" charset="0"/>
                <a:ea typeface="Calibri" panose="020F0502020204030204" pitchFamily="34" charset="0"/>
              </a:rPr>
              <a:t>in determining an appropriate marketability discount.”</a:t>
            </a:r>
          </a:p>
          <a:p>
            <a:endParaRPr lang="en-US" dirty="0"/>
          </a:p>
        </p:txBody>
      </p:sp>
    </p:spTree>
    <p:extLst>
      <p:ext uri="{BB962C8B-B14F-4D97-AF65-F5344CB8AC3E}">
        <p14:creationId xmlns:p14="http://schemas.microsoft.com/office/powerpoint/2010/main" val="169937264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2194C3F-C00A-4CB6-A456-E3D844FC7BAC}"/>
              </a:ext>
            </a:extLst>
          </p:cNvPr>
          <p:cNvSpPr>
            <a:spLocks noGrp="1"/>
          </p:cNvSpPr>
          <p:nvPr>
            <p:ph type="sldNum" sz="quarter" idx="18"/>
          </p:nvPr>
        </p:nvSpPr>
        <p:spPr/>
        <p:txBody>
          <a:bodyPr/>
          <a:lstStyle/>
          <a:p>
            <a:fld id="{86CB4B4D-7CA3-9044-876B-883B54F8677D}" type="slidenum">
              <a:rPr lang="uk-UA" smtClean="0">
                <a:solidFill>
                  <a:srgbClr val="1D99D6"/>
                </a:solidFill>
              </a:rPr>
              <a:pPr/>
              <a:t>19</a:t>
            </a:fld>
            <a:endParaRPr lang="uk-UA" dirty="0">
              <a:solidFill>
                <a:srgbClr val="1D99D6"/>
              </a:solidFill>
            </a:endParaRPr>
          </a:p>
        </p:txBody>
      </p:sp>
      <p:sp>
        <p:nvSpPr>
          <p:cNvPr id="8" name="Shape 11">
            <a:extLst>
              <a:ext uri="{FF2B5EF4-FFF2-40B4-BE49-F238E27FC236}">
                <a16:creationId xmlns:a16="http://schemas.microsoft.com/office/drawing/2014/main" id="{1997D8D8-177A-4FAB-BFB5-ED26D80CC06F}"/>
              </a:ext>
            </a:extLst>
          </p:cNvPr>
          <p:cNvSpPr>
            <a:spLocks noGrp="1"/>
          </p:cNvSpPr>
          <p:nvPr>
            <p:ph type="title"/>
          </p:nvPr>
        </p:nvSpPr>
        <p:spPr>
          <a:xfrm>
            <a:off x="379413" y="341313"/>
            <a:ext cx="7040562" cy="398462"/>
          </a:xfrm>
          <a:prstGeom prst="rect">
            <a:avLst/>
          </a:prstGeom>
        </p:spPr>
        <p:txBody>
          <a:bodyPr>
            <a:noAutofit/>
          </a:bodyPr>
          <a:lstStyle>
            <a:lvl1pPr marL="0" indent="0" algn="l">
              <a:buFont typeface="Arial" charset="0"/>
              <a:buNone/>
              <a:defRPr sz="2000" baseline="0">
                <a:solidFill>
                  <a:srgbClr val="093A5D"/>
                </a:solidFill>
                <a:latin typeface="Arial Narrow" panose="020B0606020202030204" pitchFamily="34" charset="0"/>
              </a:defRPr>
            </a:lvl1pPr>
          </a:lstStyle>
          <a:p>
            <a:r>
              <a:rPr lang="en-US" dirty="0"/>
              <a:t>The NICE Method – the Income Approach to Valuing FLPs</a:t>
            </a:r>
            <a:endParaRPr dirty="0"/>
          </a:p>
        </p:txBody>
      </p:sp>
      <p:sp>
        <p:nvSpPr>
          <p:cNvPr id="9" name="Text Placeholder 8">
            <a:extLst>
              <a:ext uri="{FF2B5EF4-FFF2-40B4-BE49-F238E27FC236}">
                <a16:creationId xmlns:a16="http://schemas.microsoft.com/office/drawing/2014/main" id="{C100FD46-93EF-4FE2-925A-5B66D5D43F7B}"/>
              </a:ext>
            </a:extLst>
          </p:cNvPr>
          <p:cNvSpPr>
            <a:spLocks noGrp="1"/>
          </p:cNvSpPr>
          <p:nvPr>
            <p:ph type="body" sz="quarter" idx="11"/>
          </p:nvPr>
        </p:nvSpPr>
        <p:spPr>
          <a:xfrm>
            <a:off x="415637" y="971365"/>
            <a:ext cx="8311382" cy="398463"/>
          </a:xfrm>
        </p:spPr>
        <p:txBody>
          <a:bodyPr/>
          <a:lstStyle/>
          <a:p>
            <a:r>
              <a:rPr lang="en-US" sz="1400">
                <a:latin typeface="+mj-lt"/>
              </a:rPr>
              <a:t>Confusion about the holding period</a:t>
            </a:r>
            <a:endParaRPr lang="en-US" sz="1400" dirty="0">
              <a:latin typeface="+mj-lt"/>
            </a:endParaRPr>
          </a:p>
        </p:txBody>
      </p:sp>
      <p:sp>
        <p:nvSpPr>
          <p:cNvPr id="4" name="Content Placeholder 3">
            <a:extLst>
              <a:ext uri="{FF2B5EF4-FFF2-40B4-BE49-F238E27FC236}">
                <a16:creationId xmlns:a16="http://schemas.microsoft.com/office/drawing/2014/main" id="{8E8DCA0A-4392-4471-8C53-1E33ECA45FDF}"/>
              </a:ext>
            </a:extLst>
          </p:cNvPr>
          <p:cNvSpPr>
            <a:spLocks noGrp="1"/>
          </p:cNvSpPr>
          <p:nvPr>
            <p:ph sz="quarter" idx="16"/>
          </p:nvPr>
        </p:nvSpPr>
        <p:spPr>
          <a:xfrm>
            <a:off x="416357" y="1548506"/>
            <a:ext cx="8311285" cy="4567797"/>
          </a:xfrm>
        </p:spPr>
        <p:txBody>
          <a:bodyPr/>
          <a:lstStyle/>
          <a:p>
            <a:pPr marL="0" marR="0" indent="114300">
              <a:lnSpc>
                <a:spcPct val="150000"/>
              </a:lnSpc>
              <a:spcBef>
                <a:spcPts val="0"/>
              </a:spcBef>
              <a:spcAft>
                <a:spcPts val="800"/>
              </a:spcAft>
            </a:pPr>
            <a:r>
              <a:rPr lang="en-US" sz="2000" b="1" u="sng" dirty="0">
                <a:effectLst/>
                <a:latin typeface="Times New Roman" panose="02020603050405020304" pitchFamily="18" charset="0"/>
                <a:ea typeface="Calibri" panose="020F0502020204030204" pitchFamily="34" charset="0"/>
              </a:rPr>
              <a:t>Bailey v. Commissioner</a:t>
            </a:r>
            <a:endParaRPr lang="en-US" sz="2000" dirty="0">
              <a:effectLst/>
              <a:latin typeface="Times New Roman" panose="02020603050405020304" pitchFamily="18" charset="0"/>
              <a:ea typeface="Calibri" panose="020F0502020204030204" pitchFamily="34" charset="0"/>
            </a:endParaRPr>
          </a:p>
          <a:p>
            <a:pPr marL="0" marR="0" indent="0" algn="just">
              <a:lnSpc>
                <a:spcPct val="150000"/>
              </a:lnSpc>
              <a:spcBef>
                <a:spcPts val="0"/>
              </a:spcBef>
              <a:spcAft>
                <a:spcPts val="0"/>
              </a:spcAft>
            </a:pPr>
            <a:r>
              <a:rPr lang="en-US" sz="1800" dirty="0">
                <a:solidFill>
                  <a:srgbClr val="1E1E1E"/>
                </a:solidFill>
                <a:effectLst/>
                <a:latin typeface="Times New Roman" panose="02020603050405020304" pitchFamily="18" charset="0"/>
                <a:ea typeface="Calibri" panose="020F0502020204030204" pitchFamily="34" charset="0"/>
              </a:rPr>
              <a:t>	“The </a:t>
            </a:r>
            <a:r>
              <a:rPr lang="en-US" sz="1800" b="1" dirty="0">
                <a:solidFill>
                  <a:srgbClr val="1E1E1E"/>
                </a:solidFill>
                <a:effectLst/>
                <a:latin typeface="Times New Roman" panose="02020603050405020304" pitchFamily="18" charset="0"/>
                <a:ea typeface="Calibri" panose="020F0502020204030204" pitchFamily="34" charset="0"/>
              </a:rPr>
              <a:t>restricted stock studies</a:t>
            </a:r>
            <a:r>
              <a:rPr lang="en-US" sz="1800" dirty="0">
                <a:solidFill>
                  <a:srgbClr val="1E1E1E"/>
                </a:solidFill>
                <a:effectLst/>
                <a:latin typeface="Times New Roman" panose="02020603050405020304" pitchFamily="18" charset="0"/>
                <a:ea typeface="Calibri" panose="020F0502020204030204" pitchFamily="34" charset="0"/>
              </a:rPr>
              <a:t> that [petitioner’s expert]relied upon analyzed stocks that had a </a:t>
            </a:r>
            <a:r>
              <a:rPr lang="en-US" sz="1800" b="1" dirty="0">
                <a:solidFill>
                  <a:srgbClr val="1E1E1E"/>
                </a:solidFill>
                <a:effectLst/>
                <a:latin typeface="Times New Roman" panose="02020603050405020304" pitchFamily="18" charset="0"/>
                <a:ea typeface="Calibri" panose="020F0502020204030204" pitchFamily="34" charset="0"/>
              </a:rPr>
              <a:t>holding period of 2 years or less</a:t>
            </a:r>
            <a:r>
              <a:rPr lang="en-US" sz="1800" dirty="0">
                <a:solidFill>
                  <a:srgbClr val="1E1E1E"/>
                </a:solidFill>
                <a:effectLst/>
                <a:latin typeface="Times New Roman" panose="02020603050405020304" pitchFamily="18" charset="0"/>
                <a:ea typeface="Calibri" panose="020F0502020204030204" pitchFamily="34" charset="0"/>
              </a:rPr>
              <a:t>. The record contains no evidence,</a:t>
            </a:r>
            <a:endParaRPr lang="en-US" sz="1800" dirty="0">
              <a:effectLst/>
              <a:latin typeface="Times New Roman" panose="02020603050405020304" pitchFamily="18" charset="0"/>
              <a:ea typeface="Calibri" panose="020F0502020204030204" pitchFamily="34" charset="0"/>
            </a:endParaRPr>
          </a:p>
          <a:p>
            <a:pPr marL="0" marR="0" indent="0" algn="just">
              <a:spcBef>
                <a:spcPts val="0"/>
              </a:spcBef>
              <a:spcAft>
                <a:spcPts val="1200"/>
              </a:spcAft>
            </a:pPr>
            <a:r>
              <a:rPr lang="en-US" sz="1800" dirty="0">
                <a:solidFill>
                  <a:srgbClr val="1E1E1E"/>
                </a:solidFill>
                <a:effectLst/>
                <a:latin typeface="Times New Roman" panose="02020603050405020304" pitchFamily="18" charset="0"/>
                <a:ea typeface="Calibri" panose="020F0502020204030204" pitchFamily="34" charset="0"/>
              </a:rPr>
              <a:t>however, to support an assumption that an investor in C&amp;L Bailey would likely have such a short-term investment horizon.  </a:t>
            </a:r>
            <a:endParaRPr lang="en-US" sz="1800" dirty="0">
              <a:effectLst/>
              <a:latin typeface="Times New Roman" panose="02020603050405020304" pitchFamily="18" charset="0"/>
              <a:ea typeface="Calibri" panose="020F0502020204030204" pitchFamily="34" charset="0"/>
            </a:endParaRPr>
          </a:p>
          <a:p>
            <a:pPr marL="0" marR="0" indent="0" algn="just">
              <a:lnSpc>
                <a:spcPct val="150000"/>
              </a:lnSpc>
              <a:spcBef>
                <a:spcPts val="0"/>
              </a:spcBef>
              <a:spcAft>
                <a:spcPts val="0"/>
              </a:spcAft>
            </a:pPr>
            <a:r>
              <a:rPr lang="en-US" sz="1800" dirty="0">
                <a:solidFill>
                  <a:srgbClr val="1E1E1E"/>
                </a:solidFill>
                <a:effectLst/>
                <a:latin typeface="Times New Roman" panose="02020603050405020304" pitchFamily="18" charset="0"/>
                <a:ea typeface="Calibri" panose="020F0502020204030204" pitchFamily="34" charset="0"/>
              </a:rPr>
              <a:t>	To the contrary, the evidence in the record strongly suggests that since the inception of C&amp;L Bailey, there has been no trading of its shares, suggesting that </a:t>
            </a:r>
            <a:r>
              <a:rPr lang="en-US" sz="1800" b="1" dirty="0">
                <a:solidFill>
                  <a:srgbClr val="1E1E1E"/>
                </a:solidFill>
                <a:effectLst/>
                <a:latin typeface="Times New Roman" panose="02020603050405020304" pitchFamily="18" charset="0"/>
                <a:ea typeface="Calibri" panose="020F0502020204030204" pitchFamily="34" charset="0"/>
              </a:rPr>
              <a:t>the hypothetical willing buyer who is representative of prospective investors in C&amp;L Bailey might well have a longer investment horizon than the investors of the restricted stocks analyzed in the studies.” </a:t>
            </a:r>
            <a:endParaRPr lang="en-US" sz="1800" dirty="0">
              <a:effectLst/>
              <a:latin typeface="Times New Roman" panose="02020603050405020304" pitchFamily="18" charset="0"/>
              <a:ea typeface="Calibri" panose="020F0502020204030204" pitchFamily="34" charset="0"/>
            </a:endParaRPr>
          </a:p>
          <a:p>
            <a:endParaRPr lang="en-US" dirty="0"/>
          </a:p>
        </p:txBody>
      </p:sp>
    </p:spTree>
    <p:extLst>
      <p:ext uri="{BB962C8B-B14F-4D97-AF65-F5344CB8AC3E}">
        <p14:creationId xmlns:p14="http://schemas.microsoft.com/office/powerpoint/2010/main" val="249765689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54CD441D-93DC-4DCA-8711-90E631732538}"/>
              </a:ext>
            </a:extLst>
          </p:cNvPr>
          <p:cNvPicPr>
            <a:picLocks noGrp="1" noChangeAspect="1"/>
          </p:cNvPicPr>
          <p:nvPr>
            <p:ph sz="quarter" idx="16"/>
          </p:nvPr>
        </p:nvPicPr>
        <p:blipFill>
          <a:blip r:embed="rId2"/>
          <a:stretch>
            <a:fillRect/>
          </a:stretch>
        </p:blipFill>
        <p:spPr>
          <a:xfrm>
            <a:off x="3429271" y="1724710"/>
            <a:ext cx="4498565" cy="4254500"/>
          </a:xfrm>
        </p:spPr>
      </p:pic>
      <p:sp>
        <p:nvSpPr>
          <p:cNvPr id="4" name="Text Placeholder 3">
            <a:extLst>
              <a:ext uri="{FF2B5EF4-FFF2-40B4-BE49-F238E27FC236}">
                <a16:creationId xmlns:a16="http://schemas.microsoft.com/office/drawing/2014/main" id="{6A9C5233-5C0E-4BD8-B0A3-6C7D08C4AB1E}"/>
              </a:ext>
            </a:extLst>
          </p:cNvPr>
          <p:cNvSpPr>
            <a:spLocks noGrp="1"/>
          </p:cNvSpPr>
          <p:nvPr>
            <p:ph type="body" sz="quarter" idx="11"/>
          </p:nvPr>
        </p:nvSpPr>
        <p:spPr/>
        <p:txBody>
          <a:bodyPr/>
          <a:lstStyle/>
          <a:p>
            <a:r>
              <a:rPr lang="en-US" dirty="0"/>
              <a:t>Academic Credibility</a:t>
            </a:r>
          </a:p>
        </p:txBody>
      </p:sp>
      <p:sp>
        <p:nvSpPr>
          <p:cNvPr id="5" name="Slide Number Placeholder 4">
            <a:extLst>
              <a:ext uri="{FF2B5EF4-FFF2-40B4-BE49-F238E27FC236}">
                <a16:creationId xmlns:a16="http://schemas.microsoft.com/office/drawing/2014/main" id="{BA7C5432-1B4D-4D08-9DA6-4548F72FDDF4}"/>
              </a:ext>
            </a:extLst>
          </p:cNvPr>
          <p:cNvSpPr>
            <a:spLocks noGrp="1"/>
          </p:cNvSpPr>
          <p:nvPr>
            <p:ph type="sldNum" sz="quarter" idx="18"/>
          </p:nvPr>
        </p:nvSpPr>
        <p:spPr/>
        <p:txBody>
          <a:bodyPr/>
          <a:lstStyle/>
          <a:p>
            <a:fld id="{86CB4B4D-7CA3-9044-876B-883B54F8677D}" type="slidenum">
              <a:rPr lang="uk-UA" smtClean="0">
                <a:solidFill>
                  <a:srgbClr val="1D99D6"/>
                </a:solidFill>
              </a:rPr>
              <a:pPr/>
              <a:t>2</a:t>
            </a:fld>
            <a:endParaRPr lang="uk-UA" dirty="0">
              <a:solidFill>
                <a:srgbClr val="1D99D6"/>
              </a:solidFill>
            </a:endParaRPr>
          </a:p>
        </p:txBody>
      </p:sp>
      <p:sp>
        <p:nvSpPr>
          <p:cNvPr id="9" name="TextBox 8">
            <a:extLst>
              <a:ext uri="{FF2B5EF4-FFF2-40B4-BE49-F238E27FC236}">
                <a16:creationId xmlns:a16="http://schemas.microsoft.com/office/drawing/2014/main" id="{CAE086C3-2D8B-4B08-87FF-E67C226F7C83}"/>
              </a:ext>
            </a:extLst>
          </p:cNvPr>
          <p:cNvSpPr txBox="1"/>
          <p:nvPr/>
        </p:nvSpPr>
        <p:spPr>
          <a:xfrm>
            <a:off x="317730" y="2537933"/>
            <a:ext cx="2554163" cy="262805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9290" tIns="39290" rIns="39290" bIns="39290" numCol="1" spcCol="38100" rtlCol="0" anchor="t">
            <a:noAutofit/>
          </a:bodyPr>
          <a:lstStyle/>
          <a:p>
            <a:pPr marL="0" marR="0" indent="0" algn="ctr" defTabSz="465534" rtl="0" fontAlgn="auto" latinLnBrk="0" hangingPunct="0">
              <a:lnSpc>
                <a:spcPct val="200000"/>
              </a:lnSpc>
              <a:spcBef>
                <a:spcPts val="0"/>
              </a:spcBef>
              <a:spcAft>
                <a:spcPts val="0"/>
              </a:spcAft>
              <a:buClrTx/>
              <a:buSzTx/>
              <a:buFontTx/>
              <a:buNone/>
              <a:tabLst/>
            </a:pPr>
            <a:r>
              <a:rPr kumimoji="0" lang="en-US" sz="2000" b="0" i="0" u="none" strike="noStrike" cap="none" spc="0" normalizeH="0" baseline="0" dirty="0">
                <a:ln>
                  <a:noFill/>
                </a:ln>
                <a:solidFill>
                  <a:schemeClr val="tx1"/>
                </a:solidFill>
                <a:effectLst/>
                <a:uFillTx/>
                <a:latin typeface="+mn-lt"/>
                <a:ea typeface="+mn-ea"/>
                <a:cs typeface="+mn-cs"/>
                <a:sym typeface="Georgia"/>
              </a:rPr>
              <a:t>   The NICE Method </a:t>
            </a:r>
            <a:br>
              <a:rPr kumimoji="0" lang="en-US" sz="2000" b="0" i="0" u="none" strike="noStrike" cap="none" spc="0" normalizeH="0" baseline="0" dirty="0">
                <a:ln>
                  <a:noFill/>
                </a:ln>
                <a:solidFill>
                  <a:schemeClr val="tx1"/>
                </a:solidFill>
                <a:effectLst/>
                <a:uFillTx/>
                <a:latin typeface="+mn-lt"/>
                <a:ea typeface="+mn-ea"/>
                <a:cs typeface="+mn-cs"/>
                <a:sym typeface="Georgia"/>
              </a:rPr>
            </a:br>
            <a:r>
              <a:rPr lang="en-US" sz="2000" dirty="0">
                <a:sym typeface="Georgia"/>
              </a:rPr>
              <a:t>is featured in the</a:t>
            </a:r>
            <a:br>
              <a:rPr lang="en-US" sz="2000" dirty="0">
                <a:sym typeface="Georgia"/>
              </a:rPr>
            </a:br>
            <a:r>
              <a:rPr lang="en-US" sz="2000" dirty="0">
                <a:sym typeface="Georgia"/>
              </a:rPr>
              <a:t>l</a:t>
            </a:r>
            <a:r>
              <a:rPr kumimoji="0" lang="en-US" sz="2000" b="0" i="0" u="none" strike="noStrike" cap="none" spc="0" normalizeH="0" baseline="0" dirty="0">
                <a:ln>
                  <a:noFill/>
                </a:ln>
                <a:solidFill>
                  <a:schemeClr val="tx1"/>
                </a:solidFill>
                <a:effectLst/>
                <a:uFillTx/>
                <a:latin typeface="+mn-lt"/>
                <a:ea typeface="+mn-ea"/>
                <a:cs typeface="+mn-cs"/>
                <a:sym typeface="Georgia"/>
              </a:rPr>
              <a:t>eading textbook</a:t>
            </a:r>
            <a:r>
              <a:rPr lang="en-US" sz="2000" dirty="0">
                <a:sym typeface="Georgia"/>
              </a:rPr>
              <a:t> on</a:t>
            </a:r>
          </a:p>
          <a:p>
            <a:pPr marL="0" marR="0" indent="0" algn="ctr" defTabSz="465534" rtl="0" fontAlgn="auto" latinLnBrk="0" hangingPunct="0">
              <a:lnSpc>
                <a:spcPct val="200000"/>
              </a:lnSpc>
              <a:spcBef>
                <a:spcPts val="0"/>
              </a:spcBef>
              <a:spcAft>
                <a:spcPts val="0"/>
              </a:spcAft>
              <a:buClrTx/>
              <a:buSzTx/>
              <a:buFontTx/>
              <a:buNone/>
              <a:tabLst/>
            </a:pPr>
            <a:r>
              <a:rPr lang="en-US" sz="2000" dirty="0">
                <a:sym typeface="Georgia"/>
              </a:rPr>
              <a:t>the cost of capital.</a:t>
            </a:r>
            <a:r>
              <a:rPr kumimoji="0" lang="en-US" sz="2000" b="0" i="0" u="none" strike="noStrike" cap="none" spc="0" normalizeH="0" baseline="0" dirty="0">
                <a:ln>
                  <a:noFill/>
                </a:ln>
                <a:solidFill>
                  <a:schemeClr val="tx1"/>
                </a:solidFill>
                <a:effectLst/>
                <a:uFillTx/>
                <a:latin typeface="+mn-lt"/>
                <a:ea typeface="+mn-ea"/>
                <a:cs typeface="+mn-cs"/>
                <a:sym typeface="Georgia"/>
              </a:rPr>
              <a:t> </a:t>
            </a:r>
          </a:p>
        </p:txBody>
      </p:sp>
      <p:sp>
        <p:nvSpPr>
          <p:cNvPr id="14" name="Shape 11">
            <a:extLst>
              <a:ext uri="{FF2B5EF4-FFF2-40B4-BE49-F238E27FC236}">
                <a16:creationId xmlns:a16="http://schemas.microsoft.com/office/drawing/2014/main" id="{E9B5BEB4-29FD-45B0-BE95-B2DCAF0A0AE4}"/>
              </a:ext>
            </a:extLst>
          </p:cNvPr>
          <p:cNvSpPr>
            <a:spLocks noGrp="1"/>
          </p:cNvSpPr>
          <p:nvPr>
            <p:ph type="title"/>
          </p:nvPr>
        </p:nvSpPr>
        <p:spPr>
          <a:xfrm>
            <a:off x="379413" y="341313"/>
            <a:ext cx="7040562" cy="398462"/>
          </a:xfrm>
          <a:prstGeom prst="rect">
            <a:avLst/>
          </a:prstGeom>
        </p:spPr>
        <p:txBody>
          <a:bodyPr>
            <a:noAutofit/>
          </a:bodyPr>
          <a:lstStyle>
            <a:lvl1pPr marL="0" indent="0" algn="l">
              <a:buFont typeface="Arial" charset="0"/>
              <a:buNone/>
              <a:defRPr sz="2000" baseline="0">
                <a:solidFill>
                  <a:srgbClr val="093A5D"/>
                </a:solidFill>
                <a:latin typeface="Arial Narrow" panose="020B0606020202030204" pitchFamily="34" charset="0"/>
              </a:defRPr>
            </a:lvl1pPr>
          </a:lstStyle>
          <a:p>
            <a:r>
              <a:rPr lang="en-US" dirty="0"/>
              <a:t>The NICE Method – the Income Approach to Valuing FLPs</a:t>
            </a:r>
            <a:endParaRPr dirty="0"/>
          </a:p>
        </p:txBody>
      </p:sp>
    </p:spTree>
    <p:extLst>
      <p:ext uri="{BB962C8B-B14F-4D97-AF65-F5344CB8AC3E}">
        <p14:creationId xmlns:p14="http://schemas.microsoft.com/office/powerpoint/2010/main" val="1276995491"/>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F1E0B69-792B-4853-8D40-15B0F301BC0A}"/>
              </a:ext>
            </a:extLst>
          </p:cNvPr>
          <p:cNvSpPr>
            <a:spLocks noGrp="1"/>
          </p:cNvSpPr>
          <p:nvPr>
            <p:ph type="body" sz="quarter" idx="11"/>
          </p:nvPr>
        </p:nvSpPr>
        <p:spPr/>
        <p:txBody>
          <a:bodyPr/>
          <a:lstStyle/>
          <a:p>
            <a:r>
              <a:rPr lang="en-US" sz="1600" dirty="0"/>
              <a:t>Components of  Value: Returns, Risk (Volatility) and Time (Holding Period)</a:t>
            </a:r>
          </a:p>
        </p:txBody>
      </p:sp>
      <p:sp>
        <p:nvSpPr>
          <p:cNvPr id="5" name="Slide Number Placeholder 4">
            <a:extLst>
              <a:ext uri="{FF2B5EF4-FFF2-40B4-BE49-F238E27FC236}">
                <a16:creationId xmlns:a16="http://schemas.microsoft.com/office/drawing/2014/main" id="{13B57911-962C-45A1-A7DB-37C4DF47E324}"/>
              </a:ext>
            </a:extLst>
          </p:cNvPr>
          <p:cNvSpPr>
            <a:spLocks noGrp="1"/>
          </p:cNvSpPr>
          <p:nvPr>
            <p:ph type="sldNum" sz="quarter" idx="18"/>
          </p:nvPr>
        </p:nvSpPr>
        <p:spPr/>
        <p:txBody>
          <a:bodyPr/>
          <a:lstStyle/>
          <a:p>
            <a:fld id="{86CB4B4D-7CA3-9044-876B-883B54F8677D}" type="slidenum">
              <a:rPr lang="uk-UA" smtClean="0">
                <a:solidFill>
                  <a:srgbClr val="1D99D6"/>
                </a:solidFill>
              </a:rPr>
              <a:pPr/>
              <a:t>20</a:t>
            </a:fld>
            <a:endParaRPr lang="uk-UA" dirty="0">
              <a:solidFill>
                <a:srgbClr val="1D99D6"/>
              </a:solidFill>
            </a:endParaRPr>
          </a:p>
        </p:txBody>
      </p:sp>
      <p:sp>
        <p:nvSpPr>
          <p:cNvPr id="6" name="Rectangle 3">
            <a:extLst>
              <a:ext uri="{FF2B5EF4-FFF2-40B4-BE49-F238E27FC236}">
                <a16:creationId xmlns:a16="http://schemas.microsoft.com/office/drawing/2014/main" id="{FBE2686D-7FFE-4FE7-8128-6CC836DAA92A}"/>
              </a:ext>
            </a:extLst>
          </p:cNvPr>
          <p:cNvSpPr>
            <a:spLocks noGrp="1" noChangeArrowheads="1"/>
          </p:cNvSpPr>
          <p:nvPr>
            <p:ph sz="quarter" idx="16"/>
          </p:nvPr>
        </p:nvSpPr>
        <p:spPr bwMode="auto">
          <a:xfrm>
            <a:off x="378691" y="1310547"/>
            <a:ext cx="8310563" cy="4576088"/>
          </a:xfr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buClr>
                <a:schemeClr val="tx1"/>
              </a:buClr>
              <a:buFont typeface="Wingdings" pitchFamily="2" charset="2"/>
              <a:buNone/>
              <a:tabLst>
                <a:tab pos="622300" algn="l"/>
              </a:tabLst>
            </a:pPr>
            <a:r>
              <a:rPr lang="en-US" sz="2100" dirty="0">
                <a:latin typeface="Arial" pitchFamily="34" charset="0"/>
                <a:ea typeface="ＭＳ Ｐゴシック" pitchFamily="34" charset="-128"/>
                <a:cs typeface="Arial" pitchFamily="34" charset="0"/>
              </a:rPr>
              <a:t> 	</a:t>
            </a:r>
          </a:p>
          <a:p>
            <a:pPr>
              <a:lnSpc>
                <a:spcPct val="80000"/>
              </a:lnSpc>
              <a:buClr>
                <a:schemeClr val="tx1"/>
              </a:buClr>
              <a:buFont typeface="Wingdings" pitchFamily="2" charset="2"/>
              <a:buNone/>
              <a:tabLst>
                <a:tab pos="622300" algn="l"/>
              </a:tabLst>
            </a:pPr>
            <a:r>
              <a:rPr lang="en-US" sz="2100" dirty="0">
                <a:latin typeface="Arial" pitchFamily="34" charset="0"/>
                <a:ea typeface="ＭＳ Ｐゴシック" pitchFamily="34" charset="-128"/>
                <a:cs typeface="Arial" pitchFamily="34" charset="0"/>
              </a:rPr>
              <a:t>                                         </a:t>
            </a:r>
            <a:r>
              <a:rPr lang="en-US" sz="2500" dirty="0">
                <a:latin typeface="Arial" pitchFamily="34" charset="0"/>
                <a:ea typeface="ＭＳ Ｐゴシック" pitchFamily="34" charset="-128"/>
                <a:cs typeface="Arial" pitchFamily="34" charset="0"/>
              </a:rPr>
              <a:t>____    </a:t>
            </a:r>
            <a:endParaRPr lang="en-US" sz="2500" b="1" dirty="0">
              <a:solidFill>
                <a:srgbClr val="00B050"/>
              </a:solidFill>
              <a:latin typeface="Arial" pitchFamily="34" charset="0"/>
              <a:ea typeface="ＭＳ Ｐゴシック" pitchFamily="34" charset="-128"/>
              <a:cs typeface="Arial" pitchFamily="34" charset="0"/>
            </a:endParaRPr>
          </a:p>
          <a:p>
            <a:pPr>
              <a:lnSpc>
                <a:spcPct val="80000"/>
              </a:lnSpc>
              <a:buClr>
                <a:schemeClr val="tx1"/>
              </a:buClr>
              <a:buFont typeface="Wingdings" pitchFamily="2" charset="2"/>
              <a:buNone/>
              <a:tabLst>
                <a:tab pos="622300" algn="l"/>
              </a:tabLst>
            </a:pPr>
            <a:r>
              <a:rPr lang="en-US" sz="2500" dirty="0">
                <a:latin typeface="Arial" pitchFamily="34" charset="0"/>
                <a:ea typeface="ＭＳ Ｐゴシック" pitchFamily="34" charset="-128"/>
                <a:cs typeface="Arial" pitchFamily="34" charset="0"/>
              </a:rPr>
              <a:t>		                         (1+</a:t>
            </a:r>
            <a:r>
              <a:rPr lang="en-US" sz="2500" b="1" dirty="0">
                <a:solidFill>
                  <a:srgbClr val="FF0000"/>
                </a:solidFill>
                <a:latin typeface="Arial" pitchFamily="34" charset="0"/>
                <a:ea typeface="ＭＳ Ｐゴシック" pitchFamily="34" charset="-128"/>
                <a:cs typeface="Arial" pitchFamily="34" charset="0"/>
              </a:rPr>
              <a:t>r</a:t>
            </a:r>
            <a:r>
              <a:rPr lang="en-US" sz="2500" dirty="0">
                <a:latin typeface="Arial" pitchFamily="34" charset="0"/>
                <a:ea typeface="ＭＳ Ｐゴシック" pitchFamily="34" charset="-128"/>
                <a:cs typeface="Arial" pitchFamily="34" charset="0"/>
              </a:rPr>
              <a:t>)</a:t>
            </a:r>
            <a:r>
              <a:rPr lang="en-US" sz="2800" b="1" baseline="30000" dirty="0">
                <a:solidFill>
                  <a:srgbClr val="0070C0"/>
                </a:solidFill>
                <a:latin typeface="Arial" pitchFamily="34" charset="0"/>
                <a:ea typeface="ＭＳ Ｐゴシック" pitchFamily="34" charset="-128"/>
                <a:cs typeface="Arial" pitchFamily="34" charset="0"/>
              </a:rPr>
              <a:t>n </a:t>
            </a:r>
            <a:r>
              <a:rPr lang="en-US" sz="2500" baseline="30000" dirty="0">
                <a:solidFill>
                  <a:srgbClr val="0070C0"/>
                </a:solidFill>
                <a:latin typeface="Arial" pitchFamily="34" charset="0"/>
                <a:ea typeface="ＭＳ Ｐゴシック" pitchFamily="34" charset="-128"/>
                <a:cs typeface="Arial" pitchFamily="34" charset="0"/>
              </a:rPr>
              <a:t>    </a:t>
            </a:r>
          </a:p>
          <a:p>
            <a:pPr>
              <a:lnSpc>
                <a:spcPct val="80000"/>
              </a:lnSpc>
              <a:buClr>
                <a:schemeClr val="tx1"/>
              </a:buClr>
              <a:buFont typeface="Wingdings" pitchFamily="2" charset="2"/>
              <a:buNone/>
              <a:tabLst>
                <a:tab pos="622300" algn="l"/>
              </a:tabLst>
            </a:pPr>
            <a:r>
              <a:rPr lang="en-US" sz="2500" baseline="30000" dirty="0">
                <a:solidFill>
                  <a:srgbClr val="0070C0"/>
                </a:solidFill>
                <a:latin typeface="Arial" pitchFamily="34" charset="0"/>
                <a:ea typeface="ＭＳ Ｐゴシック" pitchFamily="34" charset="-128"/>
                <a:cs typeface="Arial" pitchFamily="34" charset="0"/>
              </a:rPr>
              <a:t>     </a:t>
            </a:r>
            <a:endParaRPr lang="en-US" sz="4000" b="1" baseline="30000" dirty="0">
              <a:solidFill>
                <a:srgbClr val="00B050"/>
              </a:solidFill>
              <a:ea typeface="ＭＳ Ｐゴシック" pitchFamily="34" charset="-128"/>
              <a:cs typeface="Arial" pitchFamily="34" charset="0"/>
            </a:endParaRPr>
          </a:p>
          <a:p>
            <a:pPr>
              <a:lnSpc>
                <a:spcPct val="80000"/>
              </a:lnSpc>
              <a:buClr>
                <a:schemeClr val="tx1"/>
              </a:buClr>
              <a:buFont typeface="Wingdings" pitchFamily="2" charset="2"/>
              <a:buNone/>
              <a:tabLst>
                <a:tab pos="622300" algn="l"/>
              </a:tabLst>
            </a:pPr>
            <a:r>
              <a:rPr lang="en-US" sz="2100" b="1" dirty="0">
                <a:solidFill>
                  <a:srgbClr val="00B050"/>
                </a:solidFill>
                <a:latin typeface="Arial" pitchFamily="34" charset="0"/>
                <a:ea typeface="ＭＳ Ｐゴシック" pitchFamily="34" charset="-128"/>
                <a:cs typeface="Arial" pitchFamily="34" charset="0"/>
              </a:rPr>
              <a:t>D</a:t>
            </a:r>
            <a:r>
              <a:rPr lang="en-US" sz="2100" dirty="0">
                <a:latin typeface="Arial" pitchFamily="34" charset="0"/>
                <a:ea typeface="ＭＳ Ｐゴシック" pitchFamily="34" charset="-128"/>
                <a:cs typeface="Arial" pitchFamily="34" charset="0"/>
              </a:rPr>
              <a:t> =   the </a:t>
            </a:r>
            <a:r>
              <a:rPr lang="en-US" sz="2100" b="1" dirty="0">
                <a:solidFill>
                  <a:srgbClr val="00B050"/>
                </a:solidFill>
                <a:latin typeface="Arial" pitchFamily="34" charset="0"/>
                <a:ea typeface="ＭＳ Ｐゴシック" pitchFamily="34" charset="-128"/>
                <a:cs typeface="Arial" pitchFamily="34" charset="0"/>
              </a:rPr>
              <a:t>expected future distributions</a:t>
            </a:r>
          </a:p>
          <a:p>
            <a:pPr>
              <a:buClr>
                <a:schemeClr val="tx1"/>
              </a:buClr>
              <a:buFont typeface="Wingdings" pitchFamily="2" charset="2"/>
              <a:buNone/>
              <a:tabLst>
                <a:tab pos="622300" algn="l"/>
              </a:tabLst>
            </a:pPr>
            <a:r>
              <a:rPr lang="en-US" sz="2100" b="1" dirty="0">
                <a:solidFill>
                  <a:srgbClr val="FF0000"/>
                </a:solidFill>
                <a:latin typeface="Arial" pitchFamily="34" charset="0"/>
                <a:ea typeface="ＭＳ Ｐゴシック" pitchFamily="34" charset="-128"/>
                <a:cs typeface="Arial" pitchFamily="34" charset="0"/>
              </a:rPr>
              <a:t>r</a:t>
            </a:r>
            <a:r>
              <a:rPr lang="en-US" sz="2100" dirty="0">
                <a:latin typeface="Arial" pitchFamily="34" charset="0"/>
                <a:ea typeface="ＭＳ Ｐゴシック" pitchFamily="34" charset="-128"/>
                <a:cs typeface="Arial" pitchFamily="34" charset="0"/>
              </a:rPr>
              <a:t> =	the annual cost or rent of money described as the</a:t>
            </a:r>
            <a:br>
              <a:rPr lang="en-US" sz="2100" dirty="0">
                <a:latin typeface="Arial" pitchFamily="34" charset="0"/>
                <a:ea typeface="ＭＳ Ｐゴシック" pitchFamily="34" charset="-128"/>
                <a:cs typeface="Arial" pitchFamily="34" charset="0"/>
              </a:rPr>
            </a:br>
            <a:r>
              <a:rPr lang="en-US" sz="2100" dirty="0">
                <a:latin typeface="Arial" pitchFamily="34" charset="0"/>
                <a:ea typeface="ＭＳ Ｐゴシック" pitchFamily="34" charset="-128"/>
                <a:cs typeface="Arial" pitchFamily="34" charset="0"/>
              </a:rPr>
              <a:t>	required ROR or “discount rate” -</a:t>
            </a:r>
            <a:r>
              <a:rPr lang="en-US" sz="2100" dirty="0">
                <a:solidFill>
                  <a:srgbClr val="FF0000"/>
                </a:solidFill>
                <a:latin typeface="Arial" pitchFamily="34" charset="0"/>
                <a:ea typeface="ＭＳ Ｐゴシック" pitchFamily="34" charset="-128"/>
                <a:cs typeface="Arial" pitchFamily="34" charset="0"/>
              </a:rPr>
              <a:t>RISK</a:t>
            </a:r>
            <a:endParaRPr lang="en-US" sz="2100" dirty="0">
              <a:latin typeface="Arial" pitchFamily="34" charset="0"/>
              <a:ea typeface="ＭＳ Ｐゴシック" pitchFamily="34" charset="-128"/>
              <a:cs typeface="Arial" pitchFamily="34" charset="0"/>
            </a:endParaRPr>
          </a:p>
          <a:p>
            <a:pPr>
              <a:buClr>
                <a:schemeClr val="tx1"/>
              </a:buClr>
              <a:buFont typeface="Wingdings" pitchFamily="2" charset="2"/>
              <a:buNone/>
              <a:tabLst>
                <a:tab pos="622300" algn="l"/>
              </a:tabLst>
            </a:pPr>
            <a:r>
              <a:rPr lang="en-US" sz="2100" b="1" dirty="0">
                <a:solidFill>
                  <a:srgbClr val="0070C0"/>
                </a:solidFill>
                <a:latin typeface="Arial" pitchFamily="34" charset="0"/>
                <a:ea typeface="ＭＳ Ｐゴシック" pitchFamily="34" charset="-128"/>
                <a:cs typeface="Arial" pitchFamily="34" charset="0"/>
              </a:rPr>
              <a:t>n</a:t>
            </a:r>
            <a:r>
              <a:rPr lang="en-US" sz="2100" dirty="0">
                <a:latin typeface="Arial" pitchFamily="34" charset="0"/>
                <a:ea typeface="ＭＳ Ｐゴシック" pitchFamily="34" charset="-128"/>
                <a:cs typeface="Arial" pitchFamily="34" charset="0"/>
              </a:rPr>
              <a:t> =   the number of years from the present to the expected</a:t>
            </a:r>
            <a:br>
              <a:rPr lang="en-US" sz="2100" dirty="0">
                <a:latin typeface="Arial" pitchFamily="34" charset="0"/>
                <a:ea typeface="ＭＳ Ｐゴシック" pitchFamily="34" charset="-128"/>
                <a:cs typeface="Arial" pitchFamily="34" charset="0"/>
              </a:rPr>
            </a:br>
            <a:r>
              <a:rPr lang="en-US" sz="2100" dirty="0">
                <a:latin typeface="Arial" pitchFamily="34" charset="0"/>
                <a:ea typeface="ＭＳ Ｐゴシック" pitchFamily="34" charset="-128"/>
                <a:cs typeface="Arial" pitchFamily="34" charset="0"/>
              </a:rPr>
              <a:t>	future realization of funds through the sale of the asset</a:t>
            </a:r>
            <a:br>
              <a:rPr lang="en-US" sz="2100" dirty="0">
                <a:latin typeface="Arial" pitchFamily="34" charset="0"/>
                <a:ea typeface="ＭＳ Ｐゴシック" pitchFamily="34" charset="-128"/>
                <a:cs typeface="Arial" pitchFamily="34" charset="0"/>
              </a:rPr>
            </a:br>
            <a:r>
              <a:rPr lang="en-US" sz="2100" dirty="0">
                <a:latin typeface="Arial" pitchFamily="34" charset="0"/>
                <a:ea typeface="ＭＳ Ｐゴシック" pitchFamily="34" charset="-128"/>
                <a:cs typeface="Arial" pitchFamily="34" charset="0"/>
              </a:rPr>
              <a:t>	</a:t>
            </a:r>
            <a:r>
              <a:rPr lang="en-US" sz="2100" b="1" dirty="0">
                <a:solidFill>
                  <a:srgbClr val="0070C0"/>
                </a:solidFill>
                <a:latin typeface="Arial" pitchFamily="34" charset="0"/>
                <a:ea typeface="ＭＳ Ｐゴシック" pitchFamily="34" charset="-128"/>
                <a:cs typeface="Arial" pitchFamily="34" charset="0"/>
              </a:rPr>
              <a:t>HOLDING PERIOD</a:t>
            </a:r>
          </a:p>
          <a:p>
            <a:pPr>
              <a:lnSpc>
                <a:spcPct val="80000"/>
              </a:lnSpc>
              <a:tabLst>
                <a:tab pos="622300" algn="l"/>
              </a:tabLst>
            </a:pPr>
            <a:endParaRPr lang="en-US" sz="2100" dirty="0">
              <a:latin typeface="Arial" pitchFamily="34" charset="0"/>
              <a:ea typeface="ＭＳ Ｐゴシック" pitchFamily="34" charset="-128"/>
              <a:cs typeface="Arial" pitchFamily="34" charset="0"/>
            </a:endParaRPr>
          </a:p>
        </p:txBody>
      </p:sp>
      <p:pic>
        <p:nvPicPr>
          <p:cNvPr id="10" name="Picture 9">
            <a:extLst>
              <a:ext uri="{FF2B5EF4-FFF2-40B4-BE49-F238E27FC236}">
                <a16:creationId xmlns:a16="http://schemas.microsoft.com/office/drawing/2014/main" id="{F74B1467-A51B-4425-B3D3-1D9DDCC5C386}"/>
              </a:ext>
            </a:extLst>
          </p:cNvPr>
          <p:cNvPicPr>
            <a:picLocks noChangeAspect="1"/>
          </p:cNvPicPr>
          <p:nvPr/>
        </p:nvPicPr>
        <p:blipFill>
          <a:blip r:embed="rId2"/>
          <a:stretch>
            <a:fillRect/>
          </a:stretch>
        </p:blipFill>
        <p:spPr>
          <a:xfrm>
            <a:off x="741307" y="1784687"/>
            <a:ext cx="2562225" cy="514350"/>
          </a:xfrm>
          <a:prstGeom prst="rect">
            <a:avLst/>
          </a:prstGeom>
        </p:spPr>
      </p:pic>
      <p:pic>
        <p:nvPicPr>
          <p:cNvPr id="12" name="Picture 11">
            <a:extLst>
              <a:ext uri="{FF2B5EF4-FFF2-40B4-BE49-F238E27FC236}">
                <a16:creationId xmlns:a16="http://schemas.microsoft.com/office/drawing/2014/main" id="{E3A3F488-0237-486B-A9D6-02F3ACD33179}"/>
              </a:ext>
            </a:extLst>
          </p:cNvPr>
          <p:cNvPicPr>
            <a:picLocks noChangeAspect="1"/>
          </p:cNvPicPr>
          <p:nvPr/>
        </p:nvPicPr>
        <p:blipFill>
          <a:blip r:embed="rId3"/>
          <a:stretch>
            <a:fillRect/>
          </a:stretch>
        </p:blipFill>
        <p:spPr>
          <a:xfrm>
            <a:off x="3666148" y="1468073"/>
            <a:ext cx="424019" cy="424019"/>
          </a:xfrm>
          <a:prstGeom prst="rect">
            <a:avLst/>
          </a:prstGeom>
        </p:spPr>
      </p:pic>
      <p:sp>
        <p:nvSpPr>
          <p:cNvPr id="13" name="Shape 11">
            <a:extLst>
              <a:ext uri="{FF2B5EF4-FFF2-40B4-BE49-F238E27FC236}">
                <a16:creationId xmlns:a16="http://schemas.microsoft.com/office/drawing/2014/main" id="{117FC96F-6C8F-4FED-A176-18FB849FE093}"/>
              </a:ext>
            </a:extLst>
          </p:cNvPr>
          <p:cNvSpPr>
            <a:spLocks noGrp="1"/>
          </p:cNvSpPr>
          <p:nvPr>
            <p:ph type="title"/>
          </p:nvPr>
        </p:nvSpPr>
        <p:spPr>
          <a:xfrm>
            <a:off x="379413" y="341313"/>
            <a:ext cx="7040562" cy="398462"/>
          </a:xfrm>
          <a:prstGeom prst="rect">
            <a:avLst/>
          </a:prstGeom>
        </p:spPr>
        <p:txBody>
          <a:bodyPr>
            <a:noAutofit/>
          </a:bodyPr>
          <a:lstStyle>
            <a:lvl1pPr marL="0" indent="0" algn="l">
              <a:buFont typeface="Arial" charset="0"/>
              <a:buNone/>
              <a:defRPr sz="2000" baseline="0">
                <a:solidFill>
                  <a:srgbClr val="093A5D"/>
                </a:solidFill>
                <a:latin typeface="Arial Narrow" panose="020B0606020202030204" pitchFamily="34" charset="0"/>
              </a:defRPr>
            </a:lvl1pPr>
          </a:lstStyle>
          <a:p>
            <a:r>
              <a:rPr lang="en-US" dirty="0"/>
              <a:t>The NICE Method – the Income Approach to Valuing FLPs</a:t>
            </a:r>
            <a:endParaRPr dirty="0"/>
          </a:p>
        </p:txBody>
      </p:sp>
    </p:spTree>
    <p:extLst>
      <p:ext uri="{BB962C8B-B14F-4D97-AF65-F5344CB8AC3E}">
        <p14:creationId xmlns:p14="http://schemas.microsoft.com/office/powerpoint/2010/main" val="2940970428"/>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2194C3F-C00A-4CB6-A456-E3D844FC7BAC}"/>
              </a:ext>
            </a:extLst>
          </p:cNvPr>
          <p:cNvSpPr>
            <a:spLocks noGrp="1"/>
          </p:cNvSpPr>
          <p:nvPr>
            <p:ph type="sldNum" sz="quarter" idx="18"/>
          </p:nvPr>
        </p:nvSpPr>
        <p:spPr/>
        <p:txBody>
          <a:bodyPr/>
          <a:lstStyle/>
          <a:p>
            <a:fld id="{86CB4B4D-7CA3-9044-876B-883B54F8677D}" type="slidenum">
              <a:rPr lang="uk-UA" smtClean="0">
                <a:solidFill>
                  <a:srgbClr val="1D99D6"/>
                </a:solidFill>
              </a:rPr>
              <a:pPr/>
              <a:t>21</a:t>
            </a:fld>
            <a:endParaRPr lang="uk-UA" dirty="0">
              <a:solidFill>
                <a:srgbClr val="1D99D6"/>
              </a:solidFill>
            </a:endParaRPr>
          </a:p>
        </p:txBody>
      </p:sp>
      <p:sp>
        <p:nvSpPr>
          <p:cNvPr id="8" name="Shape 11">
            <a:extLst>
              <a:ext uri="{FF2B5EF4-FFF2-40B4-BE49-F238E27FC236}">
                <a16:creationId xmlns:a16="http://schemas.microsoft.com/office/drawing/2014/main" id="{1997D8D8-177A-4FAB-BFB5-ED26D80CC06F}"/>
              </a:ext>
            </a:extLst>
          </p:cNvPr>
          <p:cNvSpPr>
            <a:spLocks noGrp="1"/>
          </p:cNvSpPr>
          <p:nvPr>
            <p:ph type="title"/>
          </p:nvPr>
        </p:nvSpPr>
        <p:spPr>
          <a:xfrm>
            <a:off x="379413" y="341313"/>
            <a:ext cx="7040562" cy="398462"/>
          </a:xfrm>
          <a:prstGeom prst="rect">
            <a:avLst/>
          </a:prstGeom>
        </p:spPr>
        <p:txBody>
          <a:bodyPr>
            <a:noAutofit/>
          </a:bodyPr>
          <a:lstStyle>
            <a:lvl1pPr marL="0" indent="0" algn="l">
              <a:buFont typeface="Arial" charset="0"/>
              <a:buNone/>
              <a:defRPr sz="2000" baseline="0">
                <a:solidFill>
                  <a:srgbClr val="093A5D"/>
                </a:solidFill>
                <a:latin typeface="Arial Narrow" panose="020B0606020202030204" pitchFamily="34" charset="0"/>
              </a:defRPr>
            </a:lvl1pPr>
          </a:lstStyle>
          <a:p>
            <a:r>
              <a:rPr lang="en-US" dirty="0"/>
              <a:t>The NICE Method – the Income Approach to Valuing FLPs</a:t>
            </a:r>
            <a:endParaRPr dirty="0"/>
          </a:p>
        </p:txBody>
      </p:sp>
      <p:sp>
        <p:nvSpPr>
          <p:cNvPr id="9" name="Text Placeholder 8">
            <a:extLst>
              <a:ext uri="{FF2B5EF4-FFF2-40B4-BE49-F238E27FC236}">
                <a16:creationId xmlns:a16="http://schemas.microsoft.com/office/drawing/2014/main" id="{C100FD46-93EF-4FE2-925A-5B66D5D43F7B}"/>
              </a:ext>
            </a:extLst>
          </p:cNvPr>
          <p:cNvSpPr>
            <a:spLocks noGrp="1"/>
          </p:cNvSpPr>
          <p:nvPr>
            <p:ph type="body" sz="quarter" idx="11"/>
          </p:nvPr>
        </p:nvSpPr>
        <p:spPr>
          <a:xfrm>
            <a:off x="415637" y="971365"/>
            <a:ext cx="8311382" cy="398463"/>
          </a:xfrm>
        </p:spPr>
        <p:txBody>
          <a:bodyPr/>
          <a:lstStyle/>
          <a:p>
            <a:r>
              <a:rPr lang="en-US" sz="1400" dirty="0">
                <a:latin typeface="+mj-lt"/>
              </a:rPr>
              <a:t>The Rise of the Income Approach in FLP Valuation</a:t>
            </a:r>
          </a:p>
        </p:txBody>
      </p:sp>
      <p:pic>
        <p:nvPicPr>
          <p:cNvPr id="10" name="Content Placeholder 9">
            <a:extLst>
              <a:ext uri="{FF2B5EF4-FFF2-40B4-BE49-F238E27FC236}">
                <a16:creationId xmlns:a16="http://schemas.microsoft.com/office/drawing/2014/main" id="{CC39B19D-D916-4C0B-BABB-27A233BFCF54}"/>
              </a:ext>
            </a:extLst>
          </p:cNvPr>
          <p:cNvPicPr>
            <a:picLocks noGrp="1"/>
          </p:cNvPicPr>
          <p:nvPr>
            <p:ph sz="quarter" idx="16"/>
          </p:nvPr>
        </p:nvPicPr>
        <p:blipFill>
          <a:blip r:embed="rId2" cstate="print">
            <a:extLst>
              <a:ext uri="{28A0092B-C50C-407E-A947-70E740481C1C}">
                <a14:useLocalDpi xmlns:a14="http://schemas.microsoft.com/office/drawing/2010/main" val="0"/>
              </a:ext>
            </a:extLst>
          </a:blip>
          <a:srcRect/>
          <a:stretch>
            <a:fillRect/>
          </a:stretch>
        </p:blipFill>
        <p:spPr bwMode="auto">
          <a:xfrm>
            <a:off x="998290" y="1535185"/>
            <a:ext cx="6912528" cy="4538444"/>
          </a:xfrm>
          <a:prstGeom prst="rect">
            <a:avLst/>
          </a:prstGeom>
          <a:noFill/>
          <a:ln>
            <a:noFill/>
          </a:ln>
        </p:spPr>
      </p:pic>
    </p:spTree>
    <p:extLst>
      <p:ext uri="{BB962C8B-B14F-4D97-AF65-F5344CB8AC3E}">
        <p14:creationId xmlns:p14="http://schemas.microsoft.com/office/powerpoint/2010/main" val="4005720130"/>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2194C3F-C00A-4CB6-A456-E3D844FC7BAC}"/>
              </a:ext>
            </a:extLst>
          </p:cNvPr>
          <p:cNvSpPr>
            <a:spLocks noGrp="1"/>
          </p:cNvSpPr>
          <p:nvPr>
            <p:ph type="sldNum" sz="quarter" idx="18"/>
          </p:nvPr>
        </p:nvSpPr>
        <p:spPr/>
        <p:txBody>
          <a:bodyPr/>
          <a:lstStyle/>
          <a:p>
            <a:fld id="{86CB4B4D-7CA3-9044-876B-883B54F8677D}" type="slidenum">
              <a:rPr lang="uk-UA" smtClean="0">
                <a:solidFill>
                  <a:srgbClr val="1D99D6"/>
                </a:solidFill>
              </a:rPr>
              <a:pPr/>
              <a:t>22</a:t>
            </a:fld>
            <a:endParaRPr lang="uk-UA" dirty="0">
              <a:solidFill>
                <a:srgbClr val="1D99D6"/>
              </a:solidFill>
            </a:endParaRPr>
          </a:p>
        </p:txBody>
      </p:sp>
      <p:sp>
        <p:nvSpPr>
          <p:cNvPr id="8" name="Shape 11">
            <a:extLst>
              <a:ext uri="{FF2B5EF4-FFF2-40B4-BE49-F238E27FC236}">
                <a16:creationId xmlns:a16="http://schemas.microsoft.com/office/drawing/2014/main" id="{1997D8D8-177A-4FAB-BFB5-ED26D80CC06F}"/>
              </a:ext>
            </a:extLst>
          </p:cNvPr>
          <p:cNvSpPr>
            <a:spLocks noGrp="1"/>
          </p:cNvSpPr>
          <p:nvPr>
            <p:ph type="title"/>
          </p:nvPr>
        </p:nvSpPr>
        <p:spPr>
          <a:xfrm>
            <a:off x="379413" y="341313"/>
            <a:ext cx="7040562" cy="398462"/>
          </a:xfrm>
          <a:prstGeom prst="rect">
            <a:avLst/>
          </a:prstGeom>
        </p:spPr>
        <p:txBody>
          <a:bodyPr>
            <a:noAutofit/>
          </a:bodyPr>
          <a:lstStyle>
            <a:lvl1pPr marL="0" indent="0" algn="l">
              <a:buFont typeface="Arial" charset="0"/>
              <a:buNone/>
              <a:defRPr sz="2000" baseline="0">
                <a:solidFill>
                  <a:srgbClr val="093A5D"/>
                </a:solidFill>
                <a:latin typeface="Arial Narrow" panose="020B0606020202030204" pitchFamily="34" charset="0"/>
              </a:defRPr>
            </a:lvl1pPr>
          </a:lstStyle>
          <a:p>
            <a:r>
              <a:rPr lang="en-US" dirty="0"/>
              <a:t>The NICE Method – the Income Approach to Valuing FLPs</a:t>
            </a:r>
            <a:endParaRPr dirty="0"/>
          </a:p>
        </p:txBody>
      </p:sp>
      <p:sp>
        <p:nvSpPr>
          <p:cNvPr id="9" name="Text Placeholder 8">
            <a:extLst>
              <a:ext uri="{FF2B5EF4-FFF2-40B4-BE49-F238E27FC236}">
                <a16:creationId xmlns:a16="http://schemas.microsoft.com/office/drawing/2014/main" id="{C100FD46-93EF-4FE2-925A-5B66D5D43F7B}"/>
              </a:ext>
            </a:extLst>
          </p:cNvPr>
          <p:cNvSpPr>
            <a:spLocks noGrp="1"/>
          </p:cNvSpPr>
          <p:nvPr>
            <p:ph type="body" sz="quarter" idx="11"/>
          </p:nvPr>
        </p:nvSpPr>
        <p:spPr>
          <a:xfrm>
            <a:off x="415637" y="971365"/>
            <a:ext cx="8311382" cy="398463"/>
          </a:xfrm>
        </p:spPr>
        <p:txBody>
          <a:bodyPr/>
          <a:lstStyle/>
          <a:p>
            <a:r>
              <a:rPr lang="en-US" sz="1400" dirty="0">
                <a:latin typeface="+mj-lt"/>
              </a:rPr>
              <a:t>The Rise of the Income Approach in FLP Valuation</a:t>
            </a:r>
          </a:p>
        </p:txBody>
      </p:sp>
      <p:pic>
        <p:nvPicPr>
          <p:cNvPr id="6" name="Content Placeholder 5">
            <a:extLst>
              <a:ext uri="{FF2B5EF4-FFF2-40B4-BE49-F238E27FC236}">
                <a16:creationId xmlns:a16="http://schemas.microsoft.com/office/drawing/2014/main" id="{896E1B9A-AAAA-4657-80AD-B8CE52F1CF00}"/>
              </a:ext>
            </a:extLst>
          </p:cNvPr>
          <p:cNvPicPr>
            <a:picLocks noGrp="1" noChangeAspect="1"/>
          </p:cNvPicPr>
          <p:nvPr>
            <p:ph sz="quarter" idx="16"/>
          </p:nvPr>
        </p:nvPicPr>
        <p:blipFill>
          <a:blip r:embed="rId2"/>
          <a:stretch>
            <a:fillRect/>
          </a:stretch>
        </p:blipFill>
        <p:spPr>
          <a:xfrm>
            <a:off x="1189831" y="2325688"/>
            <a:ext cx="6762750" cy="3086100"/>
          </a:xfrm>
        </p:spPr>
      </p:pic>
      <p:sp>
        <p:nvSpPr>
          <p:cNvPr id="7" name="TextBox 6">
            <a:extLst>
              <a:ext uri="{FF2B5EF4-FFF2-40B4-BE49-F238E27FC236}">
                <a16:creationId xmlns:a16="http://schemas.microsoft.com/office/drawing/2014/main" id="{F28E3E19-3E0A-4DEB-8E10-9AD42DFCF055}"/>
              </a:ext>
            </a:extLst>
          </p:cNvPr>
          <p:cNvSpPr txBox="1"/>
          <p:nvPr/>
        </p:nvSpPr>
        <p:spPr>
          <a:xfrm>
            <a:off x="1189831" y="1761688"/>
            <a:ext cx="5243119" cy="91440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9290" tIns="39290" rIns="39290" bIns="39290" numCol="1" spcCol="38100" rtlCol="0" anchor="t">
            <a:noAutofit/>
          </a:bodyPr>
          <a:lstStyle/>
          <a:p>
            <a:pPr marL="0" marR="0" indent="0" algn="l" defTabSz="465534"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chemeClr val="tx1"/>
                </a:solidFill>
                <a:effectLst/>
                <a:uFillTx/>
                <a:latin typeface="+mj-lt"/>
                <a:ea typeface="+mn-ea"/>
                <a:cs typeface="+mn-cs"/>
                <a:sym typeface="Georgia"/>
              </a:rPr>
              <a:t>Ratio of the value of total shares traded to average real market capitalization</a:t>
            </a:r>
          </a:p>
        </p:txBody>
      </p:sp>
    </p:spTree>
    <p:extLst>
      <p:ext uri="{BB962C8B-B14F-4D97-AF65-F5344CB8AC3E}">
        <p14:creationId xmlns:p14="http://schemas.microsoft.com/office/powerpoint/2010/main" val="1002363979"/>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2194C3F-C00A-4CB6-A456-E3D844FC7BAC}"/>
              </a:ext>
            </a:extLst>
          </p:cNvPr>
          <p:cNvSpPr>
            <a:spLocks noGrp="1"/>
          </p:cNvSpPr>
          <p:nvPr>
            <p:ph type="sldNum" sz="quarter" idx="18"/>
          </p:nvPr>
        </p:nvSpPr>
        <p:spPr/>
        <p:txBody>
          <a:bodyPr/>
          <a:lstStyle/>
          <a:p>
            <a:fld id="{86CB4B4D-7CA3-9044-876B-883B54F8677D}" type="slidenum">
              <a:rPr lang="uk-UA" smtClean="0">
                <a:solidFill>
                  <a:srgbClr val="1D99D6"/>
                </a:solidFill>
              </a:rPr>
              <a:pPr/>
              <a:t>23</a:t>
            </a:fld>
            <a:endParaRPr lang="uk-UA" dirty="0">
              <a:solidFill>
                <a:srgbClr val="1D99D6"/>
              </a:solidFill>
            </a:endParaRPr>
          </a:p>
        </p:txBody>
      </p:sp>
      <p:sp>
        <p:nvSpPr>
          <p:cNvPr id="8" name="Shape 11">
            <a:extLst>
              <a:ext uri="{FF2B5EF4-FFF2-40B4-BE49-F238E27FC236}">
                <a16:creationId xmlns:a16="http://schemas.microsoft.com/office/drawing/2014/main" id="{1997D8D8-177A-4FAB-BFB5-ED26D80CC06F}"/>
              </a:ext>
            </a:extLst>
          </p:cNvPr>
          <p:cNvSpPr>
            <a:spLocks noGrp="1"/>
          </p:cNvSpPr>
          <p:nvPr>
            <p:ph type="title"/>
          </p:nvPr>
        </p:nvSpPr>
        <p:spPr>
          <a:xfrm>
            <a:off x="379413" y="341313"/>
            <a:ext cx="7040562" cy="398462"/>
          </a:xfrm>
          <a:prstGeom prst="rect">
            <a:avLst/>
          </a:prstGeom>
        </p:spPr>
        <p:txBody>
          <a:bodyPr>
            <a:noAutofit/>
          </a:bodyPr>
          <a:lstStyle>
            <a:lvl1pPr marL="0" indent="0" algn="l">
              <a:buFont typeface="Arial" charset="0"/>
              <a:buNone/>
              <a:defRPr sz="2000" baseline="0">
                <a:solidFill>
                  <a:srgbClr val="093A5D"/>
                </a:solidFill>
                <a:latin typeface="Arial Narrow" panose="020B0606020202030204" pitchFamily="34" charset="0"/>
              </a:defRPr>
            </a:lvl1pPr>
          </a:lstStyle>
          <a:p>
            <a:r>
              <a:rPr lang="en-US" dirty="0"/>
              <a:t>The NICE Method – the Income Approach to Valuing FLPs</a:t>
            </a:r>
            <a:endParaRPr dirty="0"/>
          </a:p>
        </p:txBody>
      </p:sp>
      <p:sp>
        <p:nvSpPr>
          <p:cNvPr id="9" name="Text Placeholder 8">
            <a:extLst>
              <a:ext uri="{FF2B5EF4-FFF2-40B4-BE49-F238E27FC236}">
                <a16:creationId xmlns:a16="http://schemas.microsoft.com/office/drawing/2014/main" id="{C100FD46-93EF-4FE2-925A-5B66D5D43F7B}"/>
              </a:ext>
            </a:extLst>
          </p:cNvPr>
          <p:cNvSpPr>
            <a:spLocks noGrp="1"/>
          </p:cNvSpPr>
          <p:nvPr>
            <p:ph type="body" sz="quarter" idx="11"/>
          </p:nvPr>
        </p:nvSpPr>
        <p:spPr>
          <a:xfrm>
            <a:off x="415637" y="971365"/>
            <a:ext cx="8311382" cy="398463"/>
          </a:xfrm>
        </p:spPr>
        <p:txBody>
          <a:bodyPr/>
          <a:lstStyle/>
          <a:p>
            <a:r>
              <a:rPr lang="en-US" sz="1400" dirty="0">
                <a:latin typeface="+mj-lt"/>
              </a:rPr>
              <a:t>Impact of Time and Volatility (Risk) on Value</a:t>
            </a:r>
          </a:p>
        </p:txBody>
      </p:sp>
      <p:pic>
        <p:nvPicPr>
          <p:cNvPr id="6" name="Content Placeholder 5">
            <a:extLst>
              <a:ext uri="{FF2B5EF4-FFF2-40B4-BE49-F238E27FC236}">
                <a16:creationId xmlns:a16="http://schemas.microsoft.com/office/drawing/2014/main" id="{9C6CC43E-82F0-41F9-B49D-576DD6BA671C}"/>
              </a:ext>
            </a:extLst>
          </p:cNvPr>
          <p:cNvPicPr>
            <a:picLocks noGrp="1" noChangeAspect="1"/>
          </p:cNvPicPr>
          <p:nvPr>
            <p:ph sz="quarter" idx="16"/>
          </p:nvPr>
        </p:nvPicPr>
        <p:blipFill>
          <a:blip r:embed="rId2"/>
          <a:stretch>
            <a:fillRect/>
          </a:stretch>
        </p:blipFill>
        <p:spPr>
          <a:xfrm>
            <a:off x="682485" y="1535185"/>
            <a:ext cx="7433651" cy="4460803"/>
          </a:xfrm>
        </p:spPr>
      </p:pic>
    </p:spTree>
    <p:extLst>
      <p:ext uri="{BB962C8B-B14F-4D97-AF65-F5344CB8AC3E}">
        <p14:creationId xmlns:p14="http://schemas.microsoft.com/office/powerpoint/2010/main" val="2155940809"/>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B42616E-0F84-4E8F-8B86-921C5D1E9C99}"/>
              </a:ext>
            </a:extLst>
          </p:cNvPr>
          <p:cNvSpPr>
            <a:spLocks noGrp="1"/>
          </p:cNvSpPr>
          <p:nvPr>
            <p:ph type="body" sz="quarter" idx="11"/>
          </p:nvPr>
        </p:nvSpPr>
        <p:spPr/>
        <p:txBody>
          <a:bodyPr/>
          <a:lstStyle/>
          <a:p>
            <a:r>
              <a:rPr lang="en-US" dirty="0"/>
              <a:t>Underpinnings of the Income Approach</a:t>
            </a:r>
          </a:p>
          <a:p>
            <a:endParaRPr lang="en-US" dirty="0"/>
          </a:p>
        </p:txBody>
      </p:sp>
      <p:sp>
        <p:nvSpPr>
          <p:cNvPr id="5" name="Slide Number Placeholder 4">
            <a:extLst>
              <a:ext uri="{FF2B5EF4-FFF2-40B4-BE49-F238E27FC236}">
                <a16:creationId xmlns:a16="http://schemas.microsoft.com/office/drawing/2014/main" id="{BAFA7EC6-B180-49B9-BC02-2E14B944FF16}"/>
              </a:ext>
            </a:extLst>
          </p:cNvPr>
          <p:cNvSpPr>
            <a:spLocks noGrp="1"/>
          </p:cNvSpPr>
          <p:nvPr>
            <p:ph type="sldNum" sz="quarter" idx="18"/>
          </p:nvPr>
        </p:nvSpPr>
        <p:spPr/>
        <p:txBody>
          <a:bodyPr/>
          <a:lstStyle/>
          <a:p>
            <a:fld id="{86CB4B4D-7CA3-9044-876B-883B54F8677D}" type="slidenum">
              <a:rPr lang="uk-UA" smtClean="0">
                <a:solidFill>
                  <a:srgbClr val="1D99D6"/>
                </a:solidFill>
              </a:rPr>
              <a:pPr/>
              <a:t>24</a:t>
            </a:fld>
            <a:endParaRPr lang="uk-UA" dirty="0">
              <a:solidFill>
                <a:srgbClr val="1D99D6"/>
              </a:solidFill>
            </a:endParaRPr>
          </a:p>
        </p:txBody>
      </p:sp>
      <p:pic>
        <p:nvPicPr>
          <p:cNvPr id="9" name="Picture 8">
            <a:extLst>
              <a:ext uri="{FF2B5EF4-FFF2-40B4-BE49-F238E27FC236}">
                <a16:creationId xmlns:a16="http://schemas.microsoft.com/office/drawing/2014/main" id="{4309DE04-54E7-4C4D-BD2B-EEC8397CECF8}"/>
              </a:ext>
            </a:extLst>
          </p:cNvPr>
          <p:cNvPicPr>
            <a:picLocks noChangeAspect="1"/>
          </p:cNvPicPr>
          <p:nvPr/>
        </p:nvPicPr>
        <p:blipFill>
          <a:blip r:embed="rId2"/>
          <a:stretch>
            <a:fillRect/>
          </a:stretch>
        </p:blipFill>
        <p:spPr>
          <a:xfrm>
            <a:off x="238328" y="385282"/>
            <a:ext cx="7157324" cy="536494"/>
          </a:xfrm>
          <a:prstGeom prst="rect">
            <a:avLst/>
          </a:prstGeom>
        </p:spPr>
      </p:pic>
      <p:pic>
        <p:nvPicPr>
          <p:cNvPr id="10" name="Picture 9">
            <a:extLst>
              <a:ext uri="{FF2B5EF4-FFF2-40B4-BE49-F238E27FC236}">
                <a16:creationId xmlns:a16="http://schemas.microsoft.com/office/drawing/2014/main" id="{443FA5DB-93D4-4F1A-A98A-B6B41C6FB76D}"/>
              </a:ext>
            </a:extLst>
          </p:cNvPr>
          <p:cNvPicPr>
            <a:picLocks noChangeAspect="1"/>
          </p:cNvPicPr>
          <p:nvPr/>
        </p:nvPicPr>
        <p:blipFill>
          <a:blip r:embed="rId3"/>
          <a:stretch>
            <a:fillRect/>
          </a:stretch>
        </p:blipFill>
        <p:spPr>
          <a:xfrm>
            <a:off x="1508059" y="1346944"/>
            <a:ext cx="5887593" cy="4736685"/>
          </a:xfrm>
          <a:prstGeom prst="rect">
            <a:avLst/>
          </a:prstGeom>
        </p:spPr>
      </p:pic>
    </p:spTree>
    <p:extLst>
      <p:ext uri="{BB962C8B-B14F-4D97-AF65-F5344CB8AC3E}">
        <p14:creationId xmlns:p14="http://schemas.microsoft.com/office/powerpoint/2010/main" val="2863546154"/>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B42616E-0F84-4E8F-8B86-921C5D1E9C99}"/>
              </a:ext>
            </a:extLst>
          </p:cNvPr>
          <p:cNvSpPr>
            <a:spLocks noGrp="1"/>
          </p:cNvSpPr>
          <p:nvPr>
            <p:ph type="body" sz="quarter" idx="11"/>
          </p:nvPr>
        </p:nvSpPr>
        <p:spPr/>
        <p:txBody>
          <a:bodyPr/>
          <a:lstStyle/>
          <a:p>
            <a:r>
              <a:rPr lang="en-US" dirty="0"/>
              <a:t>Underpinnings of the Income Approach</a:t>
            </a:r>
          </a:p>
          <a:p>
            <a:endParaRPr lang="en-US" dirty="0"/>
          </a:p>
        </p:txBody>
      </p:sp>
      <p:sp>
        <p:nvSpPr>
          <p:cNvPr id="5" name="Slide Number Placeholder 4">
            <a:extLst>
              <a:ext uri="{FF2B5EF4-FFF2-40B4-BE49-F238E27FC236}">
                <a16:creationId xmlns:a16="http://schemas.microsoft.com/office/drawing/2014/main" id="{BAFA7EC6-B180-49B9-BC02-2E14B944FF16}"/>
              </a:ext>
            </a:extLst>
          </p:cNvPr>
          <p:cNvSpPr>
            <a:spLocks noGrp="1"/>
          </p:cNvSpPr>
          <p:nvPr>
            <p:ph type="sldNum" sz="quarter" idx="18"/>
          </p:nvPr>
        </p:nvSpPr>
        <p:spPr/>
        <p:txBody>
          <a:bodyPr/>
          <a:lstStyle/>
          <a:p>
            <a:fld id="{86CB4B4D-7CA3-9044-876B-883B54F8677D}" type="slidenum">
              <a:rPr lang="uk-UA" smtClean="0">
                <a:solidFill>
                  <a:srgbClr val="1D99D6"/>
                </a:solidFill>
              </a:rPr>
              <a:pPr/>
              <a:t>25</a:t>
            </a:fld>
            <a:endParaRPr lang="uk-UA" dirty="0">
              <a:solidFill>
                <a:srgbClr val="1D99D6"/>
              </a:solidFill>
            </a:endParaRPr>
          </a:p>
        </p:txBody>
      </p:sp>
      <p:pic>
        <p:nvPicPr>
          <p:cNvPr id="9" name="Picture 8">
            <a:extLst>
              <a:ext uri="{FF2B5EF4-FFF2-40B4-BE49-F238E27FC236}">
                <a16:creationId xmlns:a16="http://schemas.microsoft.com/office/drawing/2014/main" id="{4309DE04-54E7-4C4D-BD2B-EEC8397CECF8}"/>
              </a:ext>
            </a:extLst>
          </p:cNvPr>
          <p:cNvPicPr>
            <a:picLocks noChangeAspect="1"/>
          </p:cNvPicPr>
          <p:nvPr/>
        </p:nvPicPr>
        <p:blipFill>
          <a:blip r:embed="rId2"/>
          <a:stretch>
            <a:fillRect/>
          </a:stretch>
        </p:blipFill>
        <p:spPr>
          <a:xfrm>
            <a:off x="238328" y="385282"/>
            <a:ext cx="7157324" cy="536494"/>
          </a:xfrm>
          <a:prstGeom prst="rect">
            <a:avLst/>
          </a:prstGeom>
        </p:spPr>
      </p:pic>
      <p:pic>
        <p:nvPicPr>
          <p:cNvPr id="3" name="Picture 2">
            <a:extLst>
              <a:ext uri="{FF2B5EF4-FFF2-40B4-BE49-F238E27FC236}">
                <a16:creationId xmlns:a16="http://schemas.microsoft.com/office/drawing/2014/main" id="{28192435-58E2-4C5A-9F3F-558E3C2FE845}"/>
              </a:ext>
            </a:extLst>
          </p:cNvPr>
          <p:cNvPicPr>
            <a:picLocks noChangeAspect="1"/>
          </p:cNvPicPr>
          <p:nvPr/>
        </p:nvPicPr>
        <p:blipFill>
          <a:blip r:embed="rId3"/>
          <a:stretch>
            <a:fillRect/>
          </a:stretch>
        </p:blipFill>
        <p:spPr>
          <a:xfrm>
            <a:off x="330220" y="1602499"/>
            <a:ext cx="7157325" cy="1276753"/>
          </a:xfrm>
          <a:prstGeom prst="rect">
            <a:avLst/>
          </a:prstGeom>
        </p:spPr>
      </p:pic>
      <p:pic>
        <p:nvPicPr>
          <p:cNvPr id="7" name="Picture 6">
            <a:extLst>
              <a:ext uri="{FF2B5EF4-FFF2-40B4-BE49-F238E27FC236}">
                <a16:creationId xmlns:a16="http://schemas.microsoft.com/office/drawing/2014/main" id="{B36BC528-91F0-44AA-9B77-2EFC9C2B5206}"/>
              </a:ext>
            </a:extLst>
          </p:cNvPr>
          <p:cNvPicPr>
            <a:picLocks noChangeAspect="1"/>
          </p:cNvPicPr>
          <p:nvPr/>
        </p:nvPicPr>
        <p:blipFill>
          <a:blip r:embed="rId4"/>
          <a:stretch>
            <a:fillRect/>
          </a:stretch>
        </p:blipFill>
        <p:spPr>
          <a:xfrm>
            <a:off x="701461" y="3145192"/>
            <a:ext cx="6414841" cy="27414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55186674"/>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B42616E-0F84-4E8F-8B86-921C5D1E9C99}"/>
              </a:ext>
            </a:extLst>
          </p:cNvPr>
          <p:cNvSpPr>
            <a:spLocks noGrp="1"/>
          </p:cNvSpPr>
          <p:nvPr>
            <p:ph type="body" sz="quarter" idx="11"/>
          </p:nvPr>
        </p:nvSpPr>
        <p:spPr/>
        <p:txBody>
          <a:bodyPr/>
          <a:lstStyle/>
          <a:p>
            <a:r>
              <a:rPr lang="en-US" dirty="0"/>
              <a:t>Underpinnings of the Income Approach</a:t>
            </a:r>
          </a:p>
          <a:p>
            <a:endParaRPr lang="en-US" dirty="0"/>
          </a:p>
        </p:txBody>
      </p:sp>
      <p:sp>
        <p:nvSpPr>
          <p:cNvPr id="5" name="Slide Number Placeholder 4">
            <a:extLst>
              <a:ext uri="{FF2B5EF4-FFF2-40B4-BE49-F238E27FC236}">
                <a16:creationId xmlns:a16="http://schemas.microsoft.com/office/drawing/2014/main" id="{BAFA7EC6-B180-49B9-BC02-2E14B944FF16}"/>
              </a:ext>
            </a:extLst>
          </p:cNvPr>
          <p:cNvSpPr>
            <a:spLocks noGrp="1"/>
          </p:cNvSpPr>
          <p:nvPr>
            <p:ph type="sldNum" sz="quarter" idx="18"/>
          </p:nvPr>
        </p:nvSpPr>
        <p:spPr/>
        <p:txBody>
          <a:bodyPr/>
          <a:lstStyle/>
          <a:p>
            <a:fld id="{86CB4B4D-7CA3-9044-876B-883B54F8677D}" type="slidenum">
              <a:rPr lang="uk-UA" smtClean="0">
                <a:solidFill>
                  <a:srgbClr val="1D99D6"/>
                </a:solidFill>
              </a:rPr>
              <a:pPr/>
              <a:t>26</a:t>
            </a:fld>
            <a:endParaRPr lang="uk-UA" dirty="0">
              <a:solidFill>
                <a:srgbClr val="1D99D6"/>
              </a:solidFill>
            </a:endParaRPr>
          </a:p>
        </p:txBody>
      </p:sp>
      <p:pic>
        <p:nvPicPr>
          <p:cNvPr id="9" name="Picture 8">
            <a:extLst>
              <a:ext uri="{FF2B5EF4-FFF2-40B4-BE49-F238E27FC236}">
                <a16:creationId xmlns:a16="http://schemas.microsoft.com/office/drawing/2014/main" id="{4309DE04-54E7-4C4D-BD2B-EEC8397CECF8}"/>
              </a:ext>
            </a:extLst>
          </p:cNvPr>
          <p:cNvPicPr>
            <a:picLocks noChangeAspect="1"/>
          </p:cNvPicPr>
          <p:nvPr/>
        </p:nvPicPr>
        <p:blipFill>
          <a:blip r:embed="rId2"/>
          <a:stretch>
            <a:fillRect/>
          </a:stretch>
        </p:blipFill>
        <p:spPr>
          <a:xfrm>
            <a:off x="238328" y="385282"/>
            <a:ext cx="7157324" cy="536494"/>
          </a:xfrm>
          <a:prstGeom prst="rect">
            <a:avLst/>
          </a:prstGeom>
        </p:spPr>
      </p:pic>
      <p:pic>
        <p:nvPicPr>
          <p:cNvPr id="3" name="Picture 2">
            <a:extLst>
              <a:ext uri="{FF2B5EF4-FFF2-40B4-BE49-F238E27FC236}">
                <a16:creationId xmlns:a16="http://schemas.microsoft.com/office/drawing/2014/main" id="{28192435-58E2-4C5A-9F3F-558E3C2FE845}"/>
              </a:ext>
            </a:extLst>
          </p:cNvPr>
          <p:cNvPicPr>
            <a:picLocks noChangeAspect="1"/>
          </p:cNvPicPr>
          <p:nvPr/>
        </p:nvPicPr>
        <p:blipFill>
          <a:blip r:embed="rId3"/>
          <a:stretch>
            <a:fillRect/>
          </a:stretch>
        </p:blipFill>
        <p:spPr>
          <a:xfrm>
            <a:off x="330220" y="1602499"/>
            <a:ext cx="7157325" cy="1276753"/>
          </a:xfrm>
          <a:prstGeom prst="rect">
            <a:avLst/>
          </a:prstGeom>
        </p:spPr>
      </p:pic>
      <p:pic>
        <p:nvPicPr>
          <p:cNvPr id="6" name="Picture 5">
            <a:extLst>
              <a:ext uri="{FF2B5EF4-FFF2-40B4-BE49-F238E27FC236}">
                <a16:creationId xmlns:a16="http://schemas.microsoft.com/office/drawing/2014/main" id="{DDCDF926-6E62-4984-9DB0-811CCE60B012}"/>
              </a:ext>
            </a:extLst>
          </p:cNvPr>
          <p:cNvPicPr>
            <a:picLocks noChangeAspect="1"/>
          </p:cNvPicPr>
          <p:nvPr/>
        </p:nvPicPr>
        <p:blipFill>
          <a:blip r:embed="rId4"/>
          <a:stretch>
            <a:fillRect/>
          </a:stretch>
        </p:blipFill>
        <p:spPr>
          <a:xfrm>
            <a:off x="672856" y="3109757"/>
            <a:ext cx="6472052" cy="29885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32997522"/>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B42616E-0F84-4E8F-8B86-921C5D1E9C99}"/>
              </a:ext>
            </a:extLst>
          </p:cNvPr>
          <p:cNvSpPr>
            <a:spLocks noGrp="1"/>
          </p:cNvSpPr>
          <p:nvPr>
            <p:ph type="body" sz="quarter" idx="11"/>
          </p:nvPr>
        </p:nvSpPr>
        <p:spPr/>
        <p:txBody>
          <a:bodyPr/>
          <a:lstStyle/>
          <a:p>
            <a:r>
              <a:rPr lang="en-US" dirty="0"/>
              <a:t>Underpinnings of the Income Approach</a:t>
            </a:r>
          </a:p>
          <a:p>
            <a:endParaRPr lang="en-US" dirty="0"/>
          </a:p>
        </p:txBody>
      </p:sp>
      <p:sp>
        <p:nvSpPr>
          <p:cNvPr id="5" name="Slide Number Placeholder 4">
            <a:extLst>
              <a:ext uri="{FF2B5EF4-FFF2-40B4-BE49-F238E27FC236}">
                <a16:creationId xmlns:a16="http://schemas.microsoft.com/office/drawing/2014/main" id="{BAFA7EC6-B180-49B9-BC02-2E14B944FF16}"/>
              </a:ext>
            </a:extLst>
          </p:cNvPr>
          <p:cNvSpPr>
            <a:spLocks noGrp="1"/>
          </p:cNvSpPr>
          <p:nvPr>
            <p:ph type="sldNum" sz="quarter" idx="18"/>
          </p:nvPr>
        </p:nvSpPr>
        <p:spPr/>
        <p:txBody>
          <a:bodyPr/>
          <a:lstStyle/>
          <a:p>
            <a:fld id="{86CB4B4D-7CA3-9044-876B-883B54F8677D}" type="slidenum">
              <a:rPr lang="uk-UA" smtClean="0">
                <a:solidFill>
                  <a:srgbClr val="1D99D6"/>
                </a:solidFill>
              </a:rPr>
              <a:pPr/>
              <a:t>27</a:t>
            </a:fld>
            <a:endParaRPr lang="uk-UA" dirty="0">
              <a:solidFill>
                <a:srgbClr val="1D99D6"/>
              </a:solidFill>
            </a:endParaRPr>
          </a:p>
        </p:txBody>
      </p:sp>
      <p:pic>
        <p:nvPicPr>
          <p:cNvPr id="9" name="Picture 8">
            <a:extLst>
              <a:ext uri="{FF2B5EF4-FFF2-40B4-BE49-F238E27FC236}">
                <a16:creationId xmlns:a16="http://schemas.microsoft.com/office/drawing/2014/main" id="{4309DE04-54E7-4C4D-BD2B-EEC8397CECF8}"/>
              </a:ext>
            </a:extLst>
          </p:cNvPr>
          <p:cNvPicPr>
            <a:picLocks noChangeAspect="1"/>
          </p:cNvPicPr>
          <p:nvPr/>
        </p:nvPicPr>
        <p:blipFill>
          <a:blip r:embed="rId2"/>
          <a:stretch>
            <a:fillRect/>
          </a:stretch>
        </p:blipFill>
        <p:spPr>
          <a:xfrm>
            <a:off x="238328" y="385282"/>
            <a:ext cx="7157324" cy="536494"/>
          </a:xfrm>
          <a:prstGeom prst="rect">
            <a:avLst/>
          </a:prstGeom>
        </p:spPr>
      </p:pic>
      <p:pic>
        <p:nvPicPr>
          <p:cNvPr id="7" name="Picture 6">
            <a:extLst>
              <a:ext uri="{FF2B5EF4-FFF2-40B4-BE49-F238E27FC236}">
                <a16:creationId xmlns:a16="http://schemas.microsoft.com/office/drawing/2014/main" id="{414449A2-0BB5-4818-A874-ECCD1DD306FE}"/>
              </a:ext>
            </a:extLst>
          </p:cNvPr>
          <p:cNvPicPr>
            <a:picLocks noChangeAspect="1"/>
          </p:cNvPicPr>
          <p:nvPr/>
        </p:nvPicPr>
        <p:blipFill>
          <a:blip r:embed="rId3"/>
          <a:stretch>
            <a:fillRect/>
          </a:stretch>
        </p:blipFill>
        <p:spPr>
          <a:xfrm>
            <a:off x="740352" y="1602499"/>
            <a:ext cx="6171087" cy="4421862"/>
          </a:xfrm>
          <a:prstGeom prst="rect">
            <a:avLst/>
          </a:prstGeom>
        </p:spPr>
      </p:pic>
    </p:spTree>
    <p:extLst>
      <p:ext uri="{BB962C8B-B14F-4D97-AF65-F5344CB8AC3E}">
        <p14:creationId xmlns:p14="http://schemas.microsoft.com/office/powerpoint/2010/main" val="429906119"/>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B42616E-0F84-4E8F-8B86-921C5D1E9C99}"/>
              </a:ext>
            </a:extLst>
          </p:cNvPr>
          <p:cNvSpPr>
            <a:spLocks noGrp="1"/>
          </p:cNvSpPr>
          <p:nvPr>
            <p:ph type="body" sz="quarter" idx="11"/>
          </p:nvPr>
        </p:nvSpPr>
        <p:spPr/>
        <p:txBody>
          <a:bodyPr/>
          <a:lstStyle/>
          <a:p>
            <a:r>
              <a:rPr lang="en-US" dirty="0" err="1"/>
              <a:t>Amihud</a:t>
            </a:r>
            <a:r>
              <a:rPr lang="en-US" dirty="0"/>
              <a:t> and Mendelson - NYU</a:t>
            </a:r>
          </a:p>
          <a:p>
            <a:endParaRPr lang="en-US" dirty="0"/>
          </a:p>
        </p:txBody>
      </p:sp>
      <p:sp>
        <p:nvSpPr>
          <p:cNvPr id="5" name="Slide Number Placeholder 4">
            <a:extLst>
              <a:ext uri="{FF2B5EF4-FFF2-40B4-BE49-F238E27FC236}">
                <a16:creationId xmlns:a16="http://schemas.microsoft.com/office/drawing/2014/main" id="{BAFA7EC6-B180-49B9-BC02-2E14B944FF16}"/>
              </a:ext>
            </a:extLst>
          </p:cNvPr>
          <p:cNvSpPr>
            <a:spLocks noGrp="1"/>
          </p:cNvSpPr>
          <p:nvPr>
            <p:ph type="sldNum" sz="quarter" idx="18"/>
          </p:nvPr>
        </p:nvSpPr>
        <p:spPr/>
        <p:txBody>
          <a:bodyPr/>
          <a:lstStyle/>
          <a:p>
            <a:fld id="{86CB4B4D-7CA3-9044-876B-883B54F8677D}" type="slidenum">
              <a:rPr lang="uk-UA" smtClean="0">
                <a:solidFill>
                  <a:srgbClr val="1D99D6"/>
                </a:solidFill>
              </a:rPr>
              <a:pPr/>
              <a:t>28</a:t>
            </a:fld>
            <a:endParaRPr lang="uk-UA" dirty="0">
              <a:solidFill>
                <a:srgbClr val="1D99D6"/>
              </a:solidFill>
            </a:endParaRPr>
          </a:p>
        </p:txBody>
      </p:sp>
      <p:pic>
        <p:nvPicPr>
          <p:cNvPr id="7" name="Picture 4">
            <a:extLst>
              <a:ext uri="{FF2B5EF4-FFF2-40B4-BE49-F238E27FC236}">
                <a16:creationId xmlns:a16="http://schemas.microsoft.com/office/drawing/2014/main" id="{46120954-1440-4184-8067-B21BBB1271C7}"/>
              </a:ext>
            </a:extLst>
          </p:cNvPr>
          <p:cNvPicPr>
            <a:picLocks noGrp="1" noChangeAspect="1" noChangeArrowheads="1"/>
          </p:cNvPicPr>
          <p:nvPr>
            <p:ph sz="quarter" idx="16"/>
          </p:nvPr>
        </p:nvPicPr>
        <p:blipFill>
          <a:blip r:embed="rId2">
            <a:extLst>
              <a:ext uri="{28A0092B-C50C-407E-A947-70E740481C1C}">
                <a14:useLocalDpi xmlns:a14="http://schemas.microsoft.com/office/drawing/2010/main" val="0"/>
              </a:ext>
            </a:extLst>
          </a:blip>
          <a:srcRect/>
          <a:stretch>
            <a:fillRect/>
          </a:stretch>
        </p:blipFill>
        <p:spPr bwMode="auto">
          <a:xfrm>
            <a:off x="1417739" y="1813302"/>
            <a:ext cx="5953470" cy="4370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4309DE04-54E7-4C4D-BD2B-EEC8397CECF8}"/>
              </a:ext>
            </a:extLst>
          </p:cNvPr>
          <p:cNvPicPr>
            <a:picLocks noChangeAspect="1"/>
          </p:cNvPicPr>
          <p:nvPr/>
        </p:nvPicPr>
        <p:blipFill>
          <a:blip r:embed="rId3"/>
          <a:stretch>
            <a:fillRect/>
          </a:stretch>
        </p:blipFill>
        <p:spPr>
          <a:xfrm>
            <a:off x="238328" y="385282"/>
            <a:ext cx="7157324" cy="536494"/>
          </a:xfrm>
          <a:prstGeom prst="rect">
            <a:avLst/>
          </a:prstGeom>
        </p:spPr>
      </p:pic>
      <p:cxnSp>
        <p:nvCxnSpPr>
          <p:cNvPr id="3" name="Straight Connector 2">
            <a:extLst>
              <a:ext uri="{FF2B5EF4-FFF2-40B4-BE49-F238E27FC236}">
                <a16:creationId xmlns:a16="http://schemas.microsoft.com/office/drawing/2014/main" id="{73453D1D-E0A1-4187-8744-3AE381BA5AD0}"/>
              </a:ext>
            </a:extLst>
          </p:cNvPr>
          <p:cNvCxnSpPr/>
          <p:nvPr/>
        </p:nvCxnSpPr>
        <p:spPr>
          <a:xfrm>
            <a:off x="6471527" y="3192822"/>
            <a:ext cx="404155" cy="0"/>
          </a:xfrm>
          <a:prstGeom prst="line">
            <a:avLst/>
          </a:prstGeom>
          <a:noFill/>
          <a:ln w="25400" cap="flat">
            <a:solidFill>
              <a:schemeClr val="accent4">
                <a:lumOff val="-26051"/>
              </a:schemeClr>
            </a:solidFill>
            <a:prstDash val="solid"/>
            <a:miter lim="400000"/>
          </a:ln>
          <a:effectLst/>
          <a:sp3d/>
        </p:spPr>
        <p:style>
          <a:lnRef idx="0">
            <a:scrgbClr r="0" g="0" b="0"/>
          </a:lnRef>
          <a:fillRef idx="0">
            <a:scrgbClr r="0" g="0" b="0"/>
          </a:fillRef>
          <a:effectRef idx="0">
            <a:scrgbClr r="0" g="0" b="0"/>
          </a:effectRef>
          <a:fontRef idx="none"/>
        </p:style>
      </p:cxnSp>
      <p:cxnSp>
        <p:nvCxnSpPr>
          <p:cNvPr id="8" name="Straight Connector 7">
            <a:extLst>
              <a:ext uri="{FF2B5EF4-FFF2-40B4-BE49-F238E27FC236}">
                <a16:creationId xmlns:a16="http://schemas.microsoft.com/office/drawing/2014/main" id="{D46D1EF7-C7F1-4625-9D08-5F30838B3E47}"/>
              </a:ext>
            </a:extLst>
          </p:cNvPr>
          <p:cNvCxnSpPr/>
          <p:nvPr/>
        </p:nvCxnSpPr>
        <p:spPr>
          <a:xfrm>
            <a:off x="6054743" y="3230712"/>
            <a:ext cx="820939" cy="0"/>
          </a:xfrm>
          <a:prstGeom prst="line">
            <a:avLst/>
          </a:prstGeom>
          <a:noFill/>
          <a:ln w="22225" cap="flat">
            <a:solidFill>
              <a:srgbClr val="FF0000"/>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617597297"/>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80EEF79-93C2-43A6-9C7F-FD93B0B19009}"/>
              </a:ext>
            </a:extLst>
          </p:cNvPr>
          <p:cNvSpPr>
            <a:spLocks noGrp="1"/>
          </p:cNvSpPr>
          <p:nvPr>
            <p:ph type="body" sz="quarter" idx="11"/>
          </p:nvPr>
        </p:nvSpPr>
        <p:spPr/>
        <p:txBody>
          <a:bodyPr/>
          <a:lstStyle/>
          <a:p>
            <a:r>
              <a:rPr lang="en-US" dirty="0"/>
              <a:t>Illiquidity- Increases at a Decreasing Rate</a:t>
            </a:r>
          </a:p>
          <a:p>
            <a:endParaRPr lang="en-US" dirty="0"/>
          </a:p>
        </p:txBody>
      </p:sp>
      <p:sp>
        <p:nvSpPr>
          <p:cNvPr id="5" name="Slide Number Placeholder 4">
            <a:extLst>
              <a:ext uri="{FF2B5EF4-FFF2-40B4-BE49-F238E27FC236}">
                <a16:creationId xmlns:a16="http://schemas.microsoft.com/office/drawing/2014/main" id="{B6034AD7-33BF-4833-9521-C9C2007D9FF6}"/>
              </a:ext>
            </a:extLst>
          </p:cNvPr>
          <p:cNvSpPr>
            <a:spLocks noGrp="1"/>
          </p:cNvSpPr>
          <p:nvPr>
            <p:ph type="sldNum" sz="quarter" idx="18"/>
          </p:nvPr>
        </p:nvSpPr>
        <p:spPr/>
        <p:txBody>
          <a:bodyPr/>
          <a:lstStyle/>
          <a:p>
            <a:fld id="{86CB4B4D-7CA3-9044-876B-883B54F8677D}" type="slidenum">
              <a:rPr lang="uk-UA" smtClean="0">
                <a:solidFill>
                  <a:srgbClr val="1D99D6"/>
                </a:solidFill>
              </a:rPr>
              <a:pPr/>
              <a:t>29</a:t>
            </a:fld>
            <a:endParaRPr lang="uk-UA" dirty="0">
              <a:solidFill>
                <a:srgbClr val="1D99D6"/>
              </a:solidFill>
            </a:endParaRPr>
          </a:p>
        </p:txBody>
      </p:sp>
      <p:pic>
        <p:nvPicPr>
          <p:cNvPr id="7" name="Content Placeholder 6">
            <a:extLst>
              <a:ext uri="{FF2B5EF4-FFF2-40B4-BE49-F238E27FC236}">
                <a16:creationId xmlns:a16="http://schemas.microsoft.com/office/drawing/2014/main" id="{156359F1-F9CF-403B-A2C9-AD41B0FFC342}"/>
              </a:ext>
            </a:extLst>
          </p:cNvPr>
          <p:cNvPicPr>
            <a:picLocks noGrp="1" noChangeAspect="1"/>
          </p:cNvPicPr>
          <p:nvPr>
            <p:ph sz="quarter" idx="16"/>
          </p:nvPr>
        </p:nvPicPr>
        <p:blipFill>
          <a:blip r:embed="rId2"/>
          <a:stretch>
            <a:fillRect/>
          </a:stretch>
        </p:blipFill>
        <p:spPr>
          <a:xfrm>
            <a:off x="1510018" y="1635853"/>
            <a:ext cx="6414946" cy="4270981"/>
          </a:xfrm>
          <a:prstGeom prst="rect">
            <a:avLst/>
          </a:prstGeom>
        </p:spPr>
      </p:pic>
      <p:sp>
        <p:nvSpPr>
          <p:cNvPr id="8" name="Shape 11">
            <a:extLst>
              <a:ext uri="{FF2B5EF4-FFF2-40B4-BE49-F238E27FC236}">
                <a16:creationId xmlns:a16="http://schemas.microsoft.com/office/drawing/2014/main" id="{A143491C-7322-4506-B60A-B743A6718D38}"/>
              </a:ext>
            </a:extLst>
          </p:cNvPr>
          <p:cNvSpPr>
            <a:spLocks noGrp="1"/>
          </p:cNvSpPr>
          <p:nvPr>
            <p:ph type="title"/>
          </p:nvPr>
        </p:nvSpPr>
        <p:spPr>
          <a:xfrm>
            <a:off x="379413" y="341313"/>
            <a:ext cx="7040562" cy="398462"/>
          </a:xfrm>
          <a:prstGeom prst="rect">
            <a:avLst/>
          </a:prstGeom>
        </p:spPr>
        <p:txBody>
          <a:bodyPr>
            <a:noAutofit/>
          </a:bodyPr>
          <a:lstStyle>
            <a:lvl1pPr marL="0" indent="0" algn="l">
              <a:buFont typeface="Arial" charset="0"/>
              <a:buNone/>
              <a:defRPr sz="2000" baseline="0">
                <a:solidFill>
                  <a:srgbClr val="093A5D"/>
                </a:solidFill>
                <a:latin typeface="Arial Narrow" panose="020B0606020202030204" pitchFamily="34" charset="0"/>
              </a:defRPr>
            </a:lvl1pPr>
          </a:lstStyle>
          <a:p>
            <a:r>
              <a:rPr lang="en-US" dirty="0"/>
              <a:t>The NICE Method – the Income Approach to Valuing FLPs</a:t>
            </a:r>
            <a:endParaRPr dirty="0"/>
          </a:p>
        </p:txBody>
      </p:sp>
    </p:spTree>
    <p:extLst>
      <p:ext uri="{BB962C8B-B14F-4D97-AF65-F5344CB8AC3E}">
        <p14:creationId xmlns:p14="http://schemas.microsoft.com/office/powerpoint/2010/main" val="189640214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67B5D6E-1F6E-4311-96E4-4B5D463198DA}"/>
              </a:ext>
            </a:extLst>
          </p:cNvPr>
          <p:cNvSpPr>
            <a:spLocks noGrp="1"/>
          </p:cNvSpPr>
          <p:nvPr>
            <p:ph type="body" sz="quarter" idx="11"/>
          </p:nvPr>
        </p:nvSpPr>
        <p:spPr/>
        <p:txBody>
          <a:bodyPr/>
          <a:lstStyle/>
          <a:p>
            <a:r>
              <a:rPr lang="en-US" dirty="0"/>
              <a:t>Academic Credibility</a:t>
            </a:r>
          </a:p>
          <a:p>
            <a:endParaRPr lang="en-US" dirty="0"/>
          </a:p>
        </p:txBody>
      </p:sp>
      <p:sp>
        <p:nvSpPr>
          <p:cNvPr id="5" name="Slide Number Placeholder 4">
            <a:extLst>
              <a:ext uri="{FF2B5EF4-FFF2-40B4-BE49-F238E27FC236}">
                <a16:creationId xmlns:a16="http://schemas.microsoft.com/office/drawing/2014/main" id="{B4964424-1CE9-4B06-9831-BFE232831D1C}"/>
              </a:ext>
            </a:extLst>
          </p:cNvPr>
          <p:cNvSpPr>
            <a:spLocks noGrp="1"/>
          </p:cNvSpPr>
          <p:nvPr>
            <p:ph type="sldNum" sz="quarter" idx="18"/>
          </p:nvPr>
        </p:nvSpPr>
        <p:spPr/>
        <p:txBody>
          <a:bodyPr/>
          <a:lstStyle/>
          <a:p>
            <a:fld id="{86CB4B4D-7CA3-9044-876B-883B54F8677D}" type="slidenum">
              <a:rPr lang="uk-UA" smtClean="0">
                <a:solidFill>
                  <a:srgbClr val="1D99D6"/>
                </a:solidFill>
              </a:rPr>
              <a:pPr/>
              <a:t>3</a:t>
            </a:fld>
            <a:endParaRPr lang="uk-UA" dirty="0">
              <a:solidFill>
                <a:srgbClr val="1D99D6"/>
              </a:solidFill>
            </a:endParaRPr>
          </a:p>
        </p:txBody>
      </p:sp>
      <p:pic>
        <p:nvPicPr>
          <p:cNvPr id="7" name="Picture 6">
            <a:extLst>
              <a:ext uri="{FF2B5EF4-FFF2-40B4-BE49-F238E27FC236}">
                <a16:creationId xmlns:a16="http://schemas.microsoft.com/office/drawing/2014/main" id="{1BF54C10-BC6E-40A6-8567-08F4A2F50F2F}"/>
              </a:ext>
            </a:extLst>
          </p:cNvPr>
          <p:cNvPicPr>
            <a:picLocks noChangeAspect="1"/>
          </p:cNvPicPr>
          <p:nvPr/>
        </p:nvPicPr>
        <p:blipFill>
          <a:blip r:embed="rId2"/>
          <a:stretch>
            <a:fillRect/>
          </a:stretch>
        </p:blipFill>
        <p:spPr>
          <a:xfrm>
            <a:off x="4795183" y="1948569"/>
            <a:ext cx="3148499" cy="4091503"/>
          </a:xfrm>
          <a:prstGeom prst="rect">
            <a:avLst/>
          </a:prstGeom>
        </p:spPr>
      </p:pic>
      <p:sp>
        <p:nvSpPr>
          <p:cNvPr id="9" name="TextBox 8">
            <a:extLst>
              <a:ext uri="{FF2B5EF4-FFF2-40B4-BE49-F238E27FC236}">
                <a16:creationId xmlns:a16="http://schemas.microsoft.com/office/drawing/2014/main" id="{801EAFDF-F2F6-449E-8BE6-C277BB6FC0CC}"/>
              </a:ext>
            </a:extLst>
          </p:cNvPr>
          <p:cNvSpPr txBox="1"/>
          <p:nvPr/>
        </p:nvSpPr>
        <p:spPr>
          <a:xfrm>
            <a:off x="606241" y="1948570"/>
            <a:ext cx="2964767" cy="3613331"/>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9290" tIns="39290" rIns="39290" bIns="39290" numCol="1" spcCol="38100" rtlCol="0" anchor="t">
            <a:noAutofit/>
          </a:bodyPr>
          <a:lstStyle/>
          <a:p>
            <a:pPr marL="0" marR="0" indent="0" algn="ctr" defTabSz="465534" rtl="0" fontAlgn="auto" latinLnBrk="0" hangingPunct="0">
              <a:lnSpc>
                <a:spcPct val="150000"/>
              </a:lnSpc>
              <a:spcBef>
                <a:spcPts val="0"/>
              </a:spcBef>
              <a:spcAft>
                <a:spcPts val="0"/>
              </a:spcAft>
              <a:buClrTx/>
              <a:buSzTx/>
              <a:buFontTx/>
              <a:buNone/>
              <a:tabLst/>
            </a:pPr>
            <a:r>
              <a:rPr kumimoji="0" lang="en-US" sz="2400" b="0" i="0" u="none" strike="noStrike" cap="none" spc="0" normalizeH="0" baseline="0" dirty="0">
                <a:ln>
                  <a:noFill/>
                </a:ln>
                <a:solidFill>
                  <a:schemeClr val="tx1"/>
                </a:solidFill>
                <a:effectLst/>
                <a:uFillTx/>
                <a:latin typeface="+mn-lt"/>
                <a:ea typeface="+mn-ea"/>
                <a:cs typeface="+mn-cs"/>
                <a:sym typeface="Georgia"/>
              </a:rPr>
              <a:t>   The </a:t>
            </a:r>
            <a:r>
              <a:rPr kumimoji="0" lang="en-US" sz="2400" i="0" u="none" strike="noStrike" cap="none" spc="0" normalizeH="0" baseline="0" dirty="0">
                <a:ln>
                  <a:noFill/>
                </a:ln>
                <a:solidFill>
                  <a:schemeClr val="tx1"/>
                </a:solidFill>
                <a:effectLst/>
                <a:uFillTx/>
                <a:latin typeface="+mn-lt"/>
                <a:ea typeface="+mn-ea"/>
                <a:cs typeface="+mn-cs"/>
                <a:sym typeface="Georgia"/>
              </a:rPr>
              <a:t>NICE Method </a:t>
            </a:r>
            <a:r>
              <a:rPr kumimoji="0" lang="en-US" sz="2400" b="0" i="0" u="none" strike="noStrike" cap="none" spc="0" normalizeH="0" baseline="0" dirty="0">
                <a:ln>
                  <a:noFill/>
                </a:ln>
                <a:solidFill>
                  <a:schemeClr val="tx1"/>
                </a:solidFill>
                <a:effectLst/>
                <a:uFillTx/>
                <a:latin typeface="+mn-lt"/>
                <a:ea typeface="+mn-ea"/>
                <a:cs typeface="+mn-cs"/>
                <a:sym typeface="Georgia"/>
              </a:rPr>
              <a:t>will</a:t>
            </a:r>
          </a:p>
          <a:p>
            <a:pPr marL="0" marR="0" indent="0" algn="ctr" defTabSz="465534" rtl="0" fontAlgn="auto" latinLnBrk="0" hangingPunct="0">
              <a:lnSpc>
                <a:spcPct val="150000"/>
              </a:lnSpc>
              <a:spcBef>
                <a:spcPts val="0"/>
              </a:spcBef>
              <a:spcAft>
                <a:spcPts val="0"/>
              </a:spcAft>
              <a:buClrTx/>
              <a:buSzTx/>
              <a:buFontTx/>
              <a:buNone/>
              <a:tabLst/>
            </a:pPr>
            <a:r>
              <a:rPr lang="en-US" sz="2400" dirty="0">
                <a:sym typeface="Georgia"/>
              </a:rPr>
              <a:t>be included in the</a:t>
            </a:r>
          </a:p>
          <a:p>
            <a:pPr marL="0" marR="0" indent="0" algn="ctr" defTabSz="465534" rtl="0" fontAlgn="auto" latinLnBrk="0" hangingPunct="0">
              <a:lnSpc>
                <a:spcPct val="150000"/>
              </a:lnSpc>
              <a:spcBef>
                <a:spcPts val="0"/>
              </a:spcBef>
              <a:spcAft>
                <a:spcPts val="0"/>
              </a:spcAft>
              <a:buClrTx/>
              <a:buSzTx/>
              <a:buFontTx/>
              <a:buNone/>
              <a:tabLst/>
            </a:pPr>
            <a:r>
              <a:rPr lang="en-US" sz="2400" dirty="0">
                <a:sym typeface="Georgia"/>
              </a:rPr>
              <a:t>forthcoming sixth </a:t>
            </a:r>
          </a:p>
          <a:p>
            <a:pPr marL="0" marR="0" indent="0" algn="ctr" defTabSz="465534" rtl="0" fontAlgn="auto" latinLnBrk="0" hangingPunct="0">
              <a:lnSpc>
                <a:spcPct val="150000"/>
              </a:lnSpc>
              <a:spcBef>
                <a:spcPts val="0"/>
              </a:spcBef>
              <a:spcAft>
                <a:spcPts val="0"/>
              </a:spcAft>
              <a:buClrTx/>
              <a:buSzTx/>
              <a:buFontTx/>
              <a:buNone/>
              <a:tabLst/>
            </a:pPr>
            <a:r>
              <a:rPr lang="en-US" sz="2400" dirty="0">
                <a:sym typeface="Georgia"/>
              </a:rPr>
              <a:t>edition of</a:t>
            </a:r>
          </a:p>
          <a:p>
            <a:pPr marL="0" marR="0" indent="0" algn="ctr" defTabSz="465534" rtl="0" fontAlgn="auto" latinLnBrk="0" hangingPunct="0">
              <a:lnSpc>
                <a:spcPct val="150000"/>
              </a:lnSpc>
              <a:spcBef>
                <a:spcPts val="0"/>
              </a:spcBef>
              <a:spcAft>
                <a:spcPts val="0"/>
              </a:spcAft>
              <a:buClrTx/>
              <a:buSzTx/>
              <a:buFontTx/>
              <a:buNone/>
              <a:tabLst/>
            </a:pPr>
            <a:r>
              <a:rPr kumimoji="0" lang="en-US" sz="2400" b="1" i="1" u="none" strike="noStrike" cap="none" spc="0" normalizeH="0" baseline="0" dirty="0">
                <a:ln>
                  <a:noFill/>
                </a:ln>
                <a:solidFill>
                  <a:schemeClr val="tx1"/>
                </a:solidFill>
                <a:effectLst/>
                <a:uFillTx/>
                <a:latin typeface="+mn-lt"/>
                <a:ea typeface="+mn-ea"/>
                <a:cs typeface="+mn-cs"/>
                <a:sym typeface="Georgia"/>
              </a:rPr>
              <a:t>Valuing a Business </a:t>
            </a:r>
            <a:r>
              <a:rPr kumimoji="0" lang="en-US" sz="2400" b="0" i="0" u="none" strike="noStrike" cap="none" spc="0" normalizeH="0" baseline="0" dirty="0">
                <a:ln>
                  <a:noFill/>
                </a:ln>
                <a:solidFill>
                  <a:schemeClr val="tx1"/>
                </a:solidFill>
                <a:effectLst/>
                <a:uFillTx/>
                <a:latin typeface="+mn-lt"/>
                <a:ea typeface="+mn-ea"/>
                <a:cs typeface="+mn-cs"/>
                <a:sym typeface="Georgia"/>
              </a:rPr>
              <a:t>– </a:t>
            </a:r>
          </a:p>
          <a:p>
            <a:pPr marL="0" marR="0" indent="0" algn="ctr" defTabSz="465534" rtl="0" fontAlgn="auto" latinLnBrk="0" hangingPunct="0">
              <a:lnSpc>
                <a:spcPct val="150000"/>
              </a:lnSpc>
              <a:spcBef>
                <a:spcPts val="0"/>
              </a:spcBef>
              <a:spcAft>
                <a:spcPts val="0"/>
              </a:spcAft>
              <a:buClrTx/>
              <a:buSzTx/>
              <a:buFontTx/>
              <a:buNone/>
              <a:tabLst/>
            </a:pPr>
            <a:r>
              <a:rPr kumimoji="0" lang="en-US" sz="2400" b="0" i="0" u="none" strike="noStrike" cap="none" spc="0" normalizeH="0" baseline="0" dirty="0">
                <a:ln>
                  <a:noFill/>
                </a:ln>
                <a:solidFill>
                  <a:schemeClr val="tx1"/>
                </a:solidFill>
                <a:effectLst/>
                <a:uFillTx/>
                <a:latin typeface="+mn-lt"/>
                <a:ea typeface="+mn-ea"/>
                <a:cs typeface="+mn-cs"/>
                <a:sym typeface="Georgia"/>
              </a:rPr>
              <a:t>the leading valuation </a:t>
            </a:r>
          </a:p>
          <a:p>
            <a:pPr marL="0" marR="0" indent="0" algn="ctr" defTabSz="465534" rtl="0" fontAlgn="auto" latinLnBrk="0" hangingPunct="0">
              <a:lnSpc>
                <a:spcPct val="150000"/>
              </a:lnSpc>
              <a:spcBef>
                <a:spcPts val="0"/>
              </a:spcBef>
              <a:spcAft>
                <a:spcPts val="0"/>
              </a:spcAft>
              <a:buClrTx/>
              <a:buSzTx/>
              <a:buFontTx/>
              <a:buNone/>
              <a:tabLst/>
            </a:pPr>
            <a:r>
              <a:rPr kumimoji="0" lang="en-US" sz="2400" b="0" i="0" u="none" strike="noStrike" cap="none" spc="0" normalizeH="0" baseline="0" dirty="0">
                <a:ln>
                  <a:noFill/>
                </a:ln>
                <a:solidFill>
                  <a:schemeClr val="tx1"/>
                </a:solidFill>
                <a:effectLst/>
                <a:uFillTx/>
                <a:latin typeface="+mn-lt"/>
                <a:ea typeface="+mn-ea"/>
                <a:cs typeface="+mn-cs"/>
                <a:sym typeface="Georgia"/>
              </a:rPr>
              <a:t>textbook .</a:t>
            </a:r>
          </a:p>
        </p:txBody>
      </p:sp>
      <p:sp>
        <p:nvSpPr>
          <p:cNvPr id="10" name="Shape 11">
            <a:extLst>
              <a:ext uri="{FF2B5EF4-FFF2-40B4-BE49-F238E27FC236}">
                <a16:creationId xmlns:a16="http://schemas.microsoft.com/office/drawing/2014/main" id="{3FCD1BCE-F36A-462B-9DAF-8FFE3007C88B}"/>
              </a:ext>
            </a:extLst>
          </p:cNvPr>
          <p:cNvSpPr>
            <a:spLocks noGrp="1"/>
          </p:cNvSpPr>
          <p:nvPr>
            <p:ph type="title"/>
          </p:nvPr>
        </p:nvSpPr>
        <p:spPr>
          <a:xfrm>
            <a:off x="379413" y="341313"/>
            <a:ext cx="7040562" cy="398462"/>
          </a:xfrm>
          <a:prstGeom prst="rect">
            <a:avLst/>
          </a:prstGeom>
        </p:spPr>
        <p:txBody>
          <a:bodyPr>
            <a:noAutofit/>
          </a:bodyPr>
          <a:lstStyle>
            <a:lvl1pPr marL="0" indent="0" algn="l">
              <a:buFont typeface="Arial" charset="0"/>
              <a:buNone/>
              <a:defRPr sz="2000" baseline="0">
                <a:solidFill>
                  <a:srgbClr val="093A5D"/>
                </a:solidFill>
                <a:latin typeface="Arial Narrow" panose="020B0606020202030204" pitchFamily="34" charset="0"/>
              </a:defRPr>
            </a:lvl1pPr>
          </a:lstStyle>
          <a:p>
            <a:r>
              <a:rPr lang="en-US" dirty="0"/>
              <a:t>The NICE Method – the Income Approach to Valuing FLPs</a:t>
            </a:r>
            <a:endParaRPr dirty="0"/>
          </a:p>
        </p:txBody>
      </p:sp>
    </p:spTree>
    <p:extLst>
      <p:ext uri="{BB962C8B-B14F-4D97-AF65-F5344CB8AC3E}">
        <p14:creationId xmlns:p14="http://schemas.microsoft.com/office/powerpoint/2010/main" val="2552434724"/>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B53006D-DF73-4A65-BCDD-0D47533ECD6A}"/>
              </a:ext>
            </a:extLst>
          </p:cNvPr>
          <p:cNvSpPr>
            <a:spLocks noGrp="1"/>
          </p:cNvSpPr>
          <p:nvPr>
            <p:ph type="body" sz="quarter" idx="11"/>
          </p:nvPr>
        </p:nvSpPr>
        <p:spPr/>
        <p:txBody>
          <a:bodyPr/>
          <a:lstStyle/>
          <a:p>
            <a:r>
              <a:rPr lang="en-US" dirty="0"/>
              <a:t>Fair Market Value premise</a:t>
            </a:r>
          </a:p>
        </p:txBody>
      </p:sp>
      <p:sp>
        <p:nvSpPr>
          <p:cNvPr id="5" name="Slide Number Placeholder 4">
            <a:extLst>
              <a:ext uri="{FF2B5EF4-FFF2-40B4-BE49-F238E27FC236}">
                <a16:creationId xmlns:a16="http://schemas.microsoft.com/office/drawing/2014/main" id="{99CD685C-0286-4E54-9780-7928CB950968}"/>
              </a:ext>
            </a:extLst>
          </p:cNvPr>
          <p:cNvSpPr>
            <a:spLocks noGrp="1"/>
          </p:cNvSpPr>
          <p:nvPr>
            <p:ph type="sldNum" sz="quarter" idx="18"/>
          </p:nvPr>
        </p:nvSpPr>
        <p:spPr/>
        <p:txBody>
          <a:bodyPr/>
          <a:lstStyle/>
          <a:p>
            <a:fld id="{86CB4B4D-7CA3-9044-876B-883B54F8677D}" type="slidenum">
              <a:rPr lang="uk-UA" smtClean="0">
                <a:solidFill>
                  <a:srgbClr val="1D99D6"/>
                </a:solidFill>
              </a:rPr>
              <a:pPr/>
              <a:t>30</a:t>
            </a:fld>
            <a:endParaRPr lang="uk-UA" dirty="0">
              <a:solidFill>
                <a:srgbClr val="1D99D6"/>
              </a:solidFill>
            </a:endParaRPr>
          </a:p>
        </p:txBody>
      </p:sp>
      <p:sp>
        <p:nvSpPr>
          <p:cNvPr id="6" name="Content Placeholder 2">
            <a:extLst>
              <a:ext uri="{FF2B5EF4-FFF2-40B4-BE49-F238E27FC236}">
                <a16:creationId xmlns:a16="http://schemas.microsoft.com/office/drawing/2014/main" id="{01E20D20-B918-4E74-AF45-A545576A603D}"/>
              </a:ext>
            </a:extLst>
          </p:cNvPr>
          <p:cNvSpPr>
            <a:spLocks noGrp="1"/>
          </p:cNvSpPr>
          <p:nvPr>
            <p:ph sz="quarter" idx="16"/>
          </p:nvPr>
        </p:nvSpPr>
        <p:spPr bwMode="auto">
          <a:xfrm>
            <a:off x="415925" y="1741488"/>
            <a:ext cx="8310563" cy="4254500"/>
          </a:xfrm>
          <a:noFill/>
          <a:ln>
            <a:miter lim="800000"/>
            <a:headEnd/>
            <a:tailEnd/>
          </a:ln>
        </p:spPr>
        <p:txBody>
          <a:bodyPr vert="horz" wrap="square" lIns="91440" tIns="45720" rIns="91440" bIns="45720" numCol="1" anchor="t" anchorCtr="0" compatLnSpc="1">
            <a:prstTxWarp prst="textNoShape">
              <a:avLst/>
            </a:prstTxWarp>
          </a:bodyPr>
          <a:lstStyle/>
          <a:p>
            <a:pPr>
              <a:lnSpc>
                <a:spcPct val="100000"/>
              </a:lnSpc>
              <a:spcAft>
                <a:spcPts val="1200"/>
              </a:spcAft>
              <a:buSzPct val="100000"/>
              <a:buFont typeface="Wingdings" pitchFamily="2" charset="2"/>
              <a:buChar char="§"/>
            </a:pPr>
            <a:r>
              <a:rPr lang="en-US" sz="2000" dirty="0">
                <a:cs typeface="Times New Roman" pitchFamily="18" charset="0"/>
              </a:rPr>
              <a:t>Fair Market Value is that one PRICE that best fits the parameters of the BUYER-SELLER expectations.</a:t>
            </a:r>
          </a:p>
          <a:p>
            <a:pPr>
              <a:spcAft>
                <a:spcPts val="1200"/>
              </a:spcAft>
              <a:buSzPct val="100000"/>
              <a:buFont typeface="Wingdings" pitchFamily="2" charset="2"/>
              <a:buChar char="§"/>
            </a:pPr>
            <a:r>
              <a:rPr lang="en-US" sz="2000" dirty="0">
                <a:cs typeface="Times New Roman" pitchFamily="18" charset="0"/>
              </a:rPr>
              <a:t>We can estimate the expected returns of the FLP</a:t>
            </a:r>
          </a:p>
          <a:p>
            <a:pPr marL="168275" indent="-168275">
              <a:spcAft>
                <a:spcPts val="1200"/>
              </a:spcAft>
              <a:buSzPct val="100000"/>
              <a:buFont typeface="Wingdings" pitchFamily="2" charset="2"/>
              <a:buChar char="§"/>
            </a:pPr>
            <a:r>
              <a:rPr lang="en-US" sz="2000" dirty="0"/>
              <a:t>Range of the holding period is a lengthy uncertainty:</a:t>
            </a:r>
          </a:p>
          <a:p>
            <a:pPr>
              <a:lnSpc>
                <a:spcPct val="100000"/>
              </a:lnSpc>
              <a:buSzPct val="100000"/>
              <a:buFont typeface="Wingdings" pitchFamily="2" charset="2"/>
              <a:buChar char="§"/>
            </a:pPr>
            <a:r>
              <a:rPr lang="en-US" sz="2000" dirty="0">
                <a:cs typeface="Times New Roman" pitchFamily="18" charset="0"/>
              </a:rPr>
              <a:t>FMV is the one price that, for all years of the FLP’s duration, provides a Rate of Return (ROR)that is </a:t>
            </a:r>
            <a:r>
              <a:rPr lang="en-US" sz="2000" dirty="0"/>
              <a:t>the best possible compromise between the buyer’s and seller’s objectives in the light of the reality of the marketplace.</a:t>
            </a:r>
          </a:p>
          <a:p>
            <a:pPr>
              <a:buSzPct val="100000"/>
              <a:buFont typeface="Wingdings" pitchFamily="2" charset="2"/>
              <a:buChar char="§"/>
            </a:pPr>
            <a:endParaRPr lang="en-US" dirty="0">
              <a:cs typeface="Times New Roman" pitchFamily="18" charset="0"/>
            </a:endParaRPr>
          </a:p>
          <a:p>
            <a:endParaRPr lang="en-US" dirty="0">
              <a:ea typeface="ＭＳ Ｐゴシック" pitchFamily="34" charset="-128"/>
              <a:cs typeface="Arial" pitchFamily="34" charset="0"/>
            </a:endParaRPr>
          </a:p>
        </p:txBody>
      </p:sp>
      <p:sp>
        <p:nvSpPr>
          <p:cNvPr id="7" name="Shape 11">
            <a:extLst>
              <a:ext uri="{FF2B5EF4-FFF2-40B4-BE49-F238E27FC236}">
                <a16:creationId xmlns:a16="http://schemas.microsoft.com/office/drawing/2014/main" id="{CB377C08-60EC-4127-9012-5C06FDCBAC7C}"/>
              </a:ext>
            </a:extLst>
          </p:cNvPr>
          <p:cNvSpPr>
            <a:spLocks noGrp="1"/>
          </p:cNvSpPr>
          <p:nvPr>
            <p:ph type="title"/>
          </p:nvPr>
        </p:nvSpPr>
        <p:spPr>
          <a:xfrm>
            <a:off x="379413" y="341313"/>
            <a:ext cx="7040562" cy="398462"/>
          </a:xfrm>
          <a:prstGeom prst="rect">
            <a:avLst/>
          </a:prstGeom>
        </p:spPr>
        <p:txBody>
          <a:bodyPr>
            <a:noAutofit/>
          </a:bodyPr>
          <a:lstStyle>
            <a:lvl1pPr marL="0" indent="0" algn="l">
              <a:buFont typeface="Arial" charset="0"/>
              <a:buNone/>
              <a:defRPr sz="2000" baseline="0">
                <a:solidFill>
                  <a:srgbClr val="093A5D"/>
                </a:solidFill>
                <a:latin typeface="Arial Narrow" panose="020B0606020202030204" pitchFamily="34" charset="0"/>
              </a:defRPr>
            </a:lvl1pPr>
          </a:lstStyle>
          <a:p>
            <a:r>
              <a:rPr lang="en-US" dirty="0"/>
              <a:t>The NICE Method – the Income Approach to Valuing FLPs</a:t>
            </a:r>
            <a:endParaRPr dirty="0"/>
          </a:p>
        </p:txBody>
      </p:sp>
    </p:spTree>
    <p:extLst>
      <p:ext uri="{BB962C8B-B14F-4D97-AF65-F5344CB8AC3E}">
        <p14:creationId xmlns:p14="http://schemas.microsoft.com/office/powerpoint/2010/main" val="459456685"/>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299CF18-78AD-42FF-B2C1-440E3529FDA6}"/>
              </a:ext>
            </a:extLst>
          </p:cNvPr>
          <p:cNvSpPr>
            <a:spLocks noGrp="1"/>
          </p:cNvSpPr>
          <p:nvPr>
            <p:ph type="body" sz="quarter" idx="11"/>
          </p:nvPr>
        </p:nvSpPr>
        <p:spPr>
          <a:xfrm>
            <a:off x="415637" y="971365"/>
            <a:ext cx="8311382" cy="398463"/>
          </a:xfrm>
        </p:spPr>
        <p:txBody>
          <a:bodyPr/>
          <a:lstStyle/>
          <a:p>
            <a:r>
              <a:rPr lang="en-US" dirty="0">
                <a:latin typeface="+mj-lt"/>
              </a:rPr>
              <a:t>Simplified Example – FLP holding only Large Cap Common Stock</a:t>
            </a:r>
          </a:p>
        </p:txBody>
      </p:sp>
      <p:sp>
        <p:nvSpPr>
          <p:cNvPr id="5" name="Slide Number Placeholder 4">
            <a:extLst>
              <a:ext uri="{FF2B5EF4-FFF2-40B4-BE49-F238E27FC236}">
                <a16:creationId xmlns:a16="http://schemas.microsoft.com/office/drawing/2014/main" id="{02194C3F-C00A-4CB6-A456-E3D844FC7BAC}"/>
              </a:ext>
            </a:extLst>
          </p:cNvPr>
          <p:cNvSpPr>
            <a:spLocks noGrp="1"/>
          </p:cNvSpPr>
          <p:nvPr>
            <p:ph type="sldNum" sz="quarter" idx="18"/>
          </p:nvPr>
        </p:nvSpPr>
        <p:spPr/>
        <p:txBody>
          <a:bodyPr/>
          <a:lstStyle/>
          <a:p>
            <a:fld id="{86CB4B4D-7CA3-9044-876B-883B54F8677D}" type="slidenum">
              <a:rPr lang="uk-UA" smtClean="0">
                <a:solidFill>
                  <a:srgbClr val="1D99D6"/>
                </a:solidFill>
              </a:rPr>
              <a:pPr/>
              <a:t>31</a:t>
            </a:fld>
            <a:endParaRPr lang="uk-UA" dirty="0">
              <a:solidFill>
                <a:srgbClr val="1D99D6"/>
              </a:solidFill>
            </a:endParaRPr>
          </a:p>
        </p:txBody>
      </p:sp>
      <p:sp>
        <p:nvSpPr>
          <p:cNvPr id="8" name="Shape 11">
            <a:extLst>
              <a:ext uri="{FF2B5EF4-FFF2-40B4-BE49-F238E27FC236}">
                <a16:creationId xmlns:a16="http://schemas.microsoft.com/office/drawing/2014/main" id="{1997D8D8-177A-4FAB-BFB5-ED26D80CC06F}"/>
              </a:ext>
            </a:extLst>
          </p:cNvPr>
          <p:cNvSpPr>
            <a:spLocks noGrp="1"/>
          </p:cNvSpPr>
          <p:nvPr>
            <p:ph type="title"/>
          </p:nvPr>
        </p:nvSpPr>
        <p:spPr>
          <a:xfrm>
            <a:off x="379413" y="341313"/>
            <a:ext cx="7040562" cy="398462"/>
          </a:xfrm>
          <a:prstGeom prst="rect">
            <a:avLst/>
          </a:prstGeom>
        </p:spPr>
        <p:txBody>
          <a:bodyPr>
            <a:noAutofit/>
          </a:bodyPr>
          <a:lstStyle>
            <a:lvl1pPr marL="0" indent="0" algn="l">
              <a:buFont typeface="Arial" charset="0"/>
              <a:buNone/>
              <a:defRPr sz="2000" baseline="0">
                <a:solidFill>
                  <a:srgbClr val="093A5D"/>
                </a:solidFill>
                <a:latin typeface="Arial Narrow" panose="020B0606020202030204" pitchFamily="34" charset="0"/>
              </a:defRPr>
            </a:lvl1pPr>
          </a:lstStyle>
          <a:p>
            <a:r>
              <a:rPr lang="en-US" dirty="0"/>
              <a:t>The NICE Method – the Income Approach to Valuing FLPs</a:t>
            </a:r>
            <a:endParaRPr dirty="0"/>
          </a:p>
        </p:txBody>
      </p:sp>
      <p:pic>
        <p:nvPicPr>
          <p:cNvPr id="7" name="Content Placeholder 6">
            <a:extLst>
              <a:ext uri="{FF2B5EF4-FFF2-40B4-BE49-F238E27FC236}">
                <a16:creationId xmlns:a16="http://schemas.microsoft.com/office/drawing/2014/main" id="{60CA0DCC-C3CB-443D-919B-D1DAF7E28A2C}"/>
              </a:ext>
            </a:extLst>
          </p:cNvPr>
          <p:cNvPicPr>
            <a:picLocks noGrp="1" noChangeAspect="1"/>
          </p:cNvPicPr>
          <p:nvPr>
            <p:ph sz="quarter" idx="16"/>
          </p:nvPr>
        </p:nvPicPr>
        <p:blipFill>
          <a:blip r:embed="rId2"/>
          <a:stretch>
            <a:fillRect/>
          </a:stretch>
        </p:blipFill>
        <p:spPr>
          <a:xfrm>
            <a:off x="1198988" y="2038525"/>
            <a:ext cx="6661944" cy="3615655"/>
          </a:xfrm>
        </p:spPr>
      </p:pic>
    </p:spTree>
    <p:extLst>
      <p:ext uri="{BB962C8B-B14F-4D97-AF65-F5344CB8AC3E}">
        <p14:creationId xmlns:p14="http://schemas.microsoft.com/office/powerpoint/2010/main" val="2358950147"/>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3D8037D-B3C4-45D1-902F-CEAFC147CC3E}"/>
              </a:ext>
            </a:extLst>
          </p:cNvPr>
          <p:cNvSpPr>
            <a:spLocks noGrp="1"/>
          </p:cNvSpPr>
          <p:nvPr>
            <p:ph type="body" sz="quarter" idx="11"/>
          </p:nvPr>
        </p:nvSpPr>
        <p:spPr/>
        <p:txBody>
          <a:bodyPr/>
          <a:lstStyle/>
          <a:p>
            <a:r>
              <a:rPr lang="en-US" dirty="0"/>
              <a:t>RROR Components</a:t>
            </a:r>
          </a:p>
          <a:p>
            <a:endParaRPr lang="en-US" dirty="0"/>
          </a:p>
        </p:txBody>
      </p:sp>
      <p:sp>
        <p:nvSpPr>
          <p:cNvPr id="5" name="Slide Number Placeholder 4">
            <a:extLst>
              <a:ext uri="{FF2B5EF4-FFF2-40B4-BE49-F238E27FC236}">
                <a16:creationId xmlns:a16="http://schemas.microsoft.com/office/drawing/2014/main" id="{5F513189-9265-4EA4-820A-B0A571697622}"/>
              </a:ext>
            </a:extLst>
          </p:cNvPr>
          <p:cNvSpPr>
            <a:spLocks noGrp="1"/>
          </p:cNvSpPr>
          <p:nvPr>
            <p:ph type="sldNum" sz="quarter" idx="18"/>
          </p:nvPr>
        </p:nvSpPr>
        <p:spPr/>
        <p:txBody>
          <a:bodyPr/>
          <a:lstStyle/>
          <a:p>
            <a:fld id="{86CB4B4D-7CA3-9044-876B-883B54F8677D}" type="slidenum">
              <a:rPr lang="uk-UA" smtClean="0">
                <a:solidFill>
                  <a:srgbClr val="1D99D6"/>
                </a:solidFill>
              </a:rPr>
              <a:pPr/>
              <a:t>32</a:t>
            </a:fld>
            <a:endParaRPr lang="uk-UA" dirty="0">
              <a:solidFill>
                <a:srgbClr val="1D99D6"/>
              </a:solidFill>
            </a:endParaRPr>
          </a:p>
        </p:txBody>
      </p:sp>
      <p:pic>
        <p:nvPicPr>
          <p:cNvPr id="7" name="Content Placeholder 6">
            <a:extLst>
              <a:ext uri="{FF2B5EF4-FFF2-40B4-BE49-F238E27FC236}">
                <a16:creationId xmlns:a16="http://schemas.microsoft.com/office/drawing/2014/main" id="{D55373D2-4F54-48CB-9361-AE655D3066A9}"/>
              </a:ext>
            </a:extLst>
          </p:cNvPr>
          <p:cNvPicPr>
            <a:picLocks noGrp="1" noChangeAspect="1"/>
          </p:cNvPicPr>
          <p:nvPr>
            <p:ph sz="quarter" idx="16"/>
          </p:nvPr>
        </p:nvPicPr>
        <p:blipFill>
          <a:blip r:embed="rId2"/>
          <a:stretch>
            <a:fillRect/>
          </a:stretch>
        </p:blipFill>
        <p:spPr>
          <a:xfrm>
            <a:off x="1166071" y="1552241"/>
            <a:ext cx="6932190" cy="4355610"/>
          </a:xfrm>
          <a:prstGeom prst="rect">
            <a:avLst/>
          </a:prstGeom>
        </p:spPr>
      </p:pic>
      <p:sp>
        <p:nvSpPr>
          <p:cNvPr id="10" name="Shape 11">
            <a:extLst>
              <a:ext uri="{FF2B5EF4-FFF2-40B4-BE49-F238E27FC236}">
                <a16:creationId xmlns:a16="http://schemas.microsoft.com/office/drawing/2014/main" id="{A16D40D7-0519-4F55-B0D5-8E7E5D90A954}"/>
              </a:ext>
            </a:extLst>
          </p:cNvPr>
          <p:cNvSpPr>
            <a:spLocks noGrp="1"/>
          </p:cNvSpPr>
          <p:nvPr>
            <p:ph type="title"/>
          </p:nvPr>
        </p:nvSpPr>
        <p:spPr>
          <a:xfrm>
            <a:off x="379413" y="341313"/>
            <a:ext cx="7040562" cy="398462"/>
          </a:xfrm>
          <a:prstGeom prst="rect">
            <a:avLst/>
          </a:prstGeom>
        </p:spPr>
        <p:txBody>
          <a:bodyPr>
            <a:noAutofit/>
          </a:bodyPr>
          <a:lstStyle>
            <a:lvl1pPr marL="0" indent="0" algn="l">
              <a:buFont typeface="Arial" charset="0"/>
              <a:buNone/>
              <a:defRPr sz="2000" baseline="0">
                <a:solidFill>
                  <a:srgbClr val="093A5D"/>
                </a:solidFill>
                <a:latin typeface="Arial Narrow" panose="020B0606020202030204" pitchFamily="34" charset="0"/>
              </a:defRPr>
            </a:lvl1pPr>
          </a:lstStyle>
          <a:p>
            <a:r>
              <a:rPr lang="en-US" dirty="0"/>
              <a:t>The NICE Method – the Income Approach to Valuing FLPs</a:t>
            </a:r>
            <a:endParaRPr dirty="0"/>
          </a:p>
        </p:txBody>
      </p:sp>
    </p:spTree>
    <p:extLst>
      <p:ext uri="{BB962C8B-B14F-4D97-AF65-F5344CB8AC3E}">
        <p14:creationId xmlns:p14="http://schemas.microsoft.com/office/powerpoint/2010/main" val="1047462293"/>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C776A41-68AD-4955-9A2B-2FCB49058767}"/>
              </a:ext>
            </a:extLst>
          </p:cNvPr>
          <p:cNvSpPr>
            <a:spLocks noGrp="1"/>
          </p:cNvSpPr>
          <p:nvPr>
            <p:ph type="body" sz="quarter" idx="11"/>
          </p:nvPr>
        </p:nvSpPr>
        <p:spPr/>
        <p:txBody>
          <a:bodyPr/>
          <a:lstStyle/>
          <a:p>
            <a:r>
              <a:rPr lang="en-US" dirty="0"/>
              <a:t>Incremental Rate of Return for Lack of Control (“IROC”)</a:t>
            </a:r>
          </a:p>
          <a:p>
            <a:endParaRPr lang="en-US" dirty="0"/>
          </a:p>
        </p:txBody>
      </p:sp>
      <p:sp>
        <p:nvSpPr>
          <p:cNvPr id="5" name="Slide Number Placeholder 4">
            <a:extLst>
              <a:ext uri="{FF2B5EF4-FFF2-40B4-BE49-F238E27FC236}">
                <a16:creationId xmlns:a16="http://schemas.microsoft.com/office/drawing/2014/main" id="{F602C6CB-0003-414A-BD9D-2DDE0E1C429A}"/>
              </a:ext>
            </a:extLst>
          </p:cNvPr>
          <p:cNvSpPr>
            <a:spLocks noGrp="1"/>
          </p:cNvSpPr>
          <p:nvPr>
            <p:ph type="sldNum" sz="quarter" idx="18"/>
          </p:nvPr>
        </p:nvSpPr>
        <p:spPr/>
        <p:txBody>
          <a:bodyPr/>
          <a:lstStyle/>
          <a:p>
            <a:fld id="{86CB4B4D-7CA3-9044-876B-883B54F8677D}" type="slidenum">
              <a:rPr lang="uk-UA" smtClean="0">
                <a:solidFill>
                  <a:srgbClr val="1D99D6"/>
                </a:solidFill>
              </a:rPr>
              <a:pPr/>
              <a:t>33</a:t>
            </a:fld>
            <a:endParaRPr lang="uk-UA" dirty="0">
              <a:solidFill>
                <a:srgbClr val="1D99D6"/>
              </a:solidFill>
            </a:endParaRPr>
          </a:p>
        </p:txBody>
      </p:sp>
      <p:sp>
        <p:nvSpPr>
          <p:cNvPr id="9" name="Shape 11">
            <a:extLst>
              <a:ext uri="{FF2B5EF4-FFF2-40B4-BE49-F238E27FC236}">
                <a16:creationId xmlns:a16="http://schemas.microsoft.com/office/drawing/2014/main" id="{CA62D5AA-123A-4935-B315-C35095FC6D2A}"/>
              </a:ext>
            </a:extLst>
          </p:cNvPr>
          <p:cNvSpPr>
            <a:spLocks noGrp="1"/>
          </p:cNvSpPr>
          <p:nvPr>
            <p:ph type="title"/>
          </p:nvPr>
        </p:nvSpPr>
        <p:spPr>
          <a:xfrm>
            <a:off x="379413" y="341313"/>
            <a:ext cx="7040562" cy="398462"/>
          </a:xfrm>
          <a:prstGeom prst="rect">
            <a:avLst/>
          </a:prstGeom>
        </p:spPr>
        <p:txBody>
          <a:bodyPr>
            <a:noAutofit/>
          </a:bodyPr>
          <a:lstStyle>
            <a:lvl1pPr marL="0" indent="0" algn="l">
              <a:buFont typeface="Arial" charset="0"/>
              <a:buNone/>
              <a:defRPr sz="2000" baseline="0">
                <a:solidFill>
                  <a:srgbClr val="093A5D"/>
                </a:solidFill>
                <a:latin typeface="Arial Narrow" panose="020B0606020202030204" pitchFamily="34" charset="0"/>
              </a:defRPr>
            </a:lvl1pPr>
          </a:lstStyle>
          <a:p>
            <a:r>
              <a:rPr lang="en-US" dirty="0"/>
              <a:t>The NICE Method – the Income Approach to Valuing FLPs</a:t>
            </a:r>
            <a:endParaRPr dirty="0"/>
          </a:p>
        </p:txBody>
      </p:sp>
      <p:pic>
        <p:nvPicPr>
          <p:cNvPr id="8" name="Content Placeholder 7">
            <a:extLst>
              <a:ext uri="{FF2B5EF4-FFF2-40B4-BE49-F238E27FC236}">
                <a16:creationId xmlns:a16="http://schemas.microsoft.com/office/drawing/2014/main" id="{357E00BE-C312-4686-9B85-0558C90ADE6F}"/>
              </a:ext>
            </a:extLst>
          </p:cNvPr>
          <p:cNvPicPr>
            <a:picLocks noGrp="1" noChangeAspect="1"/>
          </p:cNvPicPr>
          <p:nvPr>
            <p:ph sz="quarter" idx="16"/>
          </p:nvPr>
        </p:nvPicPr>
        <p:blipFill>
          <a:blip r:embed="rId2"/>
          <a:stretch>
            <a:fillRect/>
          </a:stretch>
        </p:blipFill>
        <p:spPr>
          <a:xfrm>
            <a:off x="392036" y="2348917"/>
            <a:ext cx="8164788" cy="1828336"/>
          </a:xfrm>
        </p:spPr>
      </p:pic>
    </p:spTree>
    <p:extLst>
      <p:ext uri="{BB962C8B-B14F-4D97-AF65-F5344CB8AC3E}">
        <p14:creationId xmlns:p14="http://schemas.microsoft.com/office/powerpoint/2010/main" val="3580047003"/>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C76AE-A9D5-4497-A8BF-F4E40F95DBC5}"/>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0F940174-2528-4C32-89F4-4CE42B1083F3}"/>
              </a:ext>
            </a:extLst>
          </p:cNvPr>
          <p:cNvSpPr>
            <a:spLocks noGrp="1"/>
          </p:cNvSpPr>
          <p:nvPr>
            <p:ph type="body" sz="quarter" idx="11"/>
          </p:nvPr>
        </p:nvSpPr>
        <p:spPr/>
        <p:txBody>
          <a:bodyPr/>
          <a:lstStyle/>
          <a:p>
            <a:r>
              <a:rPr lang="en-US" dirty="0"/>
              <a:t>IROM theory </a:t>
            </a:r>
          </a:p>
          <a:p>
            <a:endParaRPr lang="en-US" dirty="0"/>
          </a:p>
        </p:txBody>
      </p:sp>
      <p:sp>
        <p:nvSpPr>
          <p:cNvPr id="5" name="Slide Number Placeholder 4">
            <a:extLst>
              <a:ext uri="{FF2B5EF4-FFF2-40B4-BE49-F238E27FC236}">
                <a16:creationId xmlns:a16="http://schemas.microsoft.com/office/drawing/2014/main" id="{795D2283-A2C4-4624-84E8-F06AF03B3CD4}"/>
              </a:ext>
            </a:extLst>
          </p:cNvPr>
          <p:cNvSpPr>
            <a:spLocks noGrp="1"/>
          </p:cNvSpPr>
          <p:nvPr>
            <p:ph type="sldNum" sz="quarter" idx="18"/>
          </p:nvPr>
        </p:nvSpPr>
        <p:spPr/>
        <p:txBody>
          <a:bodyPr/>
          <a:lstStyle/>
          <a:p>
            <a:fld id="{86CB4B4D-7CA3-9044-876B-883B54F8677D}" type="slidenum">
              <a:rPr lang="uk-UA" smtClean="0">
                <a:solidFill>
                  <a:srgbClr val="1D99D6"/>
                </a:solidFill>
              </a:rPr>
              <a:pPr/>
              <a:t>34</a:t>
            </a:fld>
            <a:endParaRPr lang="uk-UA" dirty="0">
              <a:solidFill>
                <a:srgbClr val="1D99D6"/>
              </a:solidFill>
            </a:endParaRPr>
          </a:p>
        </p:txBody>
      </p:sp>
      <p:pic>
        <p:nvPicPr>
          <p:cNvPr id="9" name="Picture 8">
            <a:extLst>
              <a:ext uri="{FF2B5EF4-FFF2-40B4-BE49-F238E27FC236}">
                <a16:creationId xmlns:a16="http://schemas.microsoft.com/office/drawing/2014/main" id="{C03EC588-402F-41F8-A6D1-F0D98BA0F8DF}"/>
              </a:ext>
            </a:extLst>
          </p:cNvPr>
          <p:cNvPicPr>
            <a:picLocks noChangeAspect="1"/>
          </p:cNvPicPr>
          <p:nvPr/>
        </p:nvPicPr>
        <p:blipFill>
          <a:blip r:embed="rId2"/>
          <a:stretch>
            <a:fillRect/>
          </a:stretch>
        </p:blipFill>
        <p:spPr>
          <a:xfrm>
            <a:off x="831160" y="1503190"/>
            <a:ext cx="6631115" cy="1909164"/>
          </a:xfrm>
          <a:prstGeom prst="rect">
            <a:avLst/>
          </a:prstGeom>
          <a:ln>
            <a:solidFill>
              <a:schemeClr val="accent1"/>
            </a:solidFill>
          </a:ln>
        </p:spPr>
      </p:pic>
      <p:pic>
        <p:nvPicPr>
          <p:cNvPr id="13" name="Picture 12">
            <a:extLst>
              <a:ext uri="{FF2B5EF4-FFF2-40B4-BE49-F238E27FC236}">
                <a16:creationId xmlns:a16="http://schemas.microsoft.com/office/drawing/2014/main" id="{932EAFA9-5E8F-4EFC-A822-760AB37525A1}"/>
              </a:ext>
            </a:extLst>
          </p:cNvPr>
          <p:cNvPicPr>
            <a:picLocks noChangeAspect="1"/>
          </p:cNvPicPr>
          <p:nvPr/>
        </p:nvPicPr>
        <p:blipFill>
          <a:blip r:embed="rId3"/>
          <a:stretch>
            <a:fillRect/>
          </a:stretch>
        </p:blipFill>
        <p:spPr>
          <a:xfrm>
            <a:off x="1672838" y="3445647"/>
            <a:ext cx="4947757" cy="2693083"/>
          </a:xfrm>
          <a:prstGeom prst="rect">
            <a:avLst/>
          </a:prstGeom>
        </p:spPr>
      </p:pic>
    </p:spTree>
    <p:extLst>
      <p:ext uri="{BB962C8B-B14F-4D97-AF65-F5344CB8AC3E}">
        <p14:creationId xmlns:p14="http://schemas.microsoft.com/office/powerpoint/2010/main" val="555289005"/>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AFA7EC6-B180-49B9-BC02-2E14B944FF16}"/>
              </a:ext>
            </a:extLst>
          </p:cNvPr>
          <p:cNvSpPr>
            <a:spLocks noGrp="1"/>
          </p:cNvSpPr>
          <p:nvPr>
            <p:ph type="sldNum" sz="quarter" idx="18"/>
          </p:nvPr>
        </p:nvSpPr>
        <p:spPr/>
        <p:txBody>
          <a:bodyPr/>
          <a:lstStyle/>
          <a:p>
            <a:fld id="{86CB4B4D-7CA3-9044-876B-883B54F8677D}" type="slidenum">
              <a:rPr lang="uk-UA" smtClean="0">
                <a:solidFill>
                  <a:srgbClr val="1D99D6"/>
                </a:solidFill>
              </a:rPr>
              <a:pPr/>
              <a:t>35</a:t>
            </a:fld>
            <a:endParaRPr lang="uk-UA" dirty="0">
              <a:solidFill>
                <a:srgbClr val="1D99D6"/>
              </a:solidFill>
            </a:endParaRPr>
          </a:p>
        </p:txBody>
      </p:sp>
      <p:pic>
        <p:nvPicPr>
          <p:cNvPr id="9" name="Picture 8">
            <a:extLst>
              <a:ext uri="{FF2B5EF4-FFF2-40B4-BE49-F238E27FC236}">
                <a16:creationId xmlns:a16="http://schemas.microsoft.com/office/drawing/2014/main" id="{4309DE04-54E7-4C4D-BD2B-EEC8397CECF8}"/>
              </a:ext>
            </a:extLst>
          </p:cNvPr>
          <p:cNvPicPr>
            <a:picLocks noChangeAspect="1"/>
          </p:cNvPicPr>
          <p:nvPr/>
        </p:nvPicPr>
        <p:blipFill>
          <a:blip r:embed="rId2"/>
          <a:stretch>
            <a:fillRect/>
          </a:stretch>
        </p:blipFill>
        <p:spPr>
          <a:xfrm>
            <a:off x="238328" y="385282"/>
            <a:ext cx="7157324" cy="536494"/>
          </a:xfrm>
          <a:prstGeom prst="rect">
            <a:avLst/>
          </a:prstGeom>
        </p:spPr>
      </p:pic>
      <p:sp>
        <p:nvSpPr>
          <p:cNvPr id="15" name="TextBox 14">
            <a:extLst>
              <a:ext uri="{FF2B5EF4-FFF2-40B4-BE49-F238E27FC236}">
                <a16:creationId xmlns:a16="http://schemas.microsoft.com/office/drawing/2014/main" id="{CF9B1DD2-0A4B-4870-A4B5-86BB53593F92}"/>
              </a:ext>
            </a:extLst>
          </p:cNvPr>
          <p:cNvSpPr txBox="1"/>
          <p:nvPr/>
        </p:nvSpPr>
        <p:spPr>
          <a:xfrm>
            <a:off x="436227" y="1031265"/>
            <a:ext cx="3196206" cy="335559"/>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9290" tIns="39290" rIns="39290" bIns="39290" numCol="1" spcCol="38100" rtlCol="0" anchor="t">
            <a:noAutofit/>
          </a:bodyPr>
          <a:lstStyle/>
          <a:p>
            <a:pPr marL="0" marR="0" indent="0" algn="l" defTabSz="465534" rtl="0" fontAlgn="auto" latinLnBrk="0" hangingPunct="0">
              <a:lnSpc>
                <a:spcPct val="100000"/>
              </a:lnSpc>
              <a:spcBef>
                <a:spcPts val="0"/>
              </a:spcBef>
              <a:spcAft>
                <a:spcPts val="0"/>
              </a:spcAft>
              <a:buClrTx/>
              <a:buSzTx/>
              <a:buFontTx/>
              <a:buNone/>
              <a:tabLst/>
            </a:pPr>
            <a:r>
              <a:rPr kumimoji="0" lang="en-US" b="1" i="0" u="none" strike="noStrike" cap="none" spc="0" normalizeH="0" baseline="0" dirty="0">
                <a:ln>
                  <a:noFill/>
                </a:ln>
                <a:solidFill>
                  <a:schemeClr val="tx1"/>
                </a:solidFill>
                <a:effectLst/>
                <a:uFillTx/>
                <a:latin typeface="Times New Roman" panose="02020603050405020304" pitchFamily="18" charset="0"/>
                <a:cs typeface="Times New Roman" panose="02020603050405020304" pitchFamily="18" charset="0"/>
                <a:sym typeface="Georgia"/>
              </a:rPr>
              <a:t>HHN Study Illiquidity Cost by Size-ranked Portfolios</a:t>
            </a:r>
          </a:p>
        </p:txBody>
      </p:sp>
      <p:pic>
        <p:nvPicPr>
          <p:cNvPr id="19" name="Content Placeholder 18">
            <a:extLst>
              <a:ext uri="{FF2B5EF4-FFF2-40B4-BE49-F238E27FC236}">
                <a16:creationId xmlns:a16="http://schemas.microsoft.com/office/drawing/2014/main" id="{FC5C4E67-E0F8-4E56-953F-4473EC6189C4}"/>
              </a:ext>
            </a:extLst>
          </p:cNvPr>
          <p:cNvPicPr>
            <a:picLocks noGrp="1" noChangeAspect="1"/>
          </p:cNvPicPr>
          <p:nvPr>
            <p:ph sz="quarter" idx="16"/>
          </p:nvPr>
        </p:nvPicPr>
        <p:blipFill>
          <a:blip r:embed="rId3"/>
          <a:stretch>
            <a:fillRect/>
          </a:stretch>
        </p:blipFill>
        <p:spPr>
          <a:xfrm>
            <a:off x="2592198" y="1399356"/>
            <a:ext cx="3683825" cy="4596632"/>
          </a:xfrm>
        </p:spPr>
      </p:pic>
    </p:spTree>
    <p:extLst>
      <p:ext uri="{BB962C8B-B14F-4D97-AF65-F5344CB8AC3E}">
        <p14:creationId xmlns:p14="http://schemas.microsoft.com/office/powerpoint/2010/main" val="1219547699"/>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AFA7EC6-B180-49B9-BC02-2E14B944FF16}"/>
              </a:ext>
            </a:extLst>
          </p:cNvPr>
          <p:cNvSpPr>
            <a:spLocks noGrp="1"/>
          </p:cNvSpPr>
          <p:nvPr>
            <p:ph type="sldNum" sz="quarter" idx="18"/>
          </p:nvPr>
        </p:nvSpPr>
        <p:spPr/>
        <p:txBody>
          <a:bodyPr/>
          <a:lstStyle/>
          <a:p>
            <a:fld id="{86CB4B4D-7CA3-9044-876B-883B54F8677D}" type="slidenum">
              <a:rPr lang="uk-UA" smtClean="0">
                <a:solidFill>
                  <a:srgbClr val="1D99D6"/>
                </a:solidFill>
              </a:rPr>
              <a:pPr/>
              <a:t>36</a:t>
            </a:fld>
            <a:endParaRPr lang="uk-UA" dirty="0">
              <a:solidFill>
                <a:srgbClr val="1D99D6"/>
              </a:solidFill>
            </a:endParaRPr>
          </a:p>
        </p:txBody>
      </p:sp>
      <p:pic>
        <p:nvPicPr>
          <p:cNvPr id="9" name="Picture 8">
            <a:extLst>
              <a:ext uri="{FF2B5EF4-FFF2-40B4-BE49-F238E27FC236}">
                <a16:creationId xmlns:a16="http://schemas.microsoft.com/office/drawing/2014/main" id="{4309DE04-54E7-4C4D-BD2B-EEC8397CECF8}"/>
              </a:ext>
            </a:extLst>
          </p:cNvPr>
          <p:cNvPicPr>
            <a:picLocks noChangeAspect="1"/>
          </p:cNvPicPr>
          <p:nvPr/>
        </p:nvPicPr>
        <p:blipFill>
          <a:blip r:embed="rId2"/>
          <a:stretch>
            <a:fillRect/>
          </a:stretch>
        </p:blipFill>
        <p:spPr>
          <a:xfrm>
            <a:off x="238328" y="385282"/>
            <a:ext cx="7157324" cy="536494"/>
          </a:xfrm>
          <a:prstGeom prst="rect">
            <a:avLst/>
          </a:prstGeom>
        </p:spPr>
      </p:pic>
      <p:sp>
        <p:nvSpPr>
          <p:cNvPr id="15" name="TextBox 14">
            <a:extLst>
              <a:ext uri="{FF2B5EF4-FFF2-40B4-BE49-F238E27FC236}">
                <a16:creationId xmlns:a16="http://schemas.microsoft.com/office/drawing/2014/main" id="{CF9B1DD2-0A4B-4870-A4B5-86BB53593F92}"/>
              </a:ext>
            </a:extLst>
          </p:cNvPr>
          <p:cNvSpPr txBox="1"/>
          <p:nvPr/>
        </p:nvSpPr>
        <p:spPr>
          <a:xfrm>
            <a:off x="436227" y="1031265"/>
            <a:ext cx="3196206" cy="335559"/>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9290" tIns="39290" rIns="39290" bIns="39290" numCol="1" spcCol="38100" rtlCol="0" anchor="t">
            <a:noAutofit/>
          </a:bodyPr>
          <a:lstStyle/>
          <a:p>
            <a:pPr marL="0" marR="0" indent="0" algn="l" defTabSz="465534" rtl="0" fontAlgn="auto" latinLnBrk="0" hangingPunct="0">
              <a:lnSpc>
                <a:spcPct val="100000"/>
              </a:lnSpc>
              <a:spcBef>
                <a:spcPts val="0"/>
              </a:spcBef>
              <a:spcAft>
                <a:spcPts val="0"/>
              </a:spcAft>
              <a:buClrTx/>
              <a:buSzTx/>
              <a:buFontTx/>
              <a:buNone/>
              <a:tabLst/>
            </a:pPr>
            <a:r>
              <a:rPr kumimoji="0" lang="en-US" b="1" i="0" u="none" strike="noStrike" cap="none" spc="0" normalizeH="0" baseline="0" dirty="0">
                <a:ln>
                  <a:noFill/>
                </a:ln>
                <a:solidFill>
                  <a:schemeClr val="tx1"/>
                </a:solidFill>
                <a:effectLst/>
                <a:uFillTx/>
                <a:latin typeface="Times New Roman" panose="02020603050405020304" pitchFamily="18" charset="0"/>
                <a:cs typeface="Times New Roman" panose="02020603050405020304" pitchFamily="18" charset="0"/>
                <a:sym typeface="Georgia"/>
              </a:rPr>
              <a:t>HHN Study Illiquidity Cost by Size-ranked Portfolios</a:t>
            </a:r>
          </a:p>
        </p:txBody>
      </p:sp>
      <p:pic>
        <p:nvPicPr>
          <p:cNvPr id="6" name="Content Placeholder 5">
            <a:extLst>
              <a:ext uri="{FF2B5EF4-FFF2-40B4-BE49-F238E27FC236}">
                <a16:creationId xmlns:a16="http://schemas.microsoft.com/office/drawing/2014/main" id="{4957B3A8-ED6F-4A8C-A878-1562F3DA04E1}"/>
              </a:ext>
            </a:extLst>
          </p:cNvPr>
          <p:cNvPicPr>
            <a:picLocks noGrp="1" noChangeAspect="1"/>
          </p:cNvPicPr>
          <p:nvPr>
            <p:ph sz="quarter" idx="16"/>
          </p:nvPr>
        </p:nvPicPr>
        <p:blipFill>
          <a:blip r:embed="rId3"/>
          <a:stretch>
            <a:fillRect/>
          </a:stretch>
        </p:blipFill>
        <p:spPr>
          <a:xfrm>
            <a:off x="2186521" y="1473350"/>
            <a:ext cx="5069955" cy="4522638"/>
          </a:xfrm>
        </p:spPr>
      </p:pic>
    </p:spTree>
    <p:extLst>
      <p:ext uri="{BB962C8B-B14F-4D97-AF65-F5344CB8AC3E}">
        <p14:creationId xmlns:p14="http://schemas.microsoft.com/office/powerpoint/2010/main" val="299629863"/>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1740335" y="900928"/>
            <a:ext cx="5528482" cy="4846320"/>
          </a:xfrm>
          <a:prstGeom prst="rect">
            <a:avLst/>
          </a:prstGeom>
          <a:noFill/>
          <a:ln w="9525">
            <a:noFill/>
            <a:miter lim="800000"/>
            <a:headEnd/>
            <a:tailEnd/>
          </a:ln>
        </p:spPr>
      </p:pic>
      <p:sp>
        <p:nvSpPr>
          <p:cNvPr id="3" name="TextBox 2"/>
          <p:cNvSpPr txBox="1"/>
          <p:nvPr/>
        </p:nvSpPr>
        <p:spPr>
          <a:xfrm>
            <a:off x="3124200" y="6018595"/>
            <a:ext cx="6019800" cy="523220"/>
          </a:xfrm>
          <a:prstGeom prst="rect">
            <a:avLst/>
          </a:prstGeom>
          <a:noFill/>
        </p:spPr>
        <p:txBody>
          <a:bodyPr wrap="square" rtlCol="0">
            <a:spAutoFit/>
          </a:bodyPr>
          <a:lstStyle/>
          <a:p>
            <a:r>
              <a:rPr lang="en-US" sz="1000" i="1" dirty="0"/>
              <a:t>Liquidity Risk </a:t>
            </a:r>
            <a:r>
              <a:rPr lang="en-US" sz="1000" i="1" dirty="0" err="1"/>
              <a:t>Premia</a:t>
            </a:r>
            <a:r>
              <a:rPr lang="en-US" sz="1000" i="1" dirty="0"/>
              <a:t> in Corporate Bond and Equity Markets- </a:t>
            </a:r>
            <a:r>
              <a:rPr lang="en-US" sz="1000" dirty="0"/>
              <a:t>de </a:t>
            </a:r>
            <a:r>
              <a:rPr lang="en-US" sz="1000" dirty="0" err="1"/>
              <a:t>Jong</a:t>
            </a:r>
            <a:r>
              <a:rPr lang="en-US" sz="1000" dirty="0"/>
              <a:t> and </a:t>
            </a:r>
            <a:r>
              <a:rPr lang="en-US" sz="1000" dirty="0" err="1"/>
              <a:t>Driessen</a:t>
            </a:r>
            <a:endParaRPr lang="en-US" sz="1000" dirty="0"/>
          </a:p>
          <a:p>
            <a:endParaRPr lang="en-US" dirty="0"/>
          </a:p>
        </p:txBody>
      </p:sp>
      <p:sp>
        <p:nvSpPr>
          <p:cNvPr id="4" name="Rectangle 2"/>
          <p:cNvSpPr txBox="1">
            <a:spLocks/>
          </p:cNvSpPr>
          <p:nvPr/>
        </p:nvSpPr>
        <p:spPr>
          <a:xfrm>
            <a:off x="762000" y="152400"/>
            <a:ext cx="8153400" cy="838200"/>
          </a:xfrm>
          <a:prstGeom prst="rect">
            <a:avLst/>
          </a:prstGeom>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3200" noProof="0" dirty="0">
                <a:solidFill>
                  <a:schemeClr val="bg1"/>
                </a:solidFill>
                <a:latin typeface="Arial" pitchFamily="34" charset="0"/>
                <a:cs typeface="Arial" pitchFamily="34" charset="0"/>
              </a:rPr>
              <a:t>IROM - Bonds</a:t>
            </a:r>
            <a:endParaRPr kumimoji="0" lang="en-US" sz="3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Arial" pitchFamily="34" charset="0"/>
            </a:endParaRPr>
          </a:p>
        </p:txBody>
      </p:sp>
      <p:sp>
        <p:nvSpPr>
          <p:cNvPr id="5" name="Slide Number Placeholder 4"/>
          <p:cNvSpPr>
            <a:spLocks noGrp="1"/>
          </p:cNvSpPr>
          <p:nvPr>
            <p:ph type="sldNum" sz="quarter" idx="12"/>
          </p:nvPr>
        </p:nvSpPr>
        <p:spPr/>
        <p:txBody>
          <a:bodyPr/>
          <a:lstStyle/>
          <a:p>
            <a:fld id="{B412D656-34F0-4312-BFC9-425C957591F8}" type="slidenum">
              <a:rPr lang="en-US" smtClean="0"/>
              <a:pPr/>
              <a:t>37</a:t>
            </a:fld>
            <a:endParaRPr lang="en-US"/>
          </a:p>
        </p:txBody>
      </p:sp>
      <p:pic>
        <p:nvPicPr>
          <p:cNvPr id="2" name="Picture 1">
            <a:extLst>
              <a:ext uri="{FF2B5EF4-FFF2-40B4-BE49-F238E27FC236}">
                <a16:creationId xmlns:a16="http://schemas.microsoft.com/office/drawing/2014/main" id="{F27DBC7D-0938-40A5-B535-E967CEE1AF29}"/>
              </a:ext>
            </a:extLst>
          </p:cNvPr>
          <p:cNvPicPr>
            <a:picLocks noChangeAspect="1"/>
          </p:cNvPicPr>
          <p:nvPr/>
        </p:nvPicPr>
        <p:blipFill>
          <a:blip r:embed="rId3"/>
          <a:stretch>
            <a:fillRect/>
          </a:stretch>
        </p:blipFill>
        <p:spPr>
          <a:xfrm>
            <a:off x="111493" y="6364471"/>
            <a:ext cx="2089266" cy="400442"/>
          </a:xfrm>
          <a:prstGeom prst="rect">
            <a:avLst/>
          </a:prstGeom>
        </p:spPr>
      </p:pic>
      <p:pic>
        <p:nvPicPr>
          <p:cNvPr id="7" name="Picture 6">
            <a:extLst>
              <a:ext uri="{FF2B5EF4-FFF2-40B4-BE49-F238E27FC236}">
                <a16:creationId xmlns:a16="http://schemas.microsoft.com/office/drawing/2014/main" id="{7714E9A6-3721-483A-994D-9821E6B1B36D}"/>
              </a:ext>
            </a:extLst>
          </p:cNvPr>
          <p:cNvPicPr>
            <a:picLocks noChangeAspect="1"/>
          </p:cNvPicPr>
          <p:nvPr/>
        </p:nvPicPr>
        <p:blipFill>
          <a:blip r:embed="rId4"/>
          <a:stretch>
            <a:fillRect/>
          </a:stretch>
        </p:blipFill>
        <p:spPr>
          <a:xfrm>
            <a:off x="111493" y="93087"/>
            <a:ext cx="7157324" cy="536494"/>
          </a:xfrm>
          <a:prstGeom prst="rect">
            <a:avLst/>
          </a:prstGeom>
        </p:spPr>
      </p:pic>
    </p:spTree>
    <p:extLst>
      <p:ext uri="{BB962C8B-B14F-4D97-AF65-F5344CB8AC3E}">
        <p14:creationId xmlns:p14="http://schemas.microsoft.com/office/powerpoint/2010/main" val="42009037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IROM- Corporate Bonds</a:t>
            </a:r>
          </a:p>
        </p:txBody>
      </p:sp>
      <p:sp>
        <p:nvSpPr>
          <p:cNvPr id="3" name="Slide Number Placeholder 2"/>
          <p:cNvSpPr>
            <a:spLocks noGrp="1"/>
          </p:cNvSpPr>
          <p:nvPr>
            <p:ph type="sldNum" sz="quarter" idx="10"/>
          </p:nvPr>
        </p:nvSpPr>
        <p:spPr/>
        <p:txBody>
          <a:bodyPr/>
          <a:lstStyle/>
          <a:p>
            <a:pPr>
              <a:defRPr/>
            </a:pPr>
            <a:fld id="{FB859A90-F550-4825-9080-F5A9367D32F7}" type="slidenum">
              <a:rPr lang="en-US" smtClean="0"/>
              <a:pPr>
                <a:defRPr/>
              </a:pPr>
              <a:t>38</a:t>
            </a:fld>
            <a:endParaRPr lang="en-US"/>
          </a:p>
        </p:txBody>
      </p:sp>
      <p:pic>
        <p:nvPicPr>
          <p:cNvPr id="115714" name="Picture 2"/>
          <p:cNvPicPr>
            <a:picLocks noChangeAspect="1" noChangeArrowheads="1"/>
          </p:cNvPicPr>
          <p:nvPr/>
        </p:nvPicPr>
        <p:blipFill>
          <a:blip r:embed="rId2"/>
          <a:srcRect/>
          <a:stretch>
            <a:fillRect/>
          </a:stretch>
        </p:blipFill>
        <p:spPr bwMode="auto">
          <a:xfrm>
            <a:off x="606747" y="979443"/>
            <a:ext cx="7535459" cy="5141069"/>
          </a:xfrm>
          <a:prstGeom prst="rect">
            <a:avLst/>
          </a:prstGeom>
          <a:noFill/>
          <a:ln w="9525">
            <a:noFill/>
            <a:miter lim="800000"/>
            <a:headEnd/>
            <a:tailEnd/>
          </a:ln>
          <a:effectLst/>
        </p:spPr>
      </p:pic>
      <p:pic>
        <p:nvPicPr>
          <p:cNvPr id="5" name="Picture 4">
            <a:extLst>
              <a:ext uri="{FF2B5EF4-FFF2-40B4-BE49-F238E27FC236}">
                <a16:creationId xmlns:a16="http://schemas.microsoft.com/office/drawing/2014/main" id="{8E5190EA-AD8F-44C8-BFFD-22CB9AAC7120}"/>
              </a:ext>
            </a:extLst>
          </p:cNvPr>
          <p:cNvPicPr>
            <a:picLocks noChangeAspect="1"/>
          </p:cNvPicPr>
          <p:nvPr/>
        </p:nvPicPr>
        <p:blipFill>
          <a:blip r:embed="rId3"/>
          <a:stretch>
            <a:fillRect/>
          </a:stretch>
        </p:blipFill>
        <p:spPr>
          <a:xfrm>
            <a:off x="238328" y="385282"/>
            <a:ext cx="7157324" cy="536494"/>
          </a:xfrm>
          <a:prstGeom prst="rect">
            <a:avLst/>
          </a:prstGeom>
        </p:spPr>
      </p:pic>
      <p:pic>
        <p:nvPicPr>
          <p:cNvPr id="6" name="Picture 5">
            <a:extLst>
              <a:ext uri="{FF2B5EF4-FFF2-40B4-BE49-F238E27FC236}">
                <a16:creationId xmlns:a16="http://schemas.microsoft.com/office/drawing/2014/main" id="{6E251A8D-271F-45AA-BCEF-5644A5E4CFA6}"/>
              </a:ext>
            </a:extLst>
          </p:cNvPr>
          <p:cNvPicPr>
            <a:picLocks noChangeAspect="1"/>
          </p:cNvPicPr>
          <p:nvPr/>
        </p:nvPicPr>
        <p:blipFill>
          <a:blip r:embed="rId4"/>
          <a:stretch>
            <a:fillRect/>
          </a:stretch>
        </p:blipFill>
        <p:spPr>
          <a:xfrm>
            <a:off x="124910" y="6235655"/>
            <a:ext cx="2192087" cy="419761"/>
          </a:xfrm>
          <a:prstGeom prst="rect">
            <a:avLst/>
          </a:prstGeom>
        </p:spPr>
      </p:pic>
    </p:spTree>
    <p:extLst>
      <p:ext uri="{BB962C8B-B14F-4D97-AF65-F5344CB8AC3E}">
        <p14:creationId xmlns:p14="http://schemas.microsoft.com/office/powerpoint/2010/main" val="36005359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AFA7EC6-B180-49B9-BC02-2E14B944FF16}"/>
              </a:ext>
            </a:extLst>
          </p:cNvPr>
          <p:cNvSpPr>
            <a:spLocks noGrp="1"/>
          </p:cNvSpPr>
          <p:nvPr>
            <p:ph type="sldNum" sz="quarter" idx="18"/>
          </p:nvPr>
        </p:nvSpPr>
        <p:spPr/>
        <p:txBody>
          <a:bodyPr/>
          <a:lstStyle/>
          <a:p>
            <a:fld id="{86CB4B4D-7CA3-9044-876B-883B54F8677D}" type="slidenum">
              <a:rPr lang="uk-UA" smtClean="0">
                <a:solidFill>
                  <a:srgbClr val="1D99D6"/>
                </a:solidFill>
              </a:rPr>
              <a:pPr/>
              <a:t>39</a:t>
            </a:fld>
            <a:endParaRPr lang="uk-UA" dirty="0">
              <a:solidFill>
                <a:srgbClr val="1D99D6"/>
              </a:solidFill>
            </a:endParaRPr>
          </a:p>
        </p:txBody>
      </p:sp>
      <p:pic>
        <p:nvPicPr>
          <p:cNvPr id="9" name="Picture 8">
            <a:extLst>
              <a:ext uri="{FF2B5EF4-FFF2-40B4-BE49-F238E27FC236}">
                <a16:creationId xmlns:a16="http://schemas.microsoft.com/office/drawing/2014/main" id="{4309DE04-54E7-4C4D-BD2B-EEC8397CECF8}"/>
              </a:ext>
            </a:extLst>
          </p:cNvPr>
          <p:cNvPicPr>
            <a:picLocks noChangeAspect="1"/>
          </p:cNvPicPr>
          <p:nvPr/>
        </p:nvPicPr>
        <p:blipFill>
          <a:blip r:embed="rId2"/>
          <a:stretch>
            <a:fillRect/>
          </a:stretch>
        </p:blipFill>
        <p:spPr>
          <a:xfrm>
            <a:off x="238328" y="385282"/>
            <a:ext cx="7157324" cy="536494"/>
          </a:xfrm>
          <a:prstGeom prst="rect">
            <a:avLst/>
          </a:prstGeom>
        </p:spPr>
      </p:pic>
      <p:pic>
        <p:nvPicPr>
          <p:cNvPr id="4" name="Content Placeholder 3">
            <a:extLst>
              <a:ext uri="{FF2B5EF4-FFF2-40B4-BE49-F238E27FC236}">
                <a16:creationId xmlns:a16="http://schemas.microsoft.com/office/drawing/2014/main" id="{7AEE0EE4-C5D4-4A2D-8E53-4F84346C56CA}"/>
              </a:ext>
            </a:extLst>
          </p:cNvPr>
          <p:cNvPicPr>
            <a:picLocks noGrp="1" noChangeAspect="1"/>
          </p:cNvPicPr>
          <p:nvPr>
            <p:ph sz="quarter" idx="16"/>
          </p:nvPr>
        </p:nvPicPr>
        <p:blipFill>
          <a:blip r:embed="rId3"/>
          <a:stretch>
            <a:fillRect/>
          </a:stretch>
        </p:blipFill>
        <p:spPr>
          <a:xfrm>
            <a:off x="969009" y="1449333"/>
            <a:ext cx="7017310" cy="4217852"/>
          </a:xfrm>
          <a:prstGeom prst="rect">
            <a:avLst/>
          </a:prstGeom>
        </p:spPr>
      </p:pic>
    </p:spTree>
    <p:extLst>
      <p:ext uri="{BB962C8B-B14F-4D97-AF65-F5344CB8AC3E}">
        <p14:creationId xmlns:p14="http://schemas.microsoft.com/office/powerpoint/2010/main" val="283288015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885DCCA4-59F0-4C39-9220-48C47F5EFEE6}"/>
              </a:ext>
            </a:extLst>
          </p:cNvPr>
          <p:cNvPicPr>
            <a:picLocks noGrp="1" noChangeAspect="1"/>
          </p:cNvPicPr>
          <p:nvPr>
            <p:ph sz="quarter" idx="16"/>
          </p:nvPr>
        </p:nvPicPr>
        <p:blipFill>
          <a:blip r:embed="rId2"/>
          <a:stretch>
            <a:fillRect/>
          </a:stretch>
        </p:blipFill>
        <p:spPr>
          <a:xfrm>
            <a:off x="449953" y="2268399"/>
            <a:ext cx="8242506" cy="3200677"/>
          </a:xfrm>
        </p:spPr>
      </p:pic>
      <p:sp>
        <p:nvSpPr>
          <p:cNvPr id="4" name="Text Placeholder 3">
            <a:extLst>
              <a:ext uri="{FF2B5EF4-FFF2-40B4-BE49-F238E27FC236}">
                <a16:creationId xmlns:a16="http://schemas.microsoft.com/office/drawing/2014/main" id="{1299CF18-78AD-42FF-B2C1-440E3529FDA6}"/>
              </a:ext>
            </a:extLst>
          </p:cNvPr>
          <p:cNvSpPr>
            <a:spLocks noGrp="1"/>
          </p:cNvSpPr>
          <p:nvPr>
            <p:ph type="body" sz="quarter" idx="11"/>
          </p:nvPr>
        </p:nvSpPr>
        <p:spPr/>
        <p:txBody>
          <a:bodyPr/>
          <a:lstStyle/>
          <a:p>
            <a:r>
              <a:rPr lang="en-US" dirty="0">
                <a:latin typeface="+mj-lt"/>
              </a:rPr>
              <a:t>Traditional (Market/Asset) Approach v. NICE (Income Approach)</a:t>
            </a:r>
          </a:p>
        </p:txBody>
      </p:sp>
      <p:sp>
        <p:nvSpPr>
          <p:cNvPr id="5" name="Slide Number Placeholder 4">
            <a:extLst>
              <a:ext uri="{FF2B5EF4-FFF2-40B4-BE49-F238E27FC236}">
                <a16:creationId xmlns:a16="http://schemas.microsoft.com/office/drawing/2014/main" id="{02194C3F-C00A-4CB6-A456-E3D844FC7BAC}"/>
              </a:ext>
            </a:extLst>
          </p:cNvPr>
          <p:cNvSpPr>
            <a:spLocks noGrp="1"/>
          </p:cNvSpPr>
          <p:nvPr>
            <p:ph type="sldNum" sz="quarter" idx="18"/>
          </p:nvPr>
        </p:nvSpPr>
        <p:spPr/>
        <p:txBody>
          <a:bodyPr/>
          <a:lstStyle/>
          <a:p>
            <a:fld id="{86CB4B4D-7CA3-9044-876B-883B54F8677D}" type="slidenum">
              <a:rPr lang="uk-UA" smtClean="0">
                <a:solidFill>
                  <a:srgbClr val="1D99D6"/>
                </a:solidFill>
              </a:rPr>
              <a:pPr/>
              <a:t>4</a:t>
            </a:fld>
            <a:endParaRPr lang="uk-UA" dirty="0">
              <a:solidFill>
                <a:srgbClr val="1D99D6"/>
              </a:solidFill>
            </a:endParaRPr>
          </a:p>
        </p:txBody>
      </p:sp>
      <p:sp>
        <p:nvSpPr>
          <p:cNvPr id="8" name="Shape 11">
            <a:extLst>
              <a:ext uri="{FF2B5EF4-FFF2-40B4-BE49-F238E27FC236}">
                <a16:creationId xmlns:a16="http://schemas.microsoft.com/office/drawing/2014/main" id="{1997D8D8-177A-4FAB-BFB5-ED26D80CC06F}"/>
              </a:ext>
            </a:extLst>
          </p:cNvPr>
          <p:cNvSpPr>
            <a:spLocks noGrp="1"/>
          </p:cNvSpPr>
          <p:nvPr>
            <p:ph type="title"/>
          </p:nvPr>
        </p:nvSpPr>
        <p:spPr>
          <a:xfrm>
            <a:off x="379413" y="341313"/>
            <a:ext cx="7040562" cy="398462"/>
          </a:xfrm>
          <a:prstGeom prst="rect">
            <a:avLst/>
          </a:prstGeom>
        </p:spPr>
        <p:txBody>
          <a:bodyPr>
            <a:noAutofit/>
          </a:bodyPr>
          <a:lstStyle>
            <a:lvl1pPr marL="0" indent="0" algn="l">
              <a:buFont typeface="Arial" charset="0"/>
              <a:buNone/>
              <a:defRPr sz="2000" baseline="0">
                <a:solidFill>
                  <a:srgbClr val="093A5D"/>
                </a:solidFill>
                <a:latin typeface="Arial Narrow" panose="020B0606020202030204" pitchFamily="34" charset="0"/>
              </a:defRPr>
            </a:lvl1pPr>
          </a:lstStyle>
          <a:p>
            <a:r>
              <a:rPr lang="en-US" dirty="0"/>
              <a:t>The NICE Method – the Income Approach to Valuing FLPs</a:t>
            </a:r>
            <a:endParaRPr dirty="0"/>
          </a:p>
        </p:txBody>
      </p:sp>
    </p:spTree>
    <p:extLst>
      <p:ext uri="{BB962C8B-B14F-4D97-AF65-F5344CB8AC3E}">
        <p14:creationId xmlns:p14="http://schemas.microsoft.com/office/powerpoint/2010/main" val="251089407"/>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B4E4352-F61C-4F99-922A-3B607482C9E9}"/>
              </a:ext>
            </a:extLst>
          </p:cNvPr>
          <p:cNvSpPr>
            <a:spLocks noGrp="1"/>
          </p:cNvSpPr>
          <p:nvPr>
            <p:ph type="sldNum" sz="quarter" idx="18"/>
          </p:nvPr>
        </p:nvSpPr>
        <p:spPr/>
        <p:txBody>
          <a:bodyPr/>
          <a:lstStyle/>
          <a:p>
            <a:fld id="{86CB4B4D-7CA3-9044-876B-883B54F8677D}" type="slidenum">
              <a:rPr lang="uk-UA" smtClean="0"/>
              <a:pPr/>
              <a:t>40</a:t>
            </a:fld>
            <a:endParaRPr lang="uk-UA" dirty="0"/>
          </a:p>
        </p:txBody>
      </p:sp>
      <p:sp>
        <p:nvSpPr>
          <p:cNvPr id="21" name="Shape 11">
            <a:extLst>
              <a:ext uri="{FF2B5EF4-FFF2-40B4-BE49-F238E27FC236}">
                <a16:creationId xmlns:a16="http://schemas.microsoft.com/office/drawing/2014/main" id="{AC4FE12D-693F-4136-A44D-881776CC324F}"/>
              </a:ext>
            </a:extLst>
          </p:cNvPr>
          <p:cNvSpPr>
            <a:spLocks noGrp="1"/>
          </p:cNvSpPr>
          <p:nvPr>
            <p:ph type="title"/>
          </p:nvPr>
        </p:nvSpPr>
        <p:spPr>
          <a:xfrm>
            <a:off x="379413" y="341313"/>
            <a:ext cx="7040562" cy="398462"/>
          </a:xfrm>
          <a:prstGeom prst="rect">
            <a:avLst/>
          </a:prstGeom>
        </p:spPr>
        <p:txBody>
          <a:bodyPr>
            <a:noAutofit/>
          </a:bodyPr>
          <a:lstStyle>
            <a:lvl1pPr marL="0" indent="0" algn="l">
              <a:buFont typeface="Arial" charset="0"/>
              <a:buNone/>
              <a:defRPr sz="2000" baseline="0">
                <a:solidFill>
                  <a:srgbClr val="093A5D"/>
                </a:solidFill>
                <a:latin typeface="Arial Narrow" panose="020B0606020202030204" pitchFamily="34" charset="0"/>
              </a:defRPr>
            </a:lvl1pPr>
          </a:lstStyle>
          <a:p>
            <a:r>
              <a:rPr lang="en-US" dirty="0"/>
              <a:t>The NICE Method – the Income Approach to Valuing FLPs</a:t>
            </a:r>
            <a:endParaRPr dirty="0"/>
          </a:p>
        </p:txBody>
      </p:sp>
      <p:pic>
        <p:nvPicPr>
          <p:cNvPr id="6" name="Content Placeholder 5">
            <a:extLst>
              <a:ext uri="{FF2B5EF4-FFF2-40B4-BE49-F238E27FC236}">
                <a16:creationId xmlns:a16="http://schemas.microsoft.com/office/drawing/2014/main" id="{6F88715B-390A-44B2-939C-439474533598}"/>
              </a:ext>
            </a:extLst>
          </p:cNvPr>
          <p:cNvPicPr>
            <a:picLocks noGrp="1" noChangeAspect="1"/>
          </p:cNvPicPr>
          <p:nvPr>
            <p:ph sz="quarter" idx="16"/>
          </p:nvPr>
        </p:nvPicPr>
        <p:blipFill>
          <a:blip r:embed="rId2"/>
          <a:stretch>
            <a:fillRect/>
          </a:stretch>
        </p:blipFill>
        <p:spPr>
          <a:xfrm>
            <a:off x="758277" y="1484851"/>
            <a:ext cx="7513860" cy="4516311"/>
          </a:xfrm>
          <a:prstGeom prst="rect">
            <a:avLst/>
          </a:prstGeom>
        </p:spPr>
      </p:pic>
    </p:spTree>
    <p:extLst>
      <p:ext uri="{BB962C8B-B14F-4D97-AF65-F5344CB8AC3E}">
        <p14:creationId xmlns:p14="http://schemas.microsoft.com/office/powerpoint/2010/main" val="1424368099"/>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B4E4352-F61C-4F99-922A-3B607482C9E9}"/>
              </a:ext>
            </a:extLst>
          </p:cNvPr>
          <p:cNvSpPr>
            <a:spLocks noGrp="1"/>
          </p:cNvSpPr>
          <p:nvPr>
            <p:ph type="sldNum" sz="quarter" idx="18"/>
          </p:nvPr>
        </p:nvSpPr>
        <p:spPr/>
        <p:txBody>
          <a:bodyPr/>
          <a:lstStyle/>
          <a:p>
            <a:fld id="{86CB4B4D-7CA3-9044-876B-883B54F8677D}" type="slidenum">
              <a:rPr lang="uk-UA" smtClean="0"/>
              <a:pPr/>
              <a:t>41</a:t>
            </a:fld>
            <a:endParaRPr lang="uk-UA" dirty="0"/>
          </a:p>
        </p:txBody>
      </p:sp>
      <p:sp>
        <p:nvSpPr>
          <p:cNvPr id="21" name="Shape 11">
            <a:extLst>
              <a:ext uri="{FF2B5EF4-FFF2-40B4-BE49-F238E27FC236}">
                <a16:creationId xmlns:a16="http://schemas.microsoft.com/office/drawing/2014/main" id="{AC4FE12D-693F-4136-A44D-881776CC324F}"/>
              </a:ext>
            </a:extLst>
          </p:cNvPr>
          <p:cNvSpPr>
            <a:spLocks noGrp="1"/>
          </p:cNvSpPr>
          <p:nvPr>
            <p:ph type="title"/>
          </p:nvPr>
        </p:nvSpPr>
        <p:spPr>
          <a:xfrm>
            <a:off x="379413" y="341313"/>
            <a:ext cx="7040562" cy="398462"/>
          </a:xfrm>
          <a:prstGeom prst="rect">
            <a:avLst/>
          </a:prstGeom>
        </p:spPr>
        <p:txBody>
          <a:bodyPr>
            <a:noAutofit/>
          </a:bodyPr>
          <a:lstStyle>
            <a:lvl1pPr marL="0" indent="0" algn="l">
              <a:buFont typeface="Arial" charset="0"/>
              <a:buNone/>
              <a:defRPr sz="2000" baseline="0">
                <a:solidFill>
                  <a:srgbClr val="093A5D"/>
                </a:solidFill>
                <a:latin typeface="Arial Narrow" panose="020B0606020202030204" pitchFamily="34" charset="0"/>
              </a:defRPr>
            </a:lvl1pPr>
          </a:lstStyle>
          <a:p>
            <a:r>
              <a:rPr lang="en-US" dirty="0"/>
              <a:t>The NICE Method – the Income Approach to Valuing FLPs</a:t>
            </a:r>
            <a:endParaRPr dirty="0"/>
          </a:p>
        </p:txBody>
      </p:sp>
      <p:pic>
        <p:nvPicPr>
          <p:cNvPr id="4" name="Content Placeholder 3">
            <a:extLst>
              <a:ext uri="{FF2B5EF4-FFF2-40B4-BE49-F238E27FC236}">
                <a16:creationId xmlns:a16="http://schemas.microsoft.com/office/drawing/2014/main" id="{04276641-A1BA-44BC-9297-2902FB0BDDEE}"/>
              </a:ext>
            </a:extLst>
          </p:cNvPr>
          <p:cNvPicPr>
            <a:picLocks noGrp="1" noChangeAspect="1"/>
          </p:cNvPicPr>
          <p:nvPr>
            <p:ph sz="quarter" idx="16"/>
          </p:nvPr>
        </p:nvPicPr>
        <p:blipFill>
          <a:blip r:embed="rId2"/>
          <a:stretch>
            <a:fillRect/>
          </a:stretch>
        </p:blipFill>
        <p:spPr>
          <a:xfrm>
            <a:off x="1030365" y="1741488"/>
            <a:ext cx="7081683" cy="4254500"/>
          </a:xfrm>
          <a:prstGeom prst="rect">
            <a:avLst/>
          </a:prstGeom>
        </p:spPr>
      </p:pic>
      <p:sp>
        <p:nvSpPr>
          <p:cNvPr id="7" name="TextBox 6">
            <a:extLst>
              <a:ext uri="{FF2B5EF4-FFF2-40B4-BE49-F238E27FC236}">
                <a16:creationId xmlns:a16="http://schemas.microsoft.com/office/drawing/2014/main" id="{B5F5BC73-2756-4C64-AECC-72181AE3D8B9}"/>
              </a:ext>
            </a:extLst>
          </p:cNvPr>
          <p:cNvSpPr txBox="1"/>
          <p:nvPr/>
        </p:nvSpPr>
        <p:spPr>
          <a:xfrm>
            <a:off x="498351" y="862012"/>
            <a:ext cx="8145710" cy="91440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9290" tIns="39290" rIns="39290" bIns="39290" numCol="1" spcCol="38100" rtlCol="0" anchor="t">
            <a:noAutofit/>
          </a:bodyPr>
          <a:lstStyle/>
          <a:p>
            <a:pPr marL="0" marR="0" indent="0" algn="l" defTabSz="465534" rtl="0" fontAlgn="auto" latinLnBrk="0" hangingPunct="0">
              <a:lnSpc>
                <a:spcPct val="100000"/>
              </a:lnSpc>
              <a:spcBef>
                <a:spcPts val="0"/>
              </a:spcBef>
              <a:spcAft>
                <a:spcPts val="0"/>
              </a:spcAft>
              <a:buClrTx/>
              <a:buSzTx/>
              <a:buFontTx/>
              <a:buNone/>
              <a:tabLst/>
            </a:pPr>
            <a:r>
              <a:rPr kumimoji="0" lang="en-US" sz="2800" b="0" i="0" u="sng" strike="noStrike" cap="none" spc="0" normalizeH="0" baseline="0" dirty="0">
                <a:ln>
                  <a:noFill/>
                </a:ln>
                <a:solidFill>
                  <a:schemeClr val="tx1"/>
                </a:solidFill>
                <a:effectLst/>
                <a:uFillTx/>
                <a:latin typeface="Times New Roman" panose="02020603050405020304" pitchFamily="18" charset="0"/>
                <a:cs typeface="Times New Roman" panose="02020603050405020304" pitchFamily="18" charset="0"/>
                <a:sym typeface="Georgia"/>
              </a:rPr>
              <a:t>Front end loaded (right skewed) Probability Distribution</a:t>
            </a:r>
          </a:p>
        </p:txBody>
      </p:sp>
    </p:spTree>
    <p:extLst>
      <p:ext uri="{BB962C8B-B14F-4D97-AF65-F5344CB8AC3E}">
        <p14:creationId xmlns:p14="http://schemas.microsoft.com/office/powerpoint/2010/main" val="2419943662"/>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B4E4352-F61C-4F99-922A-3B607482C9E9}"/>
              </a:ext>
            </a:extLst>
          </p:cNvPr>
          <p:cNvSpPr>
            <a:spLocks noGrp="1"/>
          </p:cNvSpPr>
          <p:nvPr>
            <p:ph type="sldNum" sz="quarter" idx="18"/>
          </p:nvPr>
        </p:nvSpPr>
        <p:spPr/>
        <p:txBody>
          <a:bodyPr/>
          <a:lstStyle/>
          <a:p>
            <a:fld id="{86CB4B4D-7CA3-9044-876B-883B54F8677D}" type="slidenum">
              <a:rPr lang="uk-UA" smtClean="0"/>
              <a:pPr/>
              <a:t>42</a:t>
            </a:fld>
            <a:endParaRPr lang="uk-UA" dirty="0"/>
          </a:p>
        </p:txBody>
      </p:sp>
      <p:sp>
        <p:nvSpPr>
          <p:cNvPr id="21" name="Shape 11">
            <a:extLst>
              <a:ext uri="{FF2B5EF4-FFF2-40B4-BE49-F238E27FC236}">
                <a16:creationId xmlns:a16="http://schemas.microsoft.com/office/drawing/2014/main" id="{AC4FE12D-693F-4136-A44D-881776CC324F}"/>
              </a:ext>
            </a:extLst>
          </p:cNvPr>
          <p:cNvSpPr>
            <a:spLocks noGrp="1"/>
          </p:cNvSpPr>
          <p:nvPr>
            <p:ph type="title"/>
          </p:nvPr>
        </p:nvSpPr>
        <p:spPr>
          <a:xfrm>
            <a:off x="379413" y="341313"/>
            <a:ext cx="7040562" cy="398462"/>
          </a:xfrm>
          <a:prstGeom prst="rect">
            <a:avLst/>
          </a:prstGeom>
        </p:spPr>
        <p:txBody>
          <a:bodyPr>
            <a:noAutofit/>
          </a:bodyPr>
          <a:lstStyle>
            <a:lvl1pPr marL="0" indent="0" algn="l">
              <a:buFont typeface="Arial" charset="0"/>
              <a:buNone/>
              <a:defRPr sz="2000" baseline="0">
                <a:solidFill>
                  <a:srgbClr val="093A5D"/>
                </a:solidFill>
                <a:latin typeface="Arial Narrow" panose="020B0606020202030204" pitchFamily="34" charset="0"/>
              </a:defRPr>
            </a:lvl1pPr>
          </a:lstStyle>
          <a:p>
            <a:r>
              <a:rPr lang="en-US" dirty="0"/>
              <a:t>The NICE Method – the Income Approach to Valuing FLPs</a:t>
            </a:r>
            <a:endParaRPr dirty="0"/>
          </a:p>
        </p:txBody>
      </p:sp>
      <p:sp>
        <p:nvSpPr>
          <p:cNvPr id="7" name="TextBox 6">
            <a:extLst>
              <a:ext uri="{FF2B5EF4-FFF2-40B4-BE49-F238E27FC236}">
                <a16:creationId xmlns:a16="http://schemas.microsoft.com/office/drawing/2014/main" id="{B5F5BC73-2756-4C64-AECC-72181AE3D8B9}"/>
              </a:ext>
            </a:extLst>
          </p:cNvPr>
          <p:cNvSpPr txBox="1"/>
          <p:nvPr/>
        </p:nvSpPr>
        <p:spPr>
          <a:xfrm>
            <a:off x="498351" y="862012"/>
            <a:ext cx="8145710" cy="91440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9290" tIns="39290" rIns="39290" bIns="39290" numCol="1" spcCol="38100" rtlCol="0" anchor="t">
            <a:noAutofit/>
          </a:bodyPr>
          <a:lstStyle/>
          <a:p>
            <a:pPr marL="0" marR="0" indent="0" algn="l" defTabSz="465534" rtl="0" fontAlgn="auto" latinLnBrk="0" hangingPunct="0">
              <a:lnSpc>
                <a:spcPct val="100000"/>
              </a:lnSpc>
              <a:spcBef>
                <a:spcPts val="0"/>
              </a:spcBef>
              <a:spcAft>
                <a:spcPts val="0"/>
              </a:spcAft>
              <a:buClrTx/>
              <a:buSzTx/>
              <a:buFontTx/>
              <a:buNone/>
              <a:tabLst/>
            </a:pPr>
            <a:r>
              <a:rPr lang="en-US" sz="2800" u="sng" dirty="0">
                <a:latin typeface="Times New Roman" panose="02020603050405020304" pitchFamily="18" charset="0"/>
                <a:cs typeface="Times New Roman" panose="02020603050405020304" pitchFamily="18" charset="0"/>
                <a:sym typeface="Georgia"/>
              </a:rPr>
              <a:t>Back</a:t>
            </a:r>
            <a:r>
              <a:rPr kumimoji="0" lang="en-US" sz="2800" b="0" i="0" u="sng" strike="noStrike" cap="none" spc="0" normalizeH="0" baseline="0" dirty="0">
                <a:ln>
                  <a:noFill/>
                </a:ln>
                <a:solidFill>
                  <a:schemeClr val="tx1"/>
                </a:solidFill>
                <a:effectLst/>
                <a:uFillTx/>
                <a:latin typeface="Times New Roman" panose="02020603050405020304" pitchFamily="18" charset="0"/>
                <a:cs typeface="Times New Roman" panose="02020603050405020304" pitchFamily="18" charset="0"/>
                <a:sym typeface="Georgia"/>
              </a:rPr>
              <a:t> end loaded (</a:t>
            </a:r>
            <a:r>
              <a:rPr lang="en-US" sz="2800" u="sng" dirty="0">
                <a:latin typeface="Times New Roman" panose="02020603050405020304" pitchFamily="18" charset="0"/>
                <a:cs typeface="Times New Roman" panose="02020603050405020304" pitchFamily="18" charset="0"/>
                <a:sym typeface="Georgia"/>
              </a:rPr>
              <a:t>left-</a:t>
            </a:r>
            <a:r>
              <a:rPr kumimoji="0" lang="en-US" sz="2800" b="0" i="0" u="sng" strike="noStrike" cap="none" spc="0" normalizeH="0" baseline="0" dirty="0">
                <a:ln>
                  <a:noFill/>
                </a:ln>
                <a:solidFill>
                  <a:schemeClr val="tx1"/>
                </a:solidFill>
                <a:effectLst/>
                <a:uFillTx/>
                <a:latin typeface="Times New Roman" panose="02020603050405020304" pitchFamily="18" charset="0"/>
                <a:cs typeface="Times New Roman" panose="02020603050405020304" pitchFamily="18" charset="0"/>
                <a:sym typeface="Georgia"/>
              </a:rPr>
              <a:t>skewed) Probability Distribution</a:t>
            </a:r>
          </a:p>
        </p:txBody>
      </p:sp>
      <p:pic>
        <p:nvPicPr>
          <p:cNvPr id="8" name="Content Placeholder 7">
            <a:extLst>
              <a:ext uri="{FF2B5EF4-FFF2-40B4-BE49-F238E27FC236}">
                <a16:creationId xmlns:a16="http://schemas.microsoft.com/office/drawing/2014/main" id="{5BB409A5-AA8B-4C41-BCE2-C05D050F168A}"/>
              </a:ext>
            </a:extLst>
          </p:cNvPr>
          <p:cNvPicPr>
            <a:picLocks noGrp="1" noChangeAspect="1"/>
          </p:cNvPicPr>
          <p:nvPr>
            <p:ph sz="quarter" idx="16"/>
          </p:nvPr>
        </p:nvPicPr>
        <p:blipFill>
          <a:blip r:embed="rId2"/>
          <a:stretch>
            <a:fillRect/>
          </a:stretch>
        </p:blipFill>
        <p:spPr>
          <a:xfrm>
            <a:off x="2028236" y="1741488"/>
            <a:ext cx="5085940" cy="4254500"/>
          </a:xfrm>
        </p:spPr>
      </p:pic>
    </p:spTree>
    <p:extLst>
      <p:ext uri="{BB962C8B-B14F-4D97-AF65-F5344CB8AC3E}">
        <p14:creationId xmlns:p14="http://schemas.microsoft.com/office/powerpoint/2010/main" val="536789998"/>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B4E4352-F61C-4F99-922A-3B607482C9E9}"/>
              </a:ext>
            </a:extLst>
          </p:cNvPr>
          <p:cNvSpPr>
            <a:spLocks noGrp="1"/>
          </p:cNvSpPr>
          <p:nvPr>
            <p:ph type="sldNum" sz="quarter" idx="18"/>
          </p:nvPr>
        </p:nvSpPr>
        <p:spPr/>
        <p:txBody>
          <a:bodyPr/>
          <a:lstStyle/>
          <a:p>
            <a:fld id="{86CB4B4D-7CA3-9044-876B-883B54F8677D}" type="slidenum">
              <a:rPr lang="uk-UA" smtClean="0"/>
              <a:pPr/>
              <a:t>43</a:t>
            </a:fld>
            <a:endParaRPr lang="uk-UA" dirty="0"/>
          </a:p>
        </p:txBody>
      </p:sp>
      <p:sp>
        <p:nvSpPr>
          <p:cNvPr id="21" name="Shape 11">
            <a:extLst>
              <a:ext uri="{FF2B5EF4-FFF2-40B4-BE49-F238E27FC236}">
                <a16:creationId xmlns:a16="http://schemas.microsoft.com/office/drawing/2014/main" id="{AC4FE12D-693F-4136-A44D-881776CC324F}"/>
              </a:ext>
            </a:extLst>
          </p:cNvPr>
          <p:cNvSpPr>
            <a:spLocks noGrp="1"/>
          </p:cNvSpPr>
          <p:nvPr>
            <p:ph type="title"/>
          </p:nvPr>
        </p:nvSpPr>
        <p:spPr>
          <a:xfrm>
            <a:off x="312301" y="450079"/>
            <a:ext cx="7040562" cy="398462"/>
          </a:xfrm>
          <a:prstGeom prst="rect">
            <a:avLst/>
          </a:prstGeom>
        </p:spPr>
        <p:txBody>
          <a:bodyPr>
            <a:noAutofit/>
          </a:bodyPr>
          <a:lstStyle>
            <a:lvl1pPr marL="0" indent="0" algn="l">
              <a:buFont typeface="Arial" charset="0"/>
              <a:buNone/>
              <a:defRPr sz="2000" baseline="0">
                <a:solidFill>
                  <a:srgbClr val="093A5D"/>
                </a:solidFill>
                <a:latin typeface="Arial Narrow" panose="020B0606020202030204" pitchFamily="34" charset="0"/>
              </a:defRPr>
            </a:lvl1pPr>
          </a:lstStyle>
          <a:p>
            <a:r>
              <a:rPr lang="en-US" dirty="0"/>
              <a:t>The NICE Method – the Income Approach to Valuing FLPs</a:t>
            </a:r>
            <a:endParaRPr dirty="0"/>
          </a:p>
        </p:txBody>
      </p:sp>
      <p:sp>
        <p:nvSpPr>
          <p:cNvPr id="7" name="TextBox 6">
            <a:extLst>
              <a:ext uri="{FF2B5EF4-FFF2-40B4-BE49-F238E27FC236}">
                <a16:creationId xmlns:a16="http://schemas.microsoft.com/office/drawing/2014/main" id="{B5F5BC73-2756-4C64-AECC-72181AE3D8B9}"/>
              </a:ext>
            </a:extLst>
          </p:cNvPr>
          <p:cNvSpPr txBox="1"/>
          <p:nvPr/>
        </p:nvSpPr>
        <p:spPr>
          <a:xfrm>
            <a:off x="498351" y="862012"/>
            <a:ext cx="8145710" cy="91440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9290" tIns="39290" rIns="39290" bIns="39290" numCol="1" spcCol="38100" rtlCol="0" anchor="t">
            <a:noAutofit/>
          </a:bodyPr>
          <a:lstStyle/>
          <a:p>
            <a:pPr marL="0" marR="0" indent="0" algn="l" defTabSz="465534" rtl="0" fontAlgn="auto" latinLnBrk="0" hangingPunct="0">
              <a:lnSpc>
                <a:spcPct val="100000"/>
              </a:lnSpc>
              <a:spcBef>
                <a:spcPts val="0"/>
              </a:spcBef>
              <a:spcAft>
                <a:spcPts val="0"/>
              </a:spcAft>
              <a:buClrTx/>
              <a:buSzTx/>
              <a:buFontTx/>
              <a:buNone/>
              <a:tabLst/>
            </a:pPr>
            <a:r>
              <a:rPr kumimoji="0" lang="en-US" sz="2800" b="0" i="0" u="sng" strike="noStrike" cap="none" spc="0" normalizeH="0" baseline="0" dirty="0">
                <a:ln>
                  <a:noFill/>
                </a:ln>
                <a:solidFill>
                  <a:schemeClr val="tx1"/>
                </a:solidFill>
                <a:effectLst/>
                <a:uFillTx/>
                <a:latin typeface="Times New Roman" panose="02020603050405020304" pitchFamily="18" charset="0"/>
                <a:cs typeface="Times New Roman" panose="02020603050405020304" pitchFamily="18" charset="0"/>
                <a:sym typeface="Georgia"/>
              </a:rPr>
              <a:t>NICE METHOD MODEL - </a:t>
            </a:r>
            <a:r>
              <a:rPr lang="en-US" sz="2800" u="sng" dirty="0">
                <a:latin typeface="Times New Roman" panose="02020603050405020304" pitchFamily="18" charset="0"/>
                <a:cs typeface="Times New Roman" panose="02020603050405020304" pitchFamily="18" charset="0"/>
                <a:sym typeface="Georgia"/>
              </a:rPr>
              <a:t>ROR</a:t>
            </a:r>
            <a:endParaRPr kumimoji="0" lang="en-US" sz="2800" b="0" i="0" u="sng" strike="noStrike" cap="none" spc="0" normalizeH="0" baseline="0" dirty="0">
              <a:ln>
                <a:noFill/>
              </a:ln>
              <a:solidFill>
                <a:schemeClr val="tx1"/>
              </a:solidFill>
              <a:effectLst/>
              <a:uFillTx/>
              <a:latin typeface="Times New Roman" panose="02020603050405020304" pitchFamily="18" charset="0"/>
              <a:cs typeface="Times New Roman" panose="02020603050405020304" pitchFamily="18" charset="0"/>
              <a:sym typeface="Georgia"/>
            </a:endParaRPr>
          </a:p>
        </p:txBody>
      </p:sp>
      <p:pic>
        <p:nvPicPr>
          <p:cNvPr id="6" name="Content Placeholder 5">
            <a:extLst>
              <a:ext uri="{FF2B5EF4-FFF2-40B4-BE49-F238E27FC236}">
                <a16:creationId xmlns:a16="http://schemas.microsoft.com/office/drawing/2014/main" id="{69648E03-B74E-4FE3-867A-C639FE6725E1}"/>
              </a:ext>
            </a:extLst>
          </p:cNvPr>
          <p:cNvPicPr>
            <a:picLocks noGrp="1" noChangeAspect="1"/>
          </p:cNvPicPr>
          <p:nvPr>
            <p:ph sz="quarter" idx="16"/>
          </p:nvPr>
        </p:nvPicPr>
        <p:blipFill>
          <a:blip r:embed="rId2"/>
          <a:stretch>
            <a:fillRect/>
          </a:stretch>
        </p:blipFill>
        <p:spPr>
          <a:xfrm>
            <a:off x="538277" y="1789883"/>
            <a:ext cx="7833935" cy="3826884"/>
          </a:xfrm>
        </p:spPr>
      </p:pic>
    </p:spTree>
    <p:extLst>
      <p:ext uri="{BB962C8B-B14F-4D97-AF65-F5344CB8AC3E}">
        <p14:creationId xmlns:p14="http://schemas.microsoft.com/office/powerpoint/2010/main" val="2360894332"/>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B4E4352-F61C-4F99-922A-3B607482C9E9}"/>
              </a:ext>
            </a:extLst>
          </p:cNvPr>
          <p:cNvSpPr>
            <a:spLocks noGrp="1"/>
          </p:cNvSpPr>
          <p:nvPr>
            <p:ph type="sldNum" sz="quarter" idx="18"/>
          </p:nvPr>
        </p:nvSpPr>
        <p:spPr/>
        <p:txBody>
          <a:bodyPr/>
          <a:lstStyle/>
          <a:p>
            <a:fld id="{86CB4B4D-7CA3-9044-876B-883B54F8677D}" type="slidenum">
              <a:rPr lang="uk-UA" smtClean="0"/>
              <a:pPr/>
              <a:t>44</a:t>
            </a:fld>
            <a:endParaRPr lang="uk-UA" dirty="0"/>
          </a:p>
        </p:txBody>
      </p:sp>
      <p:sp>
        <p:nvSpPr>
          <p:cNvPr id="21" name="Shape 11">
            <a:extLst>
              <a:ext uri="{FF2B5EF4-FFF2-40B4-BE49-F238E27FC236}">
                <a16:creationId xmlns:a16="http://schemas.microsoft.com/office/drawing/2014/main" id="{AC4FE12D-693F-4136-A44D-881776CC324F}"/>
              </a:ext>
            </a:extLst>
          </p:cNvPr>
          <p:cNvSpPr>
            <a:spLocks noGrp="1"/>
          </p:cNvSpPr>
          <p:nvPr>
            <p:ph type="title"/>
          </p:nvPr>
        </p:nvSpPr>
        <p:spPr>
          <a:xfrm>
            <a:off x="379413" y="341313"/>
            <a:ext cx="7040562" cy="398462"/>
          </a:xfrm>
          <a:prstGeom prst="rect">
            <a:avLst/>
          </a:prstGeom>
        </p:spPr>
        <p:txBody>
          <a:bodyPr>
            <a:noAutofit/>
          </a:bodyPr>
          <a:lstStyle>
            <a:lvl1pPr marL="0" indent="0" algn="l">
              <a:buFont typeface="Arial" charset="0"/>
              <a:buNone/>
              <a:defRPr sz="2000" baseline="0">
                <a:solidFill>
                  <a:srgbClr val="093A5D"/>
                </a:solidFill>
                <a:latin typeface="Arial Narrow" panose="020B0606020202030204" pitchFamily="34" charset="0"/>
              </a:defRPr>
            </a:lvl1pPr>
          </a:lstStyle>
          <a:p>
            <a:r>
              <a:rPr lang="en-US" dirty="0"/>
              <a:t>The NICE Method – the Income Approach to Valuing FLPs</a:t>
            </a:r>
            <a:endParaRPr dirty="0"/>
          </a:p>
        </p:txBody>
      </p:sp>
      <p:sp>
        <p:nvSpPr>
          <p:cNvPr id="8" name="TextBox 7">
            <a:extLst>
              <a:ext uri="{FF2B5EF4-FFF2-40B4-BE49-F238E27FC236}">
                <a16:creationId xmlns:a16="http://schemas.microsoft.com/office/drawing/2014/main" id="{0283F870-5F6A-4378-B9FD-4866803469B0}"/>
              </a:ext>
            </a:extLst>
          </p:cNvPr>
          <p:cNvSpPr txBox="1"/>
          <p:nvPr/>
        </p:nvSpPr>
        <p:spPr>
          <a:xfrm>
            <a:off x="587229" y="994086"/>
            <a:ext cx="5402510" cy="39846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9290" tIns="39290" rIns="39290" bIns="39290" numCol="1" spcCol="38100" rtlCol="0" anchor="t">
            <a:noAutofit/>
          </a:bodyPr>
          <a:lstStyle/>
          <a:p>
            <a:pPr marL="0" marR="0" indent="0" algn="l" defTabSz="465534" rtl="0" fontAlgn="auto" latinLnBrk="0" hangingPunct="0">
              <a:lnSpc>
                <a:spcPct val="100000"/>
              </a:lnSpc>
              <a:spcBef>
                <a:spcPts val="0"/>
              </a:spcBef>
              <a:spcAft>
                <a:spcPts val="0"/>
              </a:spcAft>
              <a:buClrTx/>
              <a:buSzTx/>
              <a:buFontTx/>
              <a:buNone/>
              <a:tabLst/>
            </a:pPr>
            <a:r>
              <a:rPr kumimoji="0" lang="en-US" b="0" i="0" u="none" strike="noStrike" cap="none" spc="0" normalizeH="0" baseline="0" dirty="0">
                <a:ln>
                  <a:noFill/>
                </a:ln>
                <a:solidFill>
                  <a:schemeClr val="tx1"/>
                </a:solidFill>
                <a:effectLst/>
                <a:uFillTx/>
                <a:latin typeface="Times New Roman" panose="02020603050405020304" pitchFamily="18" charset="0"/>
                <a:cs typeface="Times New Roman" panose="02020603050405020304" pitchFamily="18" charset="0"/>
                <a:sym typeface="Georgia"/>
              </a:rPr>
              <a:t>Curve of Best Fit - Described by Fair Market Value</a:t>
            </a:r>
          </a:p>
        </p:txBody>
      </p:sp>
      <p:pic>
        <p:nvPicPr>
          <p:cNvPr id="24" name="Content Placeholder 23">
            <a:extLst>
              <a:ext uri="{FF2B5EF4-FFF2-40B4-BE49-F238E27FC236}">
                <a16:creationId xmlns:a16="http://schemas.microsoft.com/office/drawing/2014/main" id="{70CB0129-7268-4BA9-B0CB-0BABC6D108A9}"/>
              </a:ext>
            </a:extLst>
          </p:cNvPr>
          <p:cNvPicPr>
            <a:picLocks noGrp="1" noChangeAspect="1"/>
          </p:cNvPicPr>
          <p:nvPr>
            <p:ph sz="quarter" idx="16"/>
          </p:nvPr>
        </p:nvPicPr>
        <p:blipFill>
          <a:blip r:embed="rId2"/>
          <a:stretch>
            <a:fillRect/>
          </a:stretch>
        </p:blipFill>
        <p:spPr>
          <a:xfrm>
            <a:off x="1006679" y="1593601"/>
            <a:ext cx="7040561" cy="4493791"/>
          </a:xfrm>
        </p:spPr>
      </p:pic>
    </p:spTree>
    <p:extLst>
      <p:ext uri="{BB962C8B-B14F-4D97-AF65-F5344CB8AC3E}">
        <p14:creationId xmlns:p14="http://schemas.microsoft.com/office/powerpoint/2010/main" val="831559308"/>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B4E4352-F61C-4F99-922A-3B607482C9E9}"/>
              </a:ext>
            </a:extLst>
          </p:cNvPr>
          <p:cNvSpPr>
            <a:spLocks noGrp="1"/>
          </p:cNvSpPr>
          <p:nvPr>
            <p:ph type="sldNum" sz="quarter" idx="18"/>
          </p:nvPr>
        </p:nvSpPr>
        <p:spPr/>
        <p:txBody>
          <a:bodyPr/>
          <a:lstStyle/>
          <a:p>
            <a:fld id="{86CB4B4D-7CA3-9044-876B-883B54F8677D}" type="slidenum">
              <a:rPr lang="uk-UA" smtClean="0"/>
              <a:pPr/>
              <a:t>45</a:t>
            </a:fld>
            <a:endParaRPr lang="uk-UA" dirty="0"/>
          </a:p>
        </p:txBody>
      </p:sp>
      <p:sp>
        <p:nvSpPr>
          <p:cNvPr id="21" name="Shape 11">
            <a:extLst>
              <a:ext uri="{FF2B5EF4-FFF2-40B4-BE49-F238E27FC236}">
                <a16:creationId xmlns:a16="http://schemas.microsoft.com/office/drawing/2014/main" id="{AC4FE12D-693F-4136-A44D-881776CC324F}"/>
              </a:ext>
            </a:extLst>
          </p:cNvPr>
          <p:cNvSpPr>
            <a:spLocks noGrp="1"/>
          </p:cNvSpPr>
          <p:nvPr>
            <p:ph type="title"/>
          </p:nvPr>
        </p:nvSpPr>
        <p:spPr>
          <a:xfrm>
            <a:off x="415637" y="275068"/>
            <a:ext cx="7040562" cy="398462"/>
          </a:xfrm>
          <a:prstGeom prst="rect">
            <a:avLst/>
          </a:prstGeom>
        </p:spPr>
        <p:txBody>
          <a:bodyPr>
            <a:noAutofit/>
          </a:bodyPr>
          <a:lstStyle>
            <a:lvl1pPr marL="0" indent="0" algn="l">
              <a:buFont typeface="Arial" charset="0"/>
              <a:buNone/>
              <a:defRPr sz="2000" baseline="0">
                <a:solidFill>
                  <a:srgbClr val="093A5D"/>
                </a:solidFill>
                <a:latin typeface="Arial Narrow" panose="020B0606020202030204" pitchFamily="34" charset="0"/>
              </a:defRPr>
            </a:lvl1pPr>
          </a:lstStyle>
          <a:p>
            <a:r>
              <a:rPr lang="en-US" dirty="0"/>
              <a:t>The NICE Method – the Income Approach to Valuing FLPs</a:t>
            </a:r>
            <a:endParaRPr dirty="0"/>
          </a:p>
        </p:txBody>
      </p:sp>
      <p:sp>
        <p:nvSpPr>
          <p:cNvPr id="17" name="Text Placeholder 8">
            <a:extLst>
              <a:ext uri="{FF2B5EF4-FFF2-40B4-BE49-F238E27FC236}">
                <a16:creationId xmlns:a16="http://schemas.microsoft.com/office/drawing/2014/main" id="{C2AE9291-BC33-42EC-8117-2EFDD9ABB964}"/>
              </a:ext>
            </a:extLst>
          </p:cNvPr>
          <p:cNvSpPr>
            <a:spLocks noGrp="1"/>
          </p:cNvSpPr>
          <p:nvPr>
            <p:ph type="body" sz="quarter" idx="11"/>
          </p:nvPr>
        </p:nvSpPr>
        <p:spPr>
          <a:xfrm>
            <a:off x="415637" y="971366"/>
            <a:ext cx="8311382" cy="320540"/>
          </a:xfrm>
          <a:ln>
            <a:solidFill>
              <a:srgbClr val="093A5D"/>
            </a:solidFill>
          </a:ln>
        </p:spPr>
        <p:txBody>
          <a:bodyPr/>
          <a:lstStyle/>
          <a:p>
            <a:r>
              <a:rPr lang="en-US" sz="1400" dirty="0">
                <a:latin typeface="+mj-lt"/>
              </a:rPr>
              <a:t>Criticisms of the NICE Method</a:t>
            </a:r>
          </a:p>
        </p:txBody>
      </p:sp>
      <p:sp>
        <p:nvSpPr>
          <p:cNvPr id="6" name="TextBox 5">
            <a:extLst>
              <a:ext uri="{FF2B5EF4-FFF2-40B4-BE49-F238E27FC236}">
                <a16:creationId xmlns:a16="http://schemas.microsoft.com/office/drawing/2014/main" id="{CD8929C0-216A-4DBC-8E06-9B7B23675C07}"/>
              </a:ext>
            </a:extLst>
          </p:cNvPr>
          <p:cNvSpPr txBox="1"/>
          <p:nvPr/>
        </p:nvSpPr>
        <p:spPr>
          <a:xfrm>
            <a:off x="947956" y="1929468"/>
            <a:ext cx="914400" cy="91440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9290" tIns="39290" rIns="39290" bIns="39290" numCol="1" spcCol="38100" rtlCol="0" anchor="t">
            <a:noAutofit/>
          </a:bodyPr>
          <a:lstStyle/>
          <a:p>
            <a:pPr marL="0" marR="0" indent="0" algn="l" defTabSz="465534" rtl="0" fontAlgn="auto" latinLnBrk="0" hangingPunct="0">
              <a:lnSpc>
                <a:spcPct val="100000"/>
              </a:lnSpc>
              <a:spcBef>
                <a:spcPts val="0"/>
              </a:spcBef>
              <a:spcAft>
                <a:spcPts val="0"/>
              </a:spcAft>
              <a:buClrTx/>
              <a:buSzTx/>
              <a:buFontTx/>
              <a:buNone/>
              <a:tabLst/>
            </a:pPr>
            <a:endParaRPr kumimoji="0" lang="en-US" sz="1000" b="0" i="0" u="none" strike="noStrike" cap="none" spc="0" normalizeH="0" baseline="0" dirty="0">
              <a:ln>
                <a:noFill/>
              </a:ln>
              <a:solidFill>
                <a:schemeClr val="tx1"/>
              </a:solidFill>
              <a:effectLst/>
              <a:uFillTx/>
              <a:latin typeface="+mn-lt"/>
              <a:ea typeface="+mn-ea"/>
              <a:cs typeface="+mn-cs"/>
              <a:sym typeface="Georgia"/>
            </a:endParaRPr>
          </a:p>
        </p:txBody>
      </p:sp>
      <p:sp>
        <p:nvSpPr>
          <p:cNvPr id="19" name="Shape 11">
            <a:extLst>
              <a:ext uri="{FF2B5EF4-FFF2-40B4-BE49-F238E27FC236}">
                <a16:creationId xmlns:a16="http://schemas.microsoft.com/office/drawing/2014/main" id="{B0A2D488-C2EB-49E2-B822-BACDACAA5BC9}"/>
              </a:ext>
            </a:extLst>
          </p:cNvPr>
          <p:cNvSpPr txBox="1">
            <a:spLocks/>
          </p:cNvSpPr>
          <p:nvPr/>
        </p:nvSpPr>
        <p:spPr>
          <a:xfrm>
            <a:off x="415637" y="1531006"/>
            <a:ext cx="7040562" cy="3376554"/>
          </a:xfrm>
          <a:prstGeom prst="rect">
            <a:avLst/>
          </a:prstGeom>
          <a:ln w="3175">
            <a:miter lim="400000"/>
          </a:ln>
          <a:extLst>
            <a:ext uri="{C572A759-6A51-4108-AA02-DFA0A04FC94B}">
              <ma14:wrappingTextBoxFlag xmlns="" xmlns:ma14="http://schemas.microsoft.com/office/mac/drawingml/2011/main" val="1"/>
            </a:ext>
          </a:extLst>
        </p:spPr>
        <p:txBody>
          <a:bodyPr lIns="39290" tIns="39290" rIns="39290" bIns="39290" anchor="t">
            <a:noAutofit/>
          </a:bodyPr>
          <a:lstStyle>
            <a:lvl1pPr marL="0" marR="0" indent="0" algn="l" defTabSz="410787" rtl="0" latinLnBrk="0">
              <a:lnSpc>
                <a:spcPct val="100000"/>
              </a:lnSpc>
              <a:spcBef>
                <a:spcPts val="0"/>
              </a:spcBef>
              <a:spcAft>
                <a:spcPts val="0"/>
              </a:spcAft>
              <a:buClrTx/>
              <a:buSzTx/>
              <a:buFont typeface="Arial" charset="0"/>
              <a:buNone/>
              <a:tabLst/>
              <a:defRPr sz="2000" b="1" i="0" u="none" strike="noStrike" cap="none" spc="0" baseline="0">
                <a:ln>
                  <a:noFill/>
                </a:ln>
                <a:solidFill>
                  <a:srgbClr val="093A5D"/>
                </a:solidFill>
                <a:uFillTx/>
                <a:latin typeface="Arial Narrow" panose="020B0606020202030204" pitchFamily="34" charset="0"/>
                <a:ea typeface="+mj-ea"/>
                <a:cs typeface="+mj-cs"/>
                <a:sym typeface="Arial Narrow"/>
              </a:defRPr>
            </a:lvl1pPr>
            <a:lvl2pPr marL="0" marR="0" indent="201717" algn="ctr" defTabSz="410787" rtl="0" latinLnBrk="0">
              <a:lnSpc>
                <a:spcPct val="100000"/>
              </a:lnSpc>
              <a:spcBef>
                <a:spcPts val="0"/>
              </a:spcBef>
              <a:spcAft>
                <a:spcPts val="0"/>
              </a:spcAft>
              <a:buClrTx/>
              <a:buSzTx/>
              <a:buFontTx/>
              <a:buNone/>
              <a:tabLst/>
              <a:defRPr sz="5294" b="1" i="0" u="none" strike="noStrike" cap="none" spc="0" baseline="0">
                <a:ln>
                  <a:noFill/>
                </a:ln>
                <a:solidFill>
                  <a:schemeClr val="accent3">
                    <a:hueOff val="9252709"/>
                    <a:satOff val="9556"/>
                    <a:lumOff val="-29959"/>
                  </a:schemeClr>
                </a:solidFill>
                <a:uFillTx/>
                <a:latin typeface="+mj-lt"/>
                <a:ea typeface="+mj-ea"/>
                <a:cs typeface="+mj-cs"/>
                <a:sym typeface="Arial Narrow"/>
              </a:defRPr>
            </a:lvl2pPr>
            <a:lvl3pPr marL="0" marR="0" indent="403433" algn="ctr" defTabSz="410787" rtl="0" latinLnBrk="0">
              <a:lnSpc>
                <a:spcPct val="100000"/>
              </a:lnSpc>
              <a:spcBef>
                <a:spcPts val="0"/>
              </a:spcBef>
              <a:spcAft>
                <a:spcPts val="0"/>
              </a:spcAft>
              <a:buClrTx/>
              <a:buSzTx/>
              <a:buFontTx/>
              <a:buNone/>
              <a:tabLst/>
              <a:defRPr sz="5294" b="1" i="0" u="none" strike="noStrike" cap="none" spc="0" baseline="0">
                <a:ln>
                  <a:noFill/>
                </a:ln>
                <a:solidFill>
                  <a:schemeClr val="accent3">
                    <a:hueOff val="9252709"/>
                    <a:satOff val="9556"/>
                    <a:lumOff val="-29959"/>
                  </a:schemeClr>
                </a:solidFill>
                <a:uFillTx/>
                <a:latin typeface="+mj-lt"/>
                <a:ea typeface="+mj-ea"/>
                <a:cs typeface="+mj-cs"/>
                <a:sym typeface="Arial Narrow"/>
              </a:defRPr>
            </a:lvl3pPr>
            <a:lvl4pPr marL="0" marR="0" indent="605150" algn="ctr" defTabSz="410787" rtl="0" latinLnBrk="0">
              <a:lnSpc>
                <a:spcPct val="100000"/>
              </a:lnSpc>
              <a:spcBef>
                <a:spcPts val="0"/>
              </a:spcBef>
              <a:spcAft>
                <a:spcPts val="0"/>
              </a:spcAft>
              <a:buClrTx/>
              <a:buSzTx/>
              <a:buFontTx/>
              <a:buNone/>
              <a:tabLst/>
              <a:defRPr sz="5294" b="1" i="0" u="none" strike="noStrike" cap="none" spc="0" baseline="0">
                <a:ln>
                  <a:noFill/>
                </a:ln>
                <a:solidFill>
                  <a:schemeClr val="accent3">
                    <a:hueOff val="9252709"/>
                    <a:satOff val="9556"/>
                    <a:lumOff val="-29959"/>
                  </a:schemeClr>
                </a:solidFill>
                <a:uFillTx/>
                <a:latin typeface="+mj-lt"/>
                <a:ea typeface="+mj-ea"/>
                <a:cs typeface="+mj-cs"/>
                <a:sym typeface="Arial Narrow"/>
              </a:defRPr>
            </a:lvl4pPr>
            <a:lvl5pPr marL="0" marR="0" indent="806867" algn="ctr" defTabSz="410787" rtl="0" latinLnBrk="0">
              <a:lnSpc>
                <a:spcPct val="100000"/>
              </a:lnSpc>
              <a:spcBef>
                <a:spcPts val="0"/>
              </a:spcBef>
              <a:spcAft>
                <a:spcPts val="0"/>
              </a:spcAft>
              <a:buClrTx/>
              <a:buSzTx/>
              <a:buFontTx/>
              <a:buNone/>
              <a:tabLst/>
              <a:defRPr sz="5294" b="1" i="0" u="none" strike="noStrike" cap="none" spc="0" baseline="0">
                <a:ln>
                  <a:noFill/>
                </a:ln>
                <a:solidFill>
                  <a:schemeClr val="accent3">
                    <a:hueOff val="9252709"/>
                    <a:satOff val="9556"/>
                    <a:lumOff val="-29959"/>
                  </a:schemeClr>
                </a:solidFill>
                <a:uFillTx/>
                <a:latin typeface="+mj-lt"/>
                <a:ea typeface="+mj-ea"/>
                <a:cs typeface="+mj-cs"/>
                <a:sym typeface="Arial Narrow"/>
              </a:defRPr>
            </a:lvl5pPr>
            <a:lvl6pPr marL="0" marR="0" indent="1008583" algn="ctr" defTabSz="410787" rtl="0" latinLnBrk="0">
              <a:lnSpc>
                <a:spcPct val="100000"/>
              </a:lnSpc>
              <a:spcBef>
                <a:spcPts val="0"/>
              </a:spcBef>
              <a:spcAft>
                <a:spcPts val="0"/>
              </a:spcAft>
              <a:buClrTx/>
              <a:buSzTx/>
              <a:buFontTx/>
              <a:buNone/>
              <a:tabLst/>
              <a:defRPr sz="5294" b="1" i="0" u="none" strike="noStrike" cap="none" spc="0" baseline="0">
                <a:ln>
                  <a:noFill/>
                </a:ln>
                <a:solidFill>
                  <a:schemeClr val="accent3">
                    <a:hueOff val="9252709"/>
                    <a:satOff val="9556"/>
                    <a:lumOff val="-29959"/>
                  </a:schemeClr>
                </a:solidFill>
                <a:uFillTx/>
                <a:latin typeface="+mj-lt"/>
                <a:ea typeface="+mj-ea"/>
                <a:cs typeface="+mj-cs"/>
                <a:sym typeface="Arial Narrow"/>
              </a:defRPr>
            </a:lvl6pPr>
            <a:lvl7pPr marL="0" marR="0" indent="1210300" algn="ctr" defTabSz="410787" rtl="0" latinLnBrk="0">
              <a:lnSpc>
                <a:spcPct val="100000"/>
              </a:lnSpc>
              <a:spcBef>
                <a:spcPts val="0"/>
              </a:spcBef>
              <a:spcAft>
                <a:spcPts val="0"/>
              </a:spcAft>
              <a:buClrTx/>
              <a:buSzTx/>
              <a:buFontTx/>
              <a:buNone/>
              <a:tabLst/>
              <a:defRPr sz="5294" b="1" i="0" u="none" strike="noStrike" cap="none" spc="0" baseline="0">
                <a:ln>
                  <a:noFill/>
                </a:ln>
                <a:solidFill>
                  <a:schemeClr val="accent3">
                    <a:hueOff val="9252709"/>
                    <a:satOff val="9556"/>
                    <a:lumOff val="-29959"/>
                  </a:schemeClr>
                </a:solidFill>
                <a:uFillTx/>
                <a:latin typeface="+mj-lt"/>
                <a:ea typeface="+mj-ea"/>
                <a:cs typeface="+mj-cs"/>
                <a:sym typeface="Arial Narrow"/>
              </a:defRPr>
            </a:lvl7pPr>
            <a:lvl8pPr marL="0" marR="0" indent="1412016" algn="ctr" defTabSz="410787" rtl="0" latinLnBrk="0">
              <a:lnSpc>
                <a:spcPct val="100000"/>
              </a:lnSpc>
              <a:spcBef>
                <a:spcPts val="0"/>
              </a:spcBef>
              <a:spcAft>
                <a:spcPts val="0"/>
              </a:spcAft>
              <a:buClrTx/>
              <a:buSzTx/>
              <a:buFontTx/>
              <a:buNone/>
              <a:tabLst/>
              <a:defRPr sz="5294" b="1" i="0" u="none" strike="noStrike" cap="none" spc="0" baseline="0">
                <a:ln>
                  <a:noFill/>
                </a:ln>
                <a:solidFill>
                  <a:schemeClr val="accent3">
                    <a:hueOff val="9252709"/>
                    <a:satOff val="9556"/>
                    <a:lumOff val="-29959"/>
                  </a:schemeClr>
                </a:solidFill>
                <a:uFillTx/>
                <a:latin typeface="+mj-lt"/>
                <a:ea typeface="+mj-ea"/>
                <a:cs typeface="+mj-cs"/>
                <a:sym typeface="Arial Narrow"/>
              </a:defRPr>
            </a:lvl8pPr>
            <a:lvl9pPr marL="0" marR="0" indent="1613733" algn="ctr" defTabSz="410787" rtl="0" latinLnBrk="0">
              <a:lnSpc>
                <a:spcPct val="100000"/>
              </a:lnSpc>
              <a:spcBef>
                <a:spcPts val="0"/>
              </a:spcBef>
              <a:spcAft>
                <a:spcPts val="0"/>
              </a:spcAft>
              <a:buClrTx/>
              <a:buSzTx/>
              <a:buFontTx/>
              <a:buNone/>
              <a:tabLst/>
              <a:defRPr sz="5294" b="1" i="0" u="none" strike="noStrike" cap="none" spc="0" baseline="0">
                <a:ln>
                  <a:noFill/>
                </a:ln>
                <a:solidFill>
                  <a:schemeClr val="accent3">
                    <a:hueOff val="9252709"/>
                    <a:satOff val="9556"/>
                    <a:lumOff val="-29959"/>
                  </a:schemeClr>
                </a:solidFill>
                <a:uFillTx/>
                <a:latin typeface="+mj-lt"/>
                <a:ea typeface="+mj-ea"/>
                <a:cs typeface="+mj-cs"/>
                <a:sym typeface="Arial Narrow"/>
              </a:defRPr>
            </a:lvl9pPr>
          </a:lstStyle>
          <a:p>
            <a:pPr algn="ctr"/>
            <a:r>
              <a:rPr lang="en-US" u="sng" kern="0" dirty="0">
                <a:solidFill>
                  <a:schemeClr val="tx1"/>
                </a:solidFill>
              </a:rPr>
              <a:t>The NICE Method is too Complicated </a:t>
            </a:r>
          </a:p>
          <a:p>
            <a:pPr algn="ctr"/>
            <a:endParaRPr lang="en-US" kern="0" dirty="0">
              <a:solidFill>
                <a:schemeClr val="tx1"/>
              </a:solidFill>
            </a:endParaRPr>
          </a:p>
          <a:p>
            <a:pPr marL="342900" indent="-342900">
              <a:buFont typeface="Arial" panose="020B0604020202020204" pitchFamily="34" charset="0"/>
              <a:buChar char="•"/>
            </a:pPr>
            <a:r>
              <a:rPr lang="en-US" kern="0" dirty="0">
                <a:solidFill>
                  <a:schemeClr val="tx1"/>
                </a:solidFill>
              </a:rPr>
              <a:t>	I make no apologies</a:t>
            </a:r>
          </a:p>
          <a:p>
            <a:pPr marL="342900" indent="-342900">
              <a:buFont typeface="Arial" panose="020B0604020202020204" pitchFamily="34" charset="0"/>
              <a:buChar char="•"/>
            </a:pPr>
            <a:endParaRPr lang="en-US" kern="0" dirty="0">
              <a:solidFill>
                <a:schemeClr val="tx1"/>
              </a:solidFill>
            </a:endParaRPr>
          </a:p>
          <a:p>
            <a:pPr marL="342900" indent="-342900">
              <a:buFont typeface="Arial" panose="020B0604020202020204" pitchFamily="34" charset="0"/>
              <a:buChar char="•"/>
            </a:pPr>
            <a:r>
              <a:rPr lang="en-US" kern="0" dirty="0">
                <a:solidFill>
                  <a:schemeClr val="tx1"/>
                </a:solidFill>
              </a:rPr>
              <a:t>	It is certainly more difficult than applying discounts</a:t>
            </a:r>
          </a:p>
          <a:p>
            <a:pPr marL="342900" indent="-342900">
              <a:buFont typeface="Arial" panose="020B0604020202020204" pitchFamily="34" charset="0"/>
              <a:buChar char="•"/>
            </a:pPr>
            <a:endParaRPr lang="en-US" kern="0" dirty="0">
              <a:solidFill>
                <a:schemeClr val="tx1"/>
              </a:solidFill>
            </a:endParaRPr>
          </a:p>
          <a:p>
            <a:pPr marL="342900" indent="-342900">
              <a:buFont typeface="Arial" panose="020B0604020202020204" pitchFamily="34" charset="0"/>
              <a:buChar char="•"/>
            </a:pPr>
            <a:r>
              <a:rPr lang="en-US" kern="0" dirty="0">
                <a:solidFill>
                  <a:schemeClr val="tx1"/>
                </a:solidFill>
              </a:rPr>
              <a:t>	It is less complicated than determining WACC by CAPM</a:t>
            </a:r>
          </a:p>
          <a:p>
            <a:pPr marL="342900" indent="-342900">
              <a:buFont typeface="Arial" panose="020B0604020202020204" pitchFamily="34" charset="0"/>
              <a:buChar char="•"/>
            </a:pPr>
            <a:endParaRPr lang="en-US" kern="0" dirty="0">
              <a:solidFill>
                <a:schemeClr val="tx1"/>
              </a:solidFill>
            </a:endParaRPr>
          </a:p>
          <a:p>
            <a:pPr marL="342900" indent="-342900">
              <a:buFont typeface="Arial" panose="020B0604020202020204" pitchFamily="34" charset="0"/>
              <a:buChar char="•"/>
            </a:pPr>
            <a:r>
              <a:rPr lang="en-US" kern="0" dirty="0">
                <a:solidFill>
                  <a:schemeClr val="tx1"/>
                </a:solidFill>
              </a:rPr>
              <a:t>	Highly compensated appraisers should be expected to use state   	of the art methodologies rather taking the path of least resistance.</a:t>
            </a:r>
          </a:p>
          <a:p>
            <a:r>
              <a:rPr lang="en-US" kern="0" dirty="0">
                <a:solidFill>
                  <a:schemeClr val="tx1"/>
                </a:solidFill>
              </a:rPr>
              <a:t>	</a:t>
            </a:r>
          </a:p>
        </p:txBody>
      </p:sp>
    </p:spTree>
    <p:extLst>
      <p:ext uri="{BB962C8B-B14F-4D97-AF65-F5344CB8AC3E}">
        <p14:creationId xmlns:p14="http://schemas.microsoft.com/office/powerpoint/2010/main" val="3045936204"/>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B4E4352-F61C-4F99-922A-3B607482C9E9}"/>
              </a:ext>
            </a:extLst>
          </p:cNvPr>
          <p:cNvSpPr>
            <a:spLocks noGrp="1"/>
          </p:cNvSpPr>
          <p:nvPr>
            <p:ph type="sldNum" sz="quarter" idx="18"/>
          </p:nvPr>
        </p:nvSpPr>
        <p:spPr/>
        <p:txBody>
          <a:bodyPr/>
          <a:lstStyle/>
          <a:p>
            <a:fld id="{86CB4B4D-7CA3-9044-876B-883B54F8677D}" type="slidenum">
              <a:rPr lang="uk-UA" smtClean="0"/>
              <a:pPr/>
              <a:t>46</a:t>
            </a:fld>
            <a:endParaRPr lang="uk-UA" dirty="0"/>
          </a:p>
        </p:txBody>
      </p:sp>
      <p:sp>
        <p:nvSpPr>
          <p:cNvPr id="21" name="Shape 11">
            <a:extLst>
              <a:ext uri="{FF2B5EF4-FFF2-40B4-BE49-F238E27FC236}">
                <a16:creationId xmlns:a16="http://schemas.microsoft.com/office/drawing/2014/main" id="{AC4FE12D-693F-4136-A44D-881776CC324F}"/>
              </a:ext>
            </a:extLst>
          </p:cNvPr>
          <p:cNvSpPr>
            <a:spLocks noGrp="1"/>
          </p:cNvSpPr>
          <p:nvPr>
            <p:ph type="title"/>
          </p:nvPr>
        </p:nvSpPr>
        <p:spPr>
          <a:xfrm>
            <a:off x="415637" y="275068"/>
            <a:ext cx="7040562" cy="398462"/>
          </a:xfrm>
          <a:prstGeom prst="rect">
            <a:avLst/>
          </a:prstGeom>
        </p:spPr>
        <p:txBody>
          <a:bodyPr>
            <a:noAutofit/>
          </a:bodyPr>
          <a:lstStyle>
            <a:lvl1pPr marL="0" indent="0" algn="l">
              <a:buFont typeface="Arial" charset="0"/>
              <a:buNone/>
              <a:defRPr sz="2000" baseline="0">
                <a:solidFill>
                  <a:srgbClr val="093A5D"/>
                </a:solidFill>
                <a:latin typeface="Arial Narrow" panose="020B0606020202030204" pitchFamily="34" charset="0"/>
              </a:defRPr>
            </a:lvl1pPr>
          </a:lstStyle>
          <a:p>
            <a:r>
              <a:rPr lang="en-US" dirty="0"/>
              <a:t>The NICE Method – the Income Approach to Valuing FLPs</a:t>
            </a:r>
            <a:endParaRPr dirty="0"/>
          </a:p>
        </p:txBody>
      </p:sp>
      <p:sp>
        <p:nvSpPr>
          <p:cNvPr id="17" name="Text Placeholder 8">
            <a:extLst>
              <a:ext uri="{FF2B5EF4-FFF2-40B4-BE49-F238E27FC236}">
                <a16:creationId xmlns:a16="http://schemas.microsoft.com/office/drawing/2014/main" id="{C2AE9291-BC33-42EC-8117-2EFDD9ABB964}"/>
              </a:ext>
            </a:extLst>
          </p:cNvPr>
          <p:cNvSpPr>
            <a:spLocks noGrp="1"/>
          </p:cNvSpPr>
          <p:nvPr>
            <p:ph type="body" sz="quarter" idx="11"/>
          </p:nvPr>
        </p:nvSpPr>
        <p:spPr>
          <a:xfrm>
            <a:off x="415637" y="971366"/>
            <a:ext cx="8311382" cy="320540"/>
          </a:xfrm>
          <a:ln>
            <a:solidFill>
              <a:srgbClr val="093A5D"/>
            </a:solidFill>
          </a:ln>
        </p:spPr>
        <p:txBody>
          <a:bodyPr/>
          <a:lstStyle/>
          <a:p>
            <a:r>
              <a:rPr lang="en-US" sz="1400" dirty="0">
                <a:latin typeface="+mj-lt"/>
              </a:rPr>
              <a:t>Criticisms of the NICE Method</a:t>
            </a:r>
          </a:p>
        </p:txBody>
      </p:sp>
      <p:sp>
        <p:nvSpPr>
          <p:cNvPr id="6" name="TextBox 5">
            <a:extLst>
              <a:ext uri="{FF2B5EF4-FFF2-40B4-BE49-F238E27FC236}">
                <a16:creationId xmlns:a16="http://schemas.microsoft.com/office/drawing/2014/main" id="{CD8929C0-216A-4DBC-8E06-9B7B23675C07}"/>
              </a:ext>
            </a:extLst>
          </p:cNvPr>
          <p:cNvSpPr txBox="1"/>
          <p:nvPr/>
        </p:nvSpPr>
        <p:spPr>
          <a:xfrm>
            <a:off x="947956" y="1929468"/>
            <a:ext cx="914400" cy="91440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9290" tIns="39290" rIns="39290" bIns="39290" numCol="1" spcCol="38100" rtlCol="0" anchor="t">
            <a:noAutofit/>
          </a:bodyPr>
          <a:lstStyle/>
          <a:p>
            <a:pPr marL="0" marR="0" indent="0" algn="l" defTabSz="465534" rtl="0" fontAlgn="auto" latinLnBrk="0" hangingPunct="0">
              <a:lnSpc>
                <a:spcPct val="100000"/>
              </a:lnSpc>
              <a:spcBef>
                <a:spcPts val="0"/>
              </a:spcBef>
              <a:spcAft>
                <a:spcPts val="0"/>
              </a:spcAft>
              <a:buClrTx/>
              <a:buSzTx/>
              <a:buFontTx/>
              <a:buNone/>
              <a:tabLst/>
            </a:pPr>
            <a:endParaRPr kumimoji="0" lang="en-US" sz="1000" b="0" i="0" u="none" strike="noStrike" cap="none" spc="0" normalizeH="0" baseline="0" dirty="0">
              <a:ln>
                <a:noFill/>
              </a:ln>
              <a:solidFill>
                <a:schemeClr val="tx1"/>
              </a:solidFill>
              <a:effectLst/>
              <a:uFillTx/>
              <a:latin typeface="+mn-lt"/>
              <a:ea typeface="+mn-ea"/>
              <a:cs typeface="+mn-cs"/>
              <a:sym typeface="Georgia"/>
            </a:endParaRPr>
          </a:p>
        </p:txBody>
      </p:sp>
      <p:sp>
        <p:nvSpPr>
          <p:cNvPr id="19" name="Shape 11">
            <a:extLst>
              <a:ext uri="{FF2B5EF4-FFF2-40B4-BE49-F238E27FC236}">
                <a16:creationId xmlns:a16="http://schemas.microsoft.com/office/drawing/2014/main" id="{B0A2D488-C2EB-49E2-B822-BACDACAA5BC9}"/>
              </a:ext>
            </a:extLst>
          </p:cNvPr>
          <p:cNvSpPr txBox="1">
            <a:spLocks/>
          </p:cNvSpPr>
          <p:nvPr/>
        </p:nvSpPr>
        <p:spPr>
          <a:xfrm>
            <a:off x="415637" y="1531006"/>
            <a:ext cx="7040562" cy="3376554"/>
          </a:xfrm>
          <a:prstGeom prst="rect">
            <a:avLst/>
          </a:prstGeom>
          <a:ln w="3175">
            <a:miter lim="400000"/>
          </a:ln>
          <a:extLst>
            <a:ext uri="{C572A759-6A51-4108-AA02-DFA0A04FC94B}">
              <ma14:wrappingTextBoxFlag xmlns:ma14="http://schemas.microsoft.com/office/mac/drawingml/2011/main" xmlns="" val="1"/>
            </a:ext>
          </a:extLst>
        </p:spPr>
        <p:txBody>
          <a:bodyPr lIns="39290" tIns="39290" rIns="39290" bIns="39290" anchor="t">
            <a:noAutofit/>
          </a:bodyPr>
          <a:lstStyle>
            <a:lvl1pPr marL="0" marR="0" indent="0" algn="l" defTabSz="410787" rtl="0" latinLnBrk="0">
              <a:lnSpc>
                <a:spcPct val="100000"/>
              </a:lnSpc>
              <a:spcBef>
                <a:spcPts val="0"/>
              </a:spcBef>
              <a:spcAft>
                <a:spcPts val="0"/>
              </a:spcAft>
              <a:buClrTx/>
              <a:buSzTx/>
              <a:buFont typeface="Arial" charset="0"/>
              <a:buNone/>
              <a:tabLst/>
              <a:defRPr sz="2000" b="1" i="0" u="none" strike="noStrike" cap="none" spc="0" baseline="0">
                <a:ln>
                  <a:noFill/>
                </a:ln>
                <a:solidFill>
                  <a:srgbClr val="093A5D"/>
                </a:solidFill>
                <a:uFillTx/>
                <a:latin typeface="Arial Narrow" panose="020B0606020202030204" pitchFamily="34" charset="0"/>
                <a:ea typeface="+mj-ea"/>
                <a:cs typeface="+mj-cs"/>
                <a:sym typeface="Arial Narrow"/>
              </a:defRPr>
            </a:lvl1pPr>
            <a:lvl2pPr marL="0" marR="0" indent="201717" algn="ctr" defTabSz="410787" rtl="0" latinLnBrk="0">
              <a:lnSpc>
                <a:spcPct val="100000"/>
              </a:lnSpc>
              <a:spcBef>
                <a:spcPts val="0"/>
              </a:spcBef>
              <a:spcAft>
                <a:spcPts val="0"/>
              </a:spcAft>
              <a:buClrTx/>
              <a:buSzTx/>
              <a:buFontTx/>
              <a:buNone/>
              <a:tabLst/>
              <a:defRPr sz="5294" b="1" i="0" u="none" strike="noStrike" cap="none" spc="0" baseline="0">
                <a:ln>
                  <a:noFill/>
                </a:ln>
                <a:solidFill>
                  <a:schemeClr val="accent3">
                    <a:hueOff val="9252709"/>
                    <a:satOff val="9556"/>
                    <a:lumOff val="-29959"/>
                  </a:schemeClr>
                </a:solidFill>
                <a:uFillTx/>
                <a:latin typeface="+mj-lt"/>
                <a:ea typeface="+mj-ea"/>
                <a:cs typeface="+mj-cs"/>
                <a:sym typeface="Arial Narrow"/>
              </a:defRPr>
            </a:lvl2pPr>
            <a:lvl3pPr marL="0" marR="0" indent="403433" algn="ctr" defTabSz="410787" rtl="0" latinLnBrk="0">
              <a:lnSpc>
                <a:spcPct val="100000"/>
              </a:lnSpc>
              <a:spcBef>
                <a:spcPts val="0"/>
              </a:spcBef>
              <a:spcAft>
                <a:spcPts val="0"/>
              </a:spcAft>
              <a:buClrTx/>
              <a:buSzTx/>
              <a:buFontTx/>
              <a:buNone/>
              <a:tabLst/>
              <a:defRPr sz="5294" b="1" i="0" u="none" strike="noStrike" cap="none" spc="0" baseline="0">
                <a:ln>
                  <a:noFill/>
                </a:ln>
                <a:solidFill>
                  <a:schemeClr val="accent3">
                    <a:hueOff val="9252709"/>
                    <a:satOff val="9556"/>
                    <a:lumOff val="-29959"/>
                  </a:schemeClr>
                </a:solidFill>
                <a:uFillTx/>
                <a:latin typeface="+mj-lt"/>
                <a:ea typeface="+mj-ea"/>
                <a:cs typeface="+mj-cs"/>
                <a:sym typeface="Arial Narrow"/>
              </a:defRPr>
            </a:lvl3pPr>
            <a:lvl4pPr marL="0" marR="0" indent="605150" algn="ctr" defTabSz="410787" rtl="0" latinLnBrk="0">
              <a:lnSpc>
                <a:spcPct val="100000"/>
              </a:lnSpc>
              <a:spcBef>
                <a:spcPts val="0"/>
              </a:spcBef>
              <a:spcAft>
                <a:spcPts val="0"/>
              </a:spcAft>
              <a:buClrTx/>
              <a:buSzTx/>
              <a:buFontTx/>
              <a:buNone/>
              <a:tabLst/>
              <a:defRPr sz="5294" b="1" i="0" u="none" strike="noStrike" cap="none" spc="0" baseline="0">
                <a:ln>
                  <a:noFill/>
                </a:ln>
                <a:solidFill>
                  <a:schemeClr val="accent3">
                    <a:hueOff val="9252709"/>
                    <a:satOff val="9556"/>
                    <a:lumOff val="-29959"/>
                  </a:schemeClr>
                </a:solidFill>
                <a:uFillTx/>
                <a:latin typeface="+mj-lt"/>
                <a:ea typeface="+mj-ea"/>
                <a:cs typeface="+mj-cs"/>
                <a:sym typeface="Arial Narrow"/>
              </a:defRPr>
            </a:lvl4pPr>
            <a:lvl5pPr marL="0" marR="0" indent="806867" algn="ctr" defTabSz="410787" rtl="0" latinLnBrk="0">
              <a:lnSpc>
                <a:spcPct val="100000"/>
              </a:lnSpc>
              <a:spcBef>
                <a:spcPts val="0"/>
              </a:spcBef>
              <a:spcAft>
                <a:spcPts val="0"/>
              </a:spcAft>
              <a:buClrTx/>
              <a:buSzTx/>
              <a:buFontTx/>
              <a:buNone/>
              <a:tabLst/>
              <a:defRPr sz="5294" b="1" i="0" u="none" strike="noStrike" cap="none" spc="0" baseline="0">
                <a:ln>
                  <a:noFill/>
                </a:ln>
                <a:solidFill>
                  <a:schemeClr val="accent3">
                    <a:hueOff val="9252709"/>
                    <a:satOff val="9556"/>
                    <a:lumOff val="-29959"/>
                  </a:schemeClr>
                </a:solidFill>
                <a:uFillTx/>
                <a:latin typeface="+mj-lt"/>
                <a:ea typeface="+mj-ea"/>
                <a:cs typeface="+mj-cs"/>
                <a:sym typeface="Arial Narrow"/>
              </a:defRPr>
            </a:lvl5pPr>
            <a:lvl6pPr marL="0" marR="0" indent="1008583" algn="ctr" defTabSz="410787" rtl="0" latinLnBrk="0">
              <a:lnSpc>
                <a:spcPct val="100000"/>
              </a:lnSpc>
              <a:spcBef>
                <a:spcPts val="0"/>
              </a:spcBef>
              <a:spcAft>
                <a:spcPts val="0"/>
              </a:spcAft>
              <a:buClrTx/>
              <a:buSzTx/>
              <a:buFontTx/>
              <a:buNone/>
              <a:tabLst/>
              <a:defRPr sz="5294" b="1" i="0" u="none" strike="noStrike" cap="none" spc="0" baseline="0">
                <a:ln>
                  <a:noFill/>
                </a:ln>
                <a:solidFill>
                  <a:schemeClr val="accent3">
                    <a:hueOff val="9252709"/>
                    <a:satOff val="9556"/>
                    <a:lumOff val="-29959"/>
                  </a:schemeClr>
                </a:solidFill>
                <a:uFillTx/>
                <a:latin typeface="+mj-lt"/>
                <a:ea typeface="+mj-ea"/>
                <a:cs typeface="+mj-cs"/>
                <a:sym typeface="Arial Narrow"/>
              </a:defRPr>
            </a:lvl6pPr>
            <a:lvl7pPr marL="0" marR="0" indent="1210300" algn="ctr" defTabSz="410787" rtl="0" latinLnBrk="0">
              <a:lnSpc>
                <a:spcPct val="100000"/>
              </a:lnSpc>
              <a:spcBef>
                <a:spcPts val="0"/>
              </a:spcBef>
              <a:spcAft>
                <a:spcPts val="0"/>
              </a:spcAft>
              <a:buClrTx/>
              <a:buSzTx/>
              <a:buFontTx/>
              <a:buNone/>
              <a:tabLst/>
              <a:defRPr sz="5294" b="1" i="0" u="none" strike="noStrike" cap="none" spc="0" baseline="0">
                <a:ln>
                  <a:noFill/>
                </a:ln>
                <a:solidFill>
                  <a:schemeClr val="accent3">
                    <a:hueOff val="9252709"/>
                    <a:satOff val="9556"/>
                    <a:lumOff val="-29959"/>
                  </a:schemeClr>
                </a:solidFill>
                <a:uFillTx/>
                <a:latin typeface="+mj-lt"/>
                <a:ea typeface="+mj-ea"/>
                <a:cs typeface="+mj-cs"/>
                <a:sym typeface="Arial Narrow"/>
              </a:defRPr>
            </a:lvl7pPr>
            <a:lvl8pPr marL="0" marR="0" indent="1412016" algn="ctr" defTabSz="410787" rtl="0" latinLnBrk="0">
              <a:lnSpc>
                <a:spcPct val="100000"/>
              </a:lnSpc>
              <a:spcBef>
                <a:spcPts val="0"/>
              </a:spcBef>
              <a:spcAft>
                <a:spcPts val="0"/>
              </a:spcAft>
              <a:buClrTx/>
              <a:buSzTx/>
              <a:buFontTx/>
              <a:buNone/>
              <a:tabLst/>
              <a:defRPr sz="5294" b="1" i="0" u="none" strike="noStrike" cap="none" spc="0" baseline="0">
                <a:ln>
                  <a:noFill/>
                </a:ln>
                <a:solidFill>
                  <a:schemeClr val="accent3">
                    <a:hueOff val="9252709"/>
                    <a:satOff val="9556"/>
                    <a:lumOff val="-29959"/>
                  </a:schemeClr>
                </a:solidFill>
                <a:uFillTx/>
                <a:latin typeface="+mj-lt"/>
                <a:ea typeface="+mj-ea"/>
                <a:cs typeface="+mj-cs"/>
                <a:sym typeface="Arial Narrow"/>
              </a:defRPr>
            </a:lvl8pPr>
            <a:lvl9pPr marL="0" marR="0" indent="1613733" algn="ctr" defTabSz="410787" rtl="0" latinLnBrk="0">
              <a:lnSpc>
                <a:spcPct val="100000"/>
              </a:lnSpc>
              <a:spcBef>
                <a:spcPts val="0"/>
              </a:spcBef>
              <a:spcAft>
                <a:spcPts val="0"/>
              </a:spcAft>
              <a:buClrTx/>
              <a:buSzTx/>
              <a:buFontTx/>
              <a:buNone/>
              <a:tabLst/>
              <a:defRPr sz="5294" b="1" i="0" u="none" strike="noStrike" cap="none" spc="0" baseline="0">
                <a:ln>
                  <a:noFill/>
                </a:ln>
                <a:solidFill>
                  <a:schemeClr val="accent3">
                    <a:hueOff val="9252709"/>
                    <a:satOff val="9556"/>
                    <a:lumOff val="-29959"/>
                  </a:schemeClr>
                </a:solidFill>
                <a:uFillTx/>
                <a:latin typeface="+mj-lt"/>
                <a:ea typeface="+mj-ea"/>
                <a:cs typeface="+mj-cs"/>
                <a:sym typeface="Arial Narrow"/>
              </a:defRPr>
            </a:lvl9pPr>
          </a:lstStyle>
          <a:p>
            <a:pPr algn="ctr"/>
            <a:r>
              <a:rPr lang="en-US" u="sng" kern="0" dirty="0">
                <a:solidFill>
                  <a:schemeClr val="tx1"/>
                </a:solidFill>
              </a:rPr>
              <a:t>The NICE Method is a “Black Box”</a:t>
            </a:r>
          </a:p>
          <a:p>
            <a:pPr algn="ctr"/>
            <a:endParaRPr lang="en-US" kern="0" dirty="0">
              <a:solidFill>
                <a:schemeClr val="tx1"/>
              </a:solidFill>
            </a:endParaRPr>
          </a:p>
          <a:p>
            <a:pPr marL="342900" indent="-342900">
              <a:buFont typeface="Arial" panose="020B0604020202020204" pitchFamily="34" charset="0"/>
              <a:buChar char="•"/>
            </a:pPr>
            <a:r>
              <a:rPr lang="en-US" u="sng" kern="0" dirty="0">
                <a:solidFill>
                  <a:schemeClr val="tx1"/>
                </a:solidFill>
              </a:rPr>
              <a:t>Previously</a:t>
            </a:r>
            <a:r>
              <a:rPr lang="en-US" kern="0" dirty="0">
                <a:solidFill>
                  <a:schemeClr val="tx1"/>
                </a:solidFill>
              </a:rPr>
              <a:t>, it was no more a black box than the Black Scholes  Option Pricing Model.</a:t>
            </a:r>
          </a:p>
          <a:p>
            <a:pPr marL="342900" indent="-342900">
              <a:buFont typeface="Arial" panose="020B0604020202020204" pitchFamily="34" charset="0"/>
              <a:buChar char="•"/>
            </a:pPr>
            <a:endParaRPr lang="en-US" kern="0" dirty="0">
              <a:solidFill>
                <a:schemeClr val="tx1"/>
              </a:solidFill>
            </a:endParaRPr>
          </a:p>
          <a:p>
            <a:pPr marL="342900" indent="-342900">
              <a:lnSpc>
                <a:spcPct val="114000"/>
              </a:lnSpc>
              <a:buFont typeface="Arial" panose="020B0604020202020204" pitchFamily="34" charset="0"/>
              <a:buChar char="•"/>
            </a:pPr>
            <a:r>
              <a:rPr lang="en-US" kern="0" dirty="0">
                <a:solidFill>
                  <a:schemeClr val="tx1"/>
                </a:solidFill>
              </a:rPr>
              <a:t>	</a:t>
            </a:r>
            <a:r>
              <a:rPr lang="en-US" u="sng" kern="0" dirty="0">
                <a:solidFill>
                  <a:schemeClr val="tx1"/>
                </a:solidFill>
              </a:rPr>
              <a:t>Today</a:t>
            </a:r>
            <a:r>
              <a:rPr lang="en-US" kern="0" dirty="0">
                <a:solidFill>
                  <a:schemeClr val="tx1"/>
                </a:solidFill>
              </a:rPr>
              <a:t>, is totally open and transparent.</a:t>
            </a:r>
          </a:p>
          <a:p>
            <a:pPr lvl="3" indent="0" algn="l">
              <a:lnSpc>
                <a:spcPct val="114000"/>
              </a:lnSpc>
            </a:pPr>
            <a:r>
              <a:rPr lang="en-US" sz="2000" kern="0" dirty="0">
                <a:solidFill>
                  <a:schemeClr val="tx1"/>
                </a:solidFill>
              </a:rPr>
              <a:t>            It is an Excel based model</a:t>
            </a:r>
          </a:p>
          <a:p>
            <a:pPr lvl="3" indent="0" algn="l">
              <a:lnSpc>
                <a:spcPct val="114000"/>
              </a:lnSpc>
            </a:pPr>
            <a:r>
              <a:rPr lang="en-US" sz="2000" kern="0" dirty="0">
                <a:solidFill>
                  <a:schemeClr val="tx1"/>
                </a:solidFill>
              </a:rPr>
              <a:t>	     No cells are protected are locked</a:t>
            </a:r>
          </a:p>
          <a:p>
            <a:pPr lvl="3" indent="0" algn="l">
              <a:lnSpc>
                <a:spcPct val="114000"/>
              </a:lnSpc>
            </a:pPr>
            <a:r>
              <a:rPr lang="en-US" sz="2000" kern="0" dirty="0">
                <a:solidFill>
                  <a:schemeClr val="tx1"/>
                </a:solidFill>
              </a:rPr>
              <a:t>	     All formulas are visible</a:t>
            </a:r>
          </a:p>
          <a:p>
            <a:pPr lvl="3" indent="0" algn="l">
              <a:lnSpc>
                <a:spcPct val="114000"/>
              </a:lnSpc>
            </a:pPr>
            <a:r>
              <a:rPr lang="en-US" sz="2000" kern="0" dirty="0">
                <a:solidFill>
                  <a:schemeClr val="tx1"/>
                </a:solidFill>
              </a:rPr>
              <a:t>	     The model is provided at no charge</a:t>
            </a:r>
          </a:p>
          <a:p>
            <a:pPr marL="342900" indent="-342900">
              <a:buFont typeface="Arial" panose="020B0604020202020204" pitchFamily="34" charset="0"/>
              <a:buChar char="•"/>
            </a:pPr>
            <a:endParaRPr lang="en-US" kern="0" dirty="0">
              <a:solidFill>
                <a:schemeClr val="tx1"/>
              </a:solidFill>
            </a:endParaRPr>
          </a:p>
          <a:p>
            <a:r>
              <a:rPr lang="en-US" kern="0" dirty="0">
                <a:solidFill>
                  <a:schemeClr val="tx1"/>
                </a:solidFill>
              </a:rPr>
              <a:t>	</a:t>
            </a:r>
          </a:p>
        </p:txBody>
      </p:sp>
    </p:spTree>
    <p:extLst>
      <p:ext uri="{BB962C8B-B14F-4D97-AF65-F5344CB8AC3E}">
        <p14:creationId xmlns:p14="http://schemas.microsoft.com/office/powerpoint/2010/main" val="2265650154"/>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B4E4352-F61C-4F99-922A-3B607482C9E9}"/>
              </a:ext>
            </a:extLst>
          </p:cNvPr>
          <p:cNvSpPr>
            <a:spLocks noGrp="1"/>
          </p:cNvSpPr>
          <p:nvPr>
            <p:ph type="sldNum" sz="quarter" idx="18"/>
          </p:nvPr>
        </p:nvSpPr>
        <p:spPr/>
        <p:txBody>
          <a:bodyPr/>
          <a:lstStyle/>
          <a:p>
            <a:fld id="{86CB4B4D-7CA3-9044-876B-883B54F8677D}" type="slidenum">
              <a:rPr lang="uk-UA" smtClean="0"/>
              <a:pPr/>
              <a:t>47</a:t>
            </a:fld>
            <a:endParaRPr lang="uk-UA" dirty="0"/>
          </a:p>
        </p:txBody>
      </p:sp>
      <p:sp>
        <p:nvSpPr>
          <p:cNvPr id="21" name="Shape 11">
            <a:extLst>
              <a:ext uri="{FF2B5EF4-FFF2-40B4-BE49-F238E27FC236}">
                <a16:creationId xmlns:a16="http://schemas.microsoft.com/office/drawing/2014/main" id="{AC4FE12D-693F-4136-A44D-881776CC324F}"/>
              </a:ext>
            </a:extLst>
          </p:cNvPr>
          <p:cNvSpPr>
            <a:spLocks noGrp="1"/>
          </p:cNvSpPr>
          <p:nvPr>
            <p:ph type="title"/>
          </p:nvPr>
        </p:nvSpPr>
        <p:spPr>
          <a:xfrm>
            <a:off x="415637" y="275068"/>
            <a:ext cx="7040562" cy="398462"/>
          </a:xfrm>
          <a:prstGeom prst="rect">
            <a:avLst/>
          </a:prstGeom>
        </p:spPr>
        <p:txBody>
          <a:bodyPr>
            <a:noAutofit/>
          </a:bodyPr>
          <a:lstStyle>
            <a:lvl1pPr marL="0" indent="0" algn="l">
              <a:buFont typeface="Arial" charset="0"/>
              <a:buNone/>
              <a:defRPr sz="2000" baseline="0">
                <a:solidFill>
                  <a:srgbClr val="093A5D"/>
                </a:solidFill>
                <a:latin typeface="Arial Narrow" panose="020B0606020202030204" pitchFamily="34" charset="0"/>
              </a:defRPr>
            </a:lvl1pPr>
          </a:lstStyle>
          <a:p>
            <a:r>
              <a:rPr lang="en-US" dirty="0"/>
              <a:t>The NICE Method – the Income Approach to Valuing FLPs</a:t>
            </a:r>
            <a:endParaRPr dirty="0"/>
          </a:p>
        </p:txBody>
      </p:sp>
      <p:sp>
        <p:nvSpPr>
          <p:cNvPr id="17" name="Text Placeholder 8">
            <a:extLst>
              <a:ext uri="{FF2B5EF4-FFF2-40B4-BE49-F238E27FC236}">
                <a16:creationId xmlns:a16="http://schemas.microsoft.com/office/drawing/2014/main" id="{C2AE9291-BC33-42EC-8117-2EFDD9ABB964}"/>
              </a:ext>
            </a:extLst>
          </p:cNvPr>
          <p:cNvSpPr>
            <a:spLocks noGrp="1"/>
          </p:cNvSpPr>
          <p:nvPr>
            <p:ph type="body" sz="quarter" idx="11"/>
          </p:nvPr>
        </p:nvSpPr>
        <p:spPr>
          <a:xfrm>
            <a:off x="415637" y="971366"/>
            <a:ext cx="8311382" cy="320540"/>
          </a:xfrm>
          <a:ln>
            <a:solidFill>
              <a:srgbClr val="093A5D"/>
            </a:solidFill>
          </a:ln>
        </p:spPr>
        <p:txBody>
          <a:bodyPr/>
          <a:lstStyle/>
          <a:p>
            <a:r>
              <a:rPr lang="en-US" sz="1400" dirty="0">
                <a:latin typeface="+mj-lt"/>
              </a:rPr>
              <a:t>Criticisms of the NICE Method</a:t>
            </a:r>
          </a:p>
        </p:txBody>
      </p:sp>
      <p:sp>
        <p:nvSpPr>
          <p:cNvPr id="6" name="TextBox 5">
            <a:extLst>
              <a:ext uri="{FF2B5EF4-FFF2-40B4-BE49-F238E27FC236}">
                <a16:creationId xmlns:a16="http://schemas.microsoft.com/office/drawing/2014/main" id="{CD8929C0-216A-4DBC-8E06-9B7B23675C07}"/>
              </a:ext>
            </a:extLst>
          </p:cNvPr>
          <p:cNvSpPr txBox="1"/>
          <p:nvPr/>
        </p:nvSpPr>
        <p:spPr>
          <a:xfrm>
            <a:off x="947956" y="1929468"/>
            <a:ext cx="914400" cy="91440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9290" tIns="39290" rIns="39290" bIns="39290" numCol="1" spcCol="38100" rtlCol="0" anchor="t">
            <a:noAutofit/>
          </a:bodyPr>
          <a:lstStyle/>
          <a:p>
            <a:pPr marL="0" marR="0" indent="0" algn="l" defTabSz="465534" rtl="0" fontAlgn="auto" latinLnBrk="0" hangingPunct="0">
              <a:lnSpc>
                <a:spcPct val="100000"/>
              </a:lnSpc>
              <a:spcBef>
                <a:spcPts val="0"/>
              </a:spcBef>
              <a:spcAft>
                <a:spcPts val="0"/>
              </a:spcAft>
              <a:buClrTx/>
              <a:buSzTx/>
              <a:buFontTx/>
              <a:buNone/>
              <a:tabLst/>
            </a:pPr>
            <a:endParaRPr kumimoji="0" lang="en-US" sz="1000" b="0" i="0" u="none" strike="noStrike" cap="none" spc="0" normalizeH="0" baseline="0" dirty="0">
              <a:ln>
                <a:noFill/>
              </a:ln>
              <a:solidFill>
                <a:schemeClr val="tx1"/>
              </a:solidFill>
              <a:effectLst/>
              <a:uFillTx/>
              <a:latin typeface="+mn-lt"/>
              <a:ea typeface="+mn-ea"/>
              <a:cs typeface="+mn-cs"/>
              <a:sym typeface="Georgia"/>
            </a:endParaRPr>
          </a:p>
        </p:txBody>
      </p:sp>
      <p:sp>
        <p:nvSpPr>
          <p:cNvPr id="19" name="Shape 11">
            <a:extLst>
              <a:ext uri="{FF2B5EF4-FFF2-40B4-BE49-F238E27FC236}">
                <a16:creationId xmlns:a16="http://schemas.microsoft.com/office/drawing/2014/main" id="{B0A2D488-C2EB-49E2-B822-BACDACAA5BC9}"/>
              </a:ext>
            </a:extLst>
          </p:cNvPr>
          <p:cNvSpPr txBox="1">
            <a:spLocks/>
          </p:cNvSpPr>
          <p:nvPr/>
        </p:nvSpPr>
        <p:spPr>
          <a:xfrm>
            <a:off x="415637" y="1531005"/>
            <a:ext cx="7040562" cy="4542623"/>
          </a:xfrm>
          <a:prstGeom prst="rect">
            <a:avLst/>
          </a:prstGeom>
          <a:ln w="3175">
            <a:miter lim="400000"/>
          </a:ln>
          <a:extLst>
            <a:ext uri="{C572A759-6A51-4108-AA02-DFA0A04FC94B}">
              <ma14:wrappingTextBoxFlag xmlns="" xmlns:ma14="http://schemas.microsoft.com/office/mac/drawingml/2011/main" val="1"/>
            </a:ext>
          </a:extLst>
        </p:spPr>
        <p:txBody>
          <a:bodyPr lIns="39290" tIns="39290" rIns="39290" bIns="39290" anchor="t">
            <a:noAutofit/>
          </a:bodyPr>
          <a:lstStyle>
            <a:lvl1pPr marL="0" marR="0" indent="0" algn="l" defTabSz="410787" rtl="0" latinLnBrk="0">
              <a:lnSpc>
                <a:spcPct val="100000"/>
              </a:lnSpc>
              <a:spcBef>
                <a:spcPts val="0"/>
              </a:spcBef>
              <a:spcAft>
                <a:spcPts val="0"/>
              </a:spcAft>
              <a:buClrTx/>
              <a:buSzTx/>
              <a:buFont typeface="Arial" charset="0"/>
              <a:buNone/>
              <a:tabLst/>
              <a:defRPr sz="2000" b="1" i="0" u="none" strike="noStrike" cap="none" spc="0" baseline="0">
                <a:ln>
                  <a:noFill/>
                </a:ln>
                <a:solidFill>
                  <a:srgbClr val="093A5D"/>
                </a:solidFill>
                <a:uFillTx/>
                <a:latin typeface="Arial Narrow" panose="020B0606020202030204" pitchFamily="34" charset="0"/>
                <a:ea typeface="+mj-ea"/>
                <a:cs typeface="+mj-cs"/>
                <a:sym typeface="Arial Narrow"/>
              </a:defRPr>
            </a:lvl1pPr>
            <a:lvl2pPr marL="0" marR="0" indent="201717" algn="ctr" defTabSz="410787" rtl="0" latinLnBrk="0">
              <a:lnSpc>
                <a:spcPct val="100000"/>
              </a:lnSpc>
              <a:spcBef>
                <a:spcPts val="0"/>
              </a:spcBef>
              <a:spcAft>
                <a:spcPts val="0"/>
              </a:spcAft>
              <a:buClrTx/>
              <a:buSzTx/>
              <a:buFontTx/>
              <a:buNone/>
              <a:tabLst/>
              <a:defRPr sz="5294" b="1" i="0" u="none" strike="noStrike" cap="none" spc="0" baseline="0">
                <a:ln>
                  <a:noFill/>
                </a:ln>
                <a:solidFill>
                  <a:schemeClr val="accent3">
                    <a:hueOff val="9252709"/>
                    <a:satOff val="9556"/>
                    <a:lumOff val="-29959"/>
                  </a:schemeClr>
                </a:solidFill>
                <a:uFillTx/>
                <a:latin typeface="+mj-lt"/>
                <a:ea typeface="+mj-ea"/>
                <a:cs typeface="+mj-cs"/>
                <a:sym typeface="Arial Narrow"/>
              </a:defRPr>
            </a:lvl2pPr>
            <a:lvl3pPr marL="0" marR="0" indent="403433" algn="ctr" defTabSz="410787" rtl="0" latinLnBrk="0">
              <a:lnSpc>
                <a:spcPct val="100000"/>
              </a:lnSpc>
              <a:spcBef>
                <a:spcPts val="0"/>
              </a:spcBef>
              <a:spcAft>
                <a:spcPts val="0"/>
              </a:spcAft>
              <a:buClrTx/>
              <a:buSzTx/>
              <a:buFontTx/>
              <a:buNone/>
              <a:tabLst/>
              <a:defRPr sz="5294" b="1" i="0" u="none" strike="noStrike" cap="none" spc="0" baseline="0">
                <a:ln>
                  <a:noFill/>
                </a:ln>
                <a:solidFill>
                  <a:schemeClr val="accent3">
                    <a:hueOff val="9252709"/>
                    <a:satOff val="9556"/>
                    <a:lumOff val="-29959"/>
                  </a:schemeClr>
                </a:solidFill>
                <a:uFillTx/>
                <a:latin typeface="+mj-lt"/>
                <a:ea typeface="+mj-ea"/>
                <a:cs typeface="+mj-cs"/>
                <a:sym typeface="Arial Narrow"/>
              </a:defRPr>
            </a:lvl3pPr>
            <a:lvl4pPr marL="0" marR="0" indent="605150" algn="ctr" defTabSz="410787" rtl="0" latinLnBrk="0">
              <a:lnSpc>
                <a:spcPct val="100000"/>
              </a:lnSpc>
              <a:spcBef>
                <a:spcPts val="0"/>
              </a:spcBef>
              <a:spcAft>
                <a:spcPts val="0"/>
              </a:spcAft>
              <a:buClrTx/>
              <a:buSzTx/>
              <a:buFontTx/>
              <a:buNone/>
              <a:tabLst/>
              <a:defRPr sz="5294" b="1" i="0" u="none" strike="noStrike" cap="none" spc="0" baseline="0">
                <a:ln>
                  <a:noFill/>
                </a:ln>
                <a:solidFill>
                  <a:schemeClr val="accent3">
                    <a:hueOff val="9252709"/>
                    <a:satOff val="9556"/>
                    <a:lumOff val="-29959"/>
                  </a:schemeClr>
                </a:solidFill>
                <a:uFillTx/>
                <a:latin typeface="+mj-lt"/>
                <a:ea typeface="+mj-ea"/>
                <a:cs typeface="+mj-cs"/>
                <a:sym typeface="Arial Narrow"/>
              </a:defRPr>
            </a:lvl4pPr>
            <a:lvl5pPr marL="0" marR="0" indent="806867" algn="ctr" defTabSz="410787" rtl="0" latinLnBrk="0">
              <a:lnSpc>
                <a:spcPct val="100000"/>
              </a:lnSpc>
              <a:spcBef>
                <a:spcPts val="0"/>
              </a:spcBef>
              <a:spcAft>
                <a:spcPts val="0"/>
              </a:spcAft>
              <a:buClrTx/>
              <a:buSzTx/>
              <a:buFontTx/>
              <a:buNone/>
              <a:tabLst/>
              <a:defRPr sz="5294" b="1" i="0" u="none" strike="noStrike" cap="none" spc="0" baseline="0">
                <a:ln>
                  <a:noFill/>
                </a:ln>
                <a:solidFill>
                  <a:schemeClr val="accent3">
                    <a:hueOff val="9252709"/>
                    <a:satOff val="9556"/>
                    <a:lumOff val="-29959"/>
                  </a:schemeClr>
                </a:solidFill>
                <a:uFillTx/>
                <a:latin typeface="+mj-lt"/>
                <a:ea typeface="+mj-ea"/>
                <a:cs typeface="+mj-cs"/>
                <a:sym typeface="Arial Narrow"/>
              </a:defRPr>
            </a:lvl5pPr>
            <a:lvl6pPr marL="0" marR="0" indent="1008583" algn="ctr" defTabSz="410787" rtl="0" latinLnBrk="0">
              <a:lnSpc>
                <a:spcPct val="100000"/>
              </a:lnSpc>
              <a:spcBef>
                <a:spcPts val="0"/>
              </a:spcBef>
              <a:spcAft>
                <a:spcPts val="0"/>
              </a:spcAft>
              <a:buClrTx/>
              <a:buSzTx/>
              <a:buFontTx/>
              <a:buNone/>
              <a:tabLst/>
              <a:defRPr sz="5294" b="1" i="0" u="none" strike="noStrike" cap="none" spc="0" baseline="0">
                <a:ln>
                  <a:noFill/>
                </a:ln>
                <a:solidFill>
                  <a:schemeClr val="accent3">
                    <a:hueOff val="9252709"/>
                    <a:satOff val="9556"/>
                    <a:lumOff val="-29959"/>
                  </a:schemeClr>
                </a:solidFill>
                <a:uFillTx/>
                <a:latin typeface="+mj-lt"/>
                <a:ea typeface="+mj-ea"/>
                <a:cs typeface="+mj-cs"/>
                <a:sym typeface="Arial Narrow"/>
              </a:defRPr>
            </a:lvl6pPr>
            <a:lvl7pPr marL="0" marR="0" indent="1210300" algn="ctr" defTabSz="410787" rtl="0" latinLnBrk="0">
              <a:lnSpc>
                <a:spcPct val="100000"/>
              </a:lnSpc>
              <a:spcBef>
                <a:spcPts val="0"/>
              </a:spcBef>
              <a:spcAft>
                <a:spcPts val="0"/>
              </a:spcAft>
              <a:buClrTx/>
              <a:buSzTx/>
              <a:buFontTx/>
              <a:buNone/>
              <a:tabLst/>
              <a:defRPr sz="5294" b="1" i="0" u="none" strike="noStrike" cap="none" spc="0" baseline="0">
                <a:ln>
                  <a:noFill/>
                </a:ln>
                <a:solidFill>
                  <a:schemeClr val="accent3">
                    <a:hueOff val="9252709"/>
                    <a:satOff val="9556"/>
                    <a:lumOff val="-29959"/>
                  </a:schemeClr>
                </a:solidFill>
                <a:uFillTx/>
                <a:latin typeface="+mj-lt"/>
                <a:ea typeface="+mj-ea"/>
                <a:cs typeface="+mj-cs"/>
                <a:sym typeface="Arial Narrow"/>
              </a:defRPr>
            </a:lvl7pPr>
            <a:lvl8pPr marL="0" marR="0" indent="1412016" algn="ctr" defTabSz="410787" rtl="0" latinLnBrk="0">
              <a:lnSpc>
                <a:spcPct val="100000"/>
              </a:lnSpc>
              <a:spcBef>
                <a:spcPts val="0"/>
              </a:spcBef>
              <a:spcAft>
                <a:spcPts val="0"/>
              </a:spcAft>
              <a:buClrTx/>
              <a:buSzTx/>
              <a:buFontTx/>
              <a:buNone/>
              <a:tabLst/>
              <a:defRPr sz="5294" b="1" i="0" u="none" strike="noStrike" cap="none" spc="0" baseline="0">
                <a:ln>
                  <a:noFill/>
                </a:ln>
                <a:solidFill>
                  <a:schemeClr val="accent3">
                    <a:hueOff val="9252709"/>
                    <a:satOff val="9556"/>
                    <a:lumOff val="-29959"/>
                  </a:schemeClr>
                </a:solidFill>
                <a:uFillTx/>
                <a:latin typeface="+mj-lt"/>
                <a:ea typeface="+mj-ea"/>
                <a:cs typeface="+mj-cs"/>
                <a:sym typeface="Arial Narrow"/>
              </a:defRPr>
            </a:lvl8pPr>
            <a:lvl9pPr marL="0" marR="0" indent="1613733" algn="ctr" defTabSz="410787" rtl="0" latinLnBrk="0">
              <a:lnSpc>
                <a:spcPct val="100000"/>
              </a:lnSpc>
              <a:spcBef>
                <a:spcPts val="0"/>
              </a:spcBef>
              <a:spcAft>
                <a:spcPts val="0"/>
              </a:spcAft>
              <a:buClrTx/>
              <a:buSzTx/>
              <a:buFontTx/>
              <a:buNone/>
              <a:tabLst/>
              <a:defRPr sz="5294" b="1" i="0" u="none" strike="noStrike" cap="none" spc="0" baseline="0">
                <a:ln>
                  <a:noFill/>
                </a:ln>
                <a:solidFill>
                  <a:schemeClr val="accent3">
                    <a:hueOff val="9252709"/>
                    <a:satOff val="9556"/>
                    <a:lumOff val="-29959"/>
                  </a:schemeClr>
                </a:solidFill>
                <a:uFillTx/>
                <a:latin typeface="+mj-lt"/>
                <a:ea typeface="+mj-ea"/>
                <a:cs typeface="+mj-cs"/>
                <a:sym typeface="Arial Narrow"/>
              </a:defRPr>
            </a:lvl9pPr>
          </a:lstStyle>
          <a:p>
            <a:pPr algn="ctr"/>
            <a:r>
              <a:rPr lang="en-US" u="sng" kern="0" dirty="0">
                <a:solidFill>
                  <a:schemeClr val="tx1"/>
                </a:solidFill>
              </a:rPr>
              <a:t>The IRS Will Not Accept Estimated Termination Dates</a:t>
            </a:r>
          </a:p>
          <a:p>
            <a:pPr algn="ctr"/>
            <a:endParaRPr lang="en-US" kern="0" dirty="0">
              <a:solidFill>
                <a:schemeClr val="tx1"/>
              </a:solidFill>
            </a:endParaRPr>
          </a:p>
          <a:p>
            <a:pPr marL="342900" indent="-342900">
              <a:buFont typeface="Arial" panose="020B0604020202020204" pitchFamily="34" charset="0"/>
              <a:buChar char="•"/>
            </a:pPr>
            <a:r>
              <a:rPr lang="en-US" kern="0" dirty="0">
                <a:solidFill>
                  <a:schemeClr val="tx1"/>
                </a:solidFill>
              </a:rPr>
              <a:t>The IRS never accepted the deductibility of built-in capital gains taxes, tax affecting or the disregarding of family attribution until challenged.</a:t>
            </a:r>
          </a:p>
          <a:p>
            <a:pPr marL="342900" indent="-342900">
              <a:buFont typeface="Arial" panose="020B0604020202020204" pitchFamily="34" charset="0"/>
              <a:buChar char="•"/>
            </a:pPr>
            <a:endParaRPr lang="en-US" kern="0" dirty="0">
              <a:solidFill>
                <a:schemeClr val="tx1"/>
              </a:solidFill>
            </a:endParaRPr>
          </a:p>
          <a:p>
            <a:pPr marL="342900" indent="-342900">
              <a:buFont typeface="Arial" panose="020B0604020202020204" pitchFamily="34" charset="0"/>
              <a:buChar char="•"/>
            </a:pPr>
            <a:r>
              <a:rPr lang="en-US" kern="0" dirty="0">
                <a:solidFill>
                  <a:schemeClr val="tx1"/>
                </a:solidFill>
              </a:rPr>
              <a:t>Grieve-Despite IRS expert criticism, the Court paid no heed.</a:t>
            </a:r>
          </a:p>
          <a:p>
            <a:pPr marL="342900" indent="-342900">
              <a:buFont typeface="Arial" panose="020B0604020202020204" pitchFamily="34" charset="0"/>
              <a:buChar char="•"/>
            </a:pPr>
            <a:r>
              <a:rPr lang="en-US" kern="0" dirty="0">
                <a:solidFill>
                  <a:schemeClr val="tx1"/>
                </a:solidFill>
              </a:rPr>
              <a:t>Elkins -10 year holding period accepted by 5</a:t>
            </a:r>
            <a:r>
              <a:rPr lang="en-US" kern="0" baseline="30000" dirty="0">
                <a:solidFill>
                  <a:schemeClr val="tx1"/>
                </a:solidFill>
              </a:rPr>
              <a:t>th</a:t>
            </a:r>
            <a:r>
              <a:rPr lang="en-US" kern="0" dirty="0">
                <a:solidFill>
                  <a:schemeClr val="tx1"/>
                </a:solidFill>
              </a:rPr>
              <a:t> Circuit</a:t>
            </a:r>
          </a:p>
          <a:p>
            <a:pPr marL="342900" indent="-342900">
              <a:lnSpc>
                <a:spcPct val="114000"/>
              </a:lnSpc>
              <a:buFont typeface="Arial" panose="020B0604020202020204" pitchFamily="34" charset="0"/>
              <a:buChar char="•"/>
            </a:pPr>
            <a:r>
              <a:rPr lang="en-US" kern="0" dirty="0" err="1">
                <a:solidFill>
                  <a:schemeClr val="tx1"/>
                </a:solidFill>
              </a:rPr>
              <a:t>LeFrak</a:t>
            </a:r>
            <a:r>
              <a:rPr lang="en-US" kern="0" dirty="0">
                <a:solidFill>
                  <a:schemeClr val="tx1"/>
                </a:solidFill>
              </a:rPr>
              <a:t> v. Commissioner, 66 T.C.M. 1297 (U.S.T.C. 1993)</a:t>
            </a:r>
          </a:p>
          <a:p>
            <a:pPr marL="342900" indent="-342900">
              <a:lnSpc>
                <a:spcPct val="114000"/>
              </a:lnSpc>
              <a:buFont typeface="Arial" panose="020B0604020202020204" pitchFamily="34" charset="0"/>
              <a:buChar char="•"/>
            </a:pPr>
            <a:r>
              <a:rPr lang="en-US" kern="0" dirty="0">
                <a:solidFill>
                  <a:schemeClr val="tx1"/>
                </a:solidFill>
              </a:rPr>
              <a:t>Richmond v. Commissioner, T.C. Memo. 2014-26</a:t>
            </a:r>
          </a:p>
          <a:p>
            <a:pPr marL="342900" indent="-342900">
              <a:lnSpc>
                <a:spcPct val="114000"/>
              </a:lnSpc>
              <a:buFont typeface="Arial" panose="020B0604020202020204" pitchFamily="34" charset="0"/>
              <a:buChar char="•"/>
            </a:pPr>
            <a:r>
              <a:rPr lang="en-US" kern="0" dirty="0">
                <a:solidFill>
                  <a:schemeClr val="tx1"/>
                </a:solidFill>
              </a:rPr>
              <a:t>S corporation 5-10 year holding period for built-in gain avoidance</a:t>
            </a:r>
          </a:p>
          <a:p>
            <a:r>
              <a:rPr lang="en-US" kern="0" dirty="0">
                <a:solidFill>
                  <a:schemeClr val="tx1"/>
                </a:solidFill>
              </a:rPr>
              <a:t>	</a:t>
            </a:r>
          </a:p>
        </p:txBody>
      </p:sp>
    </p:spTree>
    <p:extLst>
      <p:ext uri="{BB962C8B-B14F-4D97-AF65-F5344CB8AC3E}">
        <p14:creationId xmlns:p14="http://schemas.microsoft.com/office/powerpoint/2010/main" val="1536779740"/>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B4E4352-F61C-4F99-922A-3B607482C9E9}"/>
              </a:ext>
            </a:extLst>
          </p:cNvPr>
          <p:cNvSpPr>
            <a:spLocks noGrp="1"/>
          </p:cNvSpPr>
          <p:nvPr>
            <p:ph type="sldNum" sz="quarter" idx="18"/>
          </p:nvPr>
        </p:nvSpPr>
        <p:spPr/>
        <p:txBody>
          <a:bodyPr/>
          <a:lstStyle/>
          <a:p>
            <a:fld id="{86CB4B4D-7CA3-9044-876B-883B54F8677D}" type="slidenum">
              <a:rPr lang="uk-UA" smtClean="0"/>
              <a:pPr/>
              <a:t>48</a:t>
            </a:fld>
            <a:endParaRPr lang="uk-UA" dirty="0"/>
          </a:p>
        </p:txBody>
      </p:sp>
      <p:sp>
        <p:nvSpPr>
          <p:cNvPr id="21" name="Shape 11">
            <a:extLst>
              <a:ext uri="{FF2B5EF4-FFF2-40B4-BE49-F238E27FC236}">
                <a16:creationId xmlns:a16="http://schemas.microsoft.com/office/drawing/2014/main" id="{AC4FE12D-693F-4136-A44D-881776CC324F}"/>
              </a:ext>
            </a:extLst>
          </p:cNvPr>
          <p:cNvSpPr>
            <a:spLocks noGrp="1"/>
          </p:cNvSpPr>
          <p:nvPr>
            <p:ph type="title"/>
          </p:nvPr>
        </p:nvSpPr>
        <p:spPr>
          <a:xfrm>
            <a:off x="415637" y="275068"/>
            <a:ext cx="7040562" cy="398462"/>
          </a:xfrm>
          <a:prstGeom prst="rect">
            <a:avLst/>
          </a:prstGeom>
        </p:spPr>
        <p:txBody>
          <a:bodyPr>
            <a:noAutofit/>
          </a:bodyPr>
          <a:lstStyle>
            <a:lvl1pPr marL="0" indent="0" algn="l">
              <a:buFont typeface="Arial" charset="0"/>
              <a:buNone/>
              <a:defRPr sz="2000" baseline="0">
                <a:solidFill>
                  <a:srgbClr val="093A5D"/>
                </a:solidFill>
                <a:latin typeface="Arial Narrow" panose="020B0606020202030204" pitchFamily="34" charset="0"/>
              </a:defRPr>
            </a:lvl1pPr>
          </a:lstStyle>
          <a:p>
            <a:r>
              <a:rPr lang="en-US" dirty="0"/>
              <a:t>The NICE Method – the Income Approach to Valuing FLPs</a:t>
            </a:r>
            <a:endParaRPr dirty="0"/>
          </a:p>
        </p:txBody>
      </p:sp>
      <p:sp>
        <p:nvSpPr>
          <p:cNvPr id="17" name="Text Placeholder 8">
            <a:extLst>
              <a:ext uri="{FF2B5EF4-FFF2-40B4-BE49-F238E27FC236}">
                <a16:creationId xmlns:a16="http://schemas.microsoft.com/office/drawing/2014/main" id="{C2AE9291-BC33-42EC-8117-2EFDD9ABB964}"/>
              </a:ext>
            </a:extLst>
          </p:cNvPr>
          <p:cNvSpPr>
            <a:spLocks noGrp="1"/>
          </p:cNvSpPr>
          <p:nvPr>
            <p:ph type="body" sz="quarter" idx="11"/>
          </p:nvPr>
        </p:nvSpPr>
        <p:spPr>
          <a:xfrm>
            <a:off x="415637" y="971366"/>
            <a:ext cx="8311382" cy="320540"/>
          </a:xfrm>
          <a:ln>
            <a:solidFill>
              <a:srgbClr val="093A5D"/>
            </a:solidFill>
          </a:ln>
        </p:spPr>
        <p:txBody>
          <a:bodyPr/>
          <a:lstStyle/>
          <a:p>
            <a:r>
              <a:rPr lang="en-US" sz="1400" dirty="0">
                <a:latin typeface="+mj-lt"/>
              </a:rPr>
              <a:t>Criticisms of the NICE Method</a:t>
            </a:r>
          </a:p>
        </p:txBody>
      </p:sp>
      <p:sp>
        <p:nvSpPr>
          <p:cNvPr id="6" name="TextBox 5">
            <a:extLst>
              <a:ext uri="{FF2B5EF4-FFF2-40B4-BE49-F238E27FC236}">
                <a16:creationId xmlns:a16="http://schemas.microsoft.com/office/drawing/2014/main" id="{CD8929C0-216A-4DBC-8E06-9B7B23675C07}"/>
              </a:ext>
            </a:extLst>
          </p:cNvPr>
          <p:cNvSpPr txBox="1"/>
          <p:nvPr/>
        </p:nvSpPr>
        <p:spPr>
          <a:xfrm>
            <a:off x="947956" y="1929468"/>
            <a:ext cx="914400" cy="91440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9290" tIns="39290" rIns="39290" bIns="39290" numCol="1" spcCol="38100" rtlCol="0" anchor="t">
            <a:noAutofit/>
          </a:bodyPr>
          <a:lstStyle/>
          <a:p>
            <a:pPr marL="0" marR="0" indent="0" algn="l" defTabSz="465534" rtl="0" fontAlgn="auto" latinLnBrk="0" hangingPunct="0">
              <a:lnSpc>
                <a:spcPct val="100000"/>
              </a:lnSpc>
              <a:spcBef>
                <a:spcPts val="0"/>
              </a:spcBef>
              <a:spcAft>
                <a:spcPts val="0"/>
              </a:spcAft>
              <a:buClrTx/>
              <a:buSzTx/>
              <a:buFontTx/>
              <a:buNone/>
              <a:tabLst/>
            </a:pPr>
            <a:endParaRPr kumimoji="0" lang="en-US" sz="1000" b="0" i="0" u="none" strike="noStrike" cap="none" spc="0" normalizeH="0" baseline="0" dirty="0">
              <a:ln>
                <a:noFill/>
              </a:ln>
              <a:solidFill>
                <a:schemeClr val="tx1"/>
              </a:solidFill>
              <a:effectLst/>
              <a:uFillTx/>
              <a:latin typeface="+mn-lt"/>
              <a:ea typeface="+mn-ea"/>
              <a:cs typeface="+mn-cs"/>
              <a:sym typeface="Georgia"/>
            </a:endParaRPr>
          </a:p>
        </p:txBody>
      </p:sp>
      <p:sp>
        <p:nvSpPr>
          <p:cNvPr id="19" name="Shape 11">
            <a:extLst>
              <a:ext uri="{FF2B5EF4-FFF2-40B4-BE49-F238E27FC236}">
                <a16:creationId xmlns:a16="http://schemas.microsoft.com/office/drawing/2014/main" id="{B0A2D488-C2EB-49E2-B822-BACDACAA5BC9}"/>
              </a:ext>
            </a:extLst>
          </p:cNvPr>
          <p:cNvSpPr txBox="1">
            <a:spLocks/>
          </p:cNvSpPr>
          <p:nvPr/>
        </p:nvSpPr>
        <p:spPr>
          <a:xfrm>
            <a:off x="415637" y="1531005"/>
            <a:ext cx="7040562" cy="4542623"/>
          </a:xfrm>
          <a:prstGeom prst="rect">
            <a:avLst/>
          </a:prstGeom>
          <a:ln w="3175">
            <a:miter lim="400000"/>
          </a:ln>
          <a:extLst>
            <a:ext uri="{C572A759-6A51-4108-AA02-DFA0A04FC94B}">
              <ma14:wrappingTextBoxFlag xmlns:ma14="http://schemas.microsoft.com/office/mac/drawingml/2011/main" xmlns="" val="1"/>
            </a:ext>
          </a:extLst>
        </p:spPr>
        <p:txBody>
          <a:bodyPr lIns="39290" tIns="39290" rIns="39290" bIns="39290" anchor="t">
            <a:noAutofit/>
          </a:bodyPr>
          <a:lstStyle>
            <a:lvl1pPr marL="0" marR="0" indent="0" algn="l" defTabSz="410787" rtl="0" latinLnBrk="0">
              <a:lnSpc>
                <a:spcPct val="100000"/>
              </a:lnSpc>
              <a:spcBef>
                <a:spcPts val="0"/>
              </a:spcBef>
              <a:spcAft>
                <a:spcPts val="0"/>
              </a:spcAft>
              <a:buClrTx/>
              <a:buSzTx/>
              <a:buFont typeface="Arial" charset="0"/>
              <a:buNone/>
              <a:tabLst/>
              <a:defRPr sz="2000" b="1" i="0" u="none" strike="noStrike" cap="none" spc="0" baseline="0">
                <a:ln>
                  <a:noFill/>
                </a:ln>
                <a:solidFill>
                  <a:srgbClr val="093A5D"/>
                </a:solidFill>
                <a:uFillTx/>
                <a:latin typeface="Arial Narrow" panose="020B0606020202030204" pitchFamily="34" charset="0"/>
                <a:ea typeface="+mj-ea"/>
                <a:cs typeface="+mj-cs"/>
                <a:sym typeface="Arial Narrow"/>
              </a:defRPr>
            </a:lvl1pPr>
            <a:lvl2pPr marL="0" marR="0" indent="201717" algn="ctr" defTabSz="410787" rtl="0" latinLnBrk="0">
              <a:lnSpc>
                <a:spcPct val="100000"/>
              </a:lnSpc>
              <a:spcBef>
                <a:spcPts val="0"/>
              </a:spcBef>
              <a:spcAft>
                <a:spcPts val="0"/>
              </a:spcAft>
              <a:buClrTx/>
              <a:buSzTx/>
              <a:buFontTx/>
              <a:buNone/>
              <a:tabLst/>
              <a:defRPr sz="5294" b="1" i="0" u="none" strike="noStrike" cap="none" spc="0" baseline="0">
                <a:ln>
                  <a:noFill/>
                </a:ln>
                <a:solidFill>
                  <a:schemeClr val="accent3">
                    <a:hueOff val="9252709"/>
                    <a:satOff val="9556"/>
                    <a:lumOff val="-29959"/>
                  </a:schemeClr>
                </a:solidFill>
                <a:uFillTx/>
                <a:latin typeface="+mj-lt"/>
                <a:ea typeface="+mj-ea"/>
                <a:cs typeface="+mj-cs"/>
                <a:sym typeface="Arial Narrow"/>
              </a:defRPr>
            </a:lvl2pPr>
            <a:lvl3pPr marL="0" marR="0" indent="403433" algn="ctr" defTabSz="410787" rtl="0" latinLnBrk="0">
              <a:lnSpc>
                <a:spcPct val="100000"/>
              </a:lnSpc>
              <a:spcBef>
                <a:spcPts val="0"/>
              </a:spcBef>
              <a:spcAft>
                <a:spcPts val="0"/>
              </a:spcAft>
              <a:buClrTx/>
              <a:buSzTx/>
              <a:buFontTx/>
              <a:buNone/>
              <a:tabLst/>
              <a:defRPr sz="5294" b="1" i="0" u="none" strike="noStrike" cap="none" spc="0" baseline="0">
                <a:ln>
                  <a:noFill/>
                </a:ln>
                <a:solidFill>
                  <a:schemeClr val="accent3">
                    <a:hueOff val="9252709"/>
                    <a:satOff val="9556"/>
                    <a:lumOff val="-29959"/>
                  </a:schemeClr>
                </a:solidFill>
                <a:uFillTx/>
                <a:latin typeface="+mj-lt"/>
                <a:ea typeface="+mj-ea"/>
                <a:cs typeface="+mj-cs"/>
                <a:sym typeface="Arial Narrow"/>
              </a:defRPr>
            </a:lvl3pPr>
            <a:lvl4pPr marL="0" marR="0" indent="605150" algn="ctr" defTabSz="410787" rtl="0" latinLnBrk="0">
              <a:lnSpc>
                <a:spcPct val="100000"/>
              </a:lnSpc>
              <a:spcBef>
                <a:spcPts val="0"/>
              </a:spcBef>
              <a:spcAft>
                <a:spcPts val="0"/>
              </a:spcAft>
              <a:buClrTx/>
              <a:buSzTx/>
              <a:buFontTx/>
              <a:buNone/>
              <a:tabLst/>
              <a:defRPr sz="5294" b="1" i="0" u="none" strike="noStrike" cap="none" spc="0" baseline="0">
                <a:ln>
                  <a:noFill/>
                </a:ln>
                <a:solidFill>
                  <a:schemeClr val="accent3">
                    <a:hueOff val="9252709"/>
                    <a:satOff val="9556"/>
                    <a:lumOff val="-29959"/>
                  </a:schemeClr>
                </a:solidFill>
                <a:uFillTx/>
                <a:latin typeface="+mj-lt"/>
                <a:ea typeface="+mj-ea"/>
                <a:cs typeface="+mj-cs"/>
                <a:sym typeface="Arial Narrow"/>
              </a:defRPr>
            </a:lvl4pPr>
            <a:lvl5pPr marL="0" marR="0" indent="806867" algn="ctr" defTabSz="410787" rtl="0" latinLnBrk="0">
              <a:lnSpc>
                <a:spcPct val="100000"/>
              </a:lnSpc>
              <a:spcBef>
                <a:spcPts val="0"/>
              </a:spcBef>
              <a:spcAft>
                <a:spcPts val="0"/>
              </a:spcAft>
              <a:buClrTx/>
              <a:buSzTx/>
              <a:buFontTx/>
              <a:buNone/>
              <a:tabLst/>
              <a:defRPr sz="5294" b="1" i="0" u="none" strike="noStrike" cap="none" spc="0" baseline="0">
                <a:ln>
                  <a:noFill/>
                </a:ln>
                <a:solidFill>
                  <a:schemeClr val="accent3">
                    <a:hueOff val="9252709"/>
                    <a:satOff val="9556"/>
                    <a:lumOff val="-29959"/>
                  </a:schemeClr>
                </a:solidFill>
                <a:uFillTx/>
                <a:latin typeface="+mj-lt"/>
                <a:ea typeface="+mj-ea"/>
                <a:cs typeface="+mj-cs"/>
                <a:sym typeface="Arial Narrow"/>
              </a:defRPr>
            </a:lvl5pPr>
            <a:lvl6pPr marL="0" marR="0" indent="1008583" algn="ctr" defTabSz="410787" rtl="0" latinLnBrk="0">
              <a:lnSpc>
                <a:spcPct val="100000"/>
              </a:lnSpc>
              <a:spcBef>
                <a:spcPts val="0"/>
              </a:spcBef>
              <a:spcAft>
                <a:spcPts val="0"/>
              </a:spcAft>
              <a:buClrTx/>
              <a:buSzTx/>
              <a:buFontTx/>
              <a:buNone/>
              <a:tabLst/>
              <a:defRPr sz="5294" b="1" i="0" u="none" strike="noStrike" cap="none" spc="0" baseline="0">
                <a:ln>
                  <a:noFill/>
                </a:ln>
                <a:solidFill>
                  <a:schemeClr val="accent3">
                    <a:hueOff val="9252709"/>
                    <a:satOff val="9556"/>
                    <a:lumOff val="-29959"/>
                  </a:schemeClr>
                </a:solidFill>
                <a:uFillTx/>
                <a:latin typeface="+mj-lt"/>
                <a:ea typeface="+mj-ea"/>
                <a:cs typeface="+mj-cs"/>
                <a:sym typeface="Arial Narrow"/>
              </a:defRPr>
            </a:lvl6pPr>
            <a:lvl7pPr marL="0" marR="0" indent="1210300" algn="ctr" defTabSz="410787" rtl="0" latinLnBrk="0">
              <a:lnSpc>
                <a:spcPct val="100000"/>
              </a:lnSpc>
              <a:spcBef>
                <a:spcPts val="0"/>
              </a:spcBef>
              <a:spcAft>
                <a:spcPts val="0"/>
              </a:spcAft>
              <a:buClrTx/>
              <a:buSzTx/>
              <a:buFontTx/>
              <a:buNone/>
              <a:tabLst/>
              <a:defRPr sz="5294" b="1" i="0" u="none" strike="noStrike" cap="none" spc="0" baseline="0">
                <a:ln>
                  <a:noFill/>
                </a:ln>
                <a:solidFill>
                  <a:schemeClr val="accent3">
                    <a:hueOff val="9252709"/>
                    <a:satOff val="9556"/>
                    <a:lumOff val="-29959"/>
                  </a:schemeClr>
                </a:solidFill>
                <a:uFillTx/>
                <a:latin typeface="+mj-lt"/>
                <a:ea typeface="+mj-ea"/>
                <a:cs typeface="+mj-cs"/>
                <a:sym typeface="Arial Narrow"/>
              </a:defRPr>
            </a:lvl7pPr>
            <a:lvl8pPr marL="0" marR="0" indent="1412016" algn="ctr" defTabSz="410787" rtl="0" latinLnBrk="0">
              <a:lnSpc>
                <a:spcPct val="100000"/>
              </a:lnSpc>
              <a:spcBef>
                <a:spcPts val="0"/>
              </a:spcBef>
              <a:spcAft>
                <a:spcPts val="0"/>
              </a:spcAft>
              <a:buClrTx/>
              <a:buSzTx/>
              <a:buFontTx/>
              <a:buNone/>
              <a:tabLst/>
              <a:defRPr sz="5294" b="1" i="0" u="none" strike="noStrike" cap="none" spc="0" baseline="0">
                <a:ln>
                  <a:noFill/>
                </a:ln>
                <a:solidFill>
                  <a:schemeClr val="accent3">
                    <a:hueOff val="9252709"/>
                    <a:satOff val="9556"/>
                    <a:lumOff val="-29959"/>
                  </a:schemeClr>
                </a:solidFill>
                <a:uFillTx/>
                <a:latin typeface="+mj-lt"/>
                <a:ea typeface="+mj-ea"/>
                <a:cs typeface="+mj-cs"/>
                <a:sym typeface="Arial Narrow"/>
              </a:defRPr>
            </a:lvl8pPr>
            <a:lvl9pPr marL="0" marR="0" indent="1613733" algn="ctr" defTabSz="410787" rtl="0" latinLnBrk="0">
              <a:lnSpc>
                <a:spcPct val="100000"/>
              </a:lnSpc>
              <a:spcBef>
                <a:spcPts val="0"/>
              </a:spcBef>
              <a:spcAft>
                <a:spcPts val="0"/>
              </a:spcAft>
              <a:buClrTx/>
              <a:buSzTx/>
              <a:buFontTx/>
              <a:buNone/>
              <a:tabLst/>
              <a:defRPr sz="5294" b="1" i="0" u="none" strike="noStrike" cap="none" spc="0" baseline="0">
                <a:ln>
                  <a:noFill/>
                </a:ln>
                <a:solidFill>
                  <a:schemeClr val="accent3">
                    <a:hueOff val="9252709"/>
                    <a:satOff val="9556"/>
                    <a:lumOff val="-29959"/>
                  </a:schemeClr>
                </a:solidFill>
                <a:uFillTx/>
                <a:latin typeface="+mj-lt"/>
                <a:ea typeface="+mj-ea"/>
                <a:cs typeface="+mj-cs"/>
                <a:sym typeface="Arial Narrow"/>
              </a:defRPr>
            </a:lvl9pPr>
          </a:lstStyle>
          <a:p>
            <a:pPr algn="ctr"/>
            <a:r>
              <a:rPr lang="en-US" u="sng" kern="0" dirty="0">
                <a:solidFill>
                  <a:schemeClr val="tx1"/>
                </a:solidFill>
              </a:rPr>
              <a:t>A 50 Year Holding Period is Too Long</a:t>
            </a:r>
          </a:p>
          <a:p>
            <a:pPr algn="ctr"/>
            <a:endParaRPr lang="en-US" kern="0" dirty="0">
              <a:solidFill>
                <a:schemeClr val="tx1"/>
              </a:solidFill>
            </a:endParaRPr>
          </a:p>
          <a:p>
            <a:pPr marL="342900" indent="-342900">
              <a:buFont typeface="Arial" panose="020B0604020202020204" pitchFamily="34" charset="0"/>
              <a:buChar char="•"/>
            </a:pPr>
            <a:r>
              <a:rPr lang="en-US" kern="0" dirty="0">
                <a:solidFill>
                  <a:schemeClr val="tx1"/>
                </a:solidFill>
              </a:rPr>
              <a:t>The 	NICE max holding period is 50 years- but the “holding period” is a range—usually 10-50 years. </a:t>
            </a:r>
          </a:p>
          <a:p>
            <a:endParaRPr lang="en-US" kern="0" dirty="0">
              <a:solidFill>
                <a:schemeClr val="tx1"/>
              </a:solidFill>
            </a:endParaRPr>
          </a:p>
          <a:p>
            <a:pPr marL="342900" indent="-342900">
              <a:buFont typeface="Arial" panose="020B0604020202020204" pitchFamily="34" charset="0"/>
              <a:buChar char="•"/>
            </a:pPr>
            <a:r>
              <a:rPr lang="en-US" kern="0" dirty="0">
                <a:solidFill>
                  <a:schemeClr val="tx1"/>
                </a:solidFill>
              </a:rPr>
              <a:t>The weighted average holding period is 30 years.</a:t>
            </a:r>
          </a:p>
          <a:p>
            <a:pPr marL="342900" lvl="1" indent="-342900">
              <a:buFont typeface="Arial" panose="020B0604020202020204" pitchFamily="34" charset="0"/>
              <a:buChar char="•"/>
            </a:pPr>
            <a:r>
              <a:rPr lang="en-US" sz="2000" kern="0" dirty="0">
                <a:solidFill>
                  <a:schemeClr val="tx1"/>
                </a:solidFill>
              </a:rPr>
              <a:t>0% probability years 1-11</a:t>
            </a:r>
          </a:p>
          <a:p>
            <a:pPr marL="342900" lvl="1" indent="-342900">
              <a:buFont typeface="Arial" panose="020B0604020202020204" pitchFamily="34" charset="0"/>
              <a:buChar char="•"/>
            </a:pPr>
            <a:r>
              <a:rPr lang="en-US" sz="2000" kern="0" dirty="0">
                <a:solidFill>
                  <a:schemeClr val="tx1"/>
                </a:solidFill>
              </a:rPr>
              <a:t>67% probability of liquidation by year 37</a:t>
            </a:r>
          </a:p>
          <a:p>
            <a:pPr marL="342900" lvl="1" indent="-342900">
              <a:buFont typeface="Arial" panose="020B0604020202020204" pitchFamily="34" charset="0"/>
              <a:buChar char="•"/>
            </a:pPr>
            <a:endParaRPr lang="en-US" sz="2000" kern="0" dirty="0">
              <a:solidFill>
                <a:schemeClr val="tx1"/>
              </a:solidFill>
            </a:endParaRPr>
          </a:p>
          <a:p>
            <a:pPr marL="342900" indent="-342900">
              <a:buFont typeface="Arial" panose="020B0604020202020204" pitchFamily="34" charset="0"/>
              <a:buChar char="•"/>
            </a:pPr>
            <a:r>
              <a:rPr lang="en-US" sz="100" kern="0" dirty="0">
                <a:solidFill>
                  <a:schemeClr val="tx1"/>
                </a:solidFill>
              </a:rPr>
              <a:t>                                  2/3 probability liquidation before year 37								</a:t>
            </a:r>
          </a:p>
          <a:p>
            <a:pPr marL="342900" indent="-342900">
              <a:buFont typeface="Arial" panose="020B0604020202020204" pitchFamily="34" charset="0"/>
              <a:buChar char="•"/>
            </a:pPr>
            <a:endParaRPr lang="en-US" sz="100" kern="0" dirty="0">
              <a:solidFill>
                <a:schemeClr val="tx1"/>
              </a:solidFill>
            </a:endParaRPr>
          </a:p>
          <a:p>
            <a:pPr marL="342900" indent="-342900">
              <a:buFont typeface="Arial" panose="020B0604020202020204" pitchFamily="34" charset="0"/>
              <a:buChar char="•"/>
            </a:pPr>
            <a:r>
              <a:rPr lang="en-US" kern="0" dirty="0">
                <a:solidFill>
                  <a:schemeClr val="tx1"/>
                </a:solidFill>
              </a:rPr>
              <a:t>In </a:t>
            </a:r>
            <a:r>
              <a:rPr lang="en-US" i="1" kern="0" dirty="0">
                <a:solidFill>
                  <a:schemeClr val="tx1"/>
                </a:solidFill>
              </a:rPr>
              <a:t>Grieve</a:t>
            </a:r>
            <a:r>
              <a:rPr lang="en-US" kern="0" dirty="0">
                <a:solidFill>
                  <a:schemeClr val="tx1"/>
                </a:solidFill>
              </a:rPr>
              <a:t>, a 17.5 year weighted average holding period was found.</a:t>
            </a:r>
          </a:p>
          <a:p>
            <a:pPr marL="342900" indent="-342900">
              <a:buFont typeface="Arial" panose="020B0604020202020204" pitchFamily="34" charset="0"/>
              <a:buChar char="•"/>
            </a:pPr>
            <a:endParaRPr lang="en-US" kern="0" dirty="0">
              <a:solidFill>
                <a:schemeClr val="tx1"/>
              </a:solidFill>
            </a:endParaRPr>
          </a:p>
          <a:p>
            <a:r>
              <a:rPr lang="en-US" kern="0" dirty="0">
                <a:solidFill>
                  <a:schemeClr val="tx1"/>
                </a:solidFill>
              </a:rPr>
              <a:t>	</a:t>
            </a:r>
          </a:p>
        </p:txBody>
      </p:sp>
    </p:spTree>
    <p:extLst>
      <p:ext uri="{BB962C8B-B14F-4D97-AF65-F5344CB8AC3E}">
        <p14:creationId xmlns:p14="http://schemas.microsoft.com/office/powerpoint/2010/main" val="2430638806"/>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B4E4352-F61C-4F99-922A-3B607482C9E9}"/>
              </a:ext>
            </a:extLst>
          </p:cNvPr>
          <p:cNvSpPr>
            <a:spLocks noGrp="1"/>
          </p:cNvSpPr>
          <p:nvPr>
            <p:ph type="sldNum" sz="quarter" idx="18"/>
          </p:nvPr>
        </p:nvSpPr>
        <p:spPr/>
        <p:txBody>
          <a:bodyPr/>
          <a:lstStyle/>
          <a:p>
            <a:fld id="{86CB4B4D-7CA3-9044-876B-883B54F8677D}" type="slidenum">
              <a:rPr lang="uk-UA" smtClean="0"/>
              <a:pPr/>
              <a:t>49</a:t>
            </a:fld>
            <a:endParaRPr lang="uk-UA" dirty="0"/>
          </a:p>
        </p:txBody>
      </p:sp>
      <p:sp>
        <p:nvSpPr>
          <p:cNvPr id="21" name="Shape 11">
            <a:extLst>
              <a:ext uri="{FF2B5EF4-FFF2-40B4-BE49-F238E27FC236}">
                <a16:creationId xmlns:a16="http://schemas.microsoft.com/office/drawing/2014/main" id="{AC4FE12D-693F-4136-A44D-881776CC324F}"/>
              </a:ext>
            </a:extLst>
          </p:cNvPr>
          <p:cNvSpPr>
            <a:spLocks noGrp="1"/>
          </p:cNvSpPr>
          <p:nvPr>
            <p:ph type="title"/>
          </p:nvPr>
        </p:nvSpPr>
        <p:spPr>
          <a:xfrm>
            <a:off x="415637" y="275068"/>
            <a:ext cx="7040562" cy="398462"/>
          </a:xfrm>
          <a:prstGeom prst="rect">
            <a:avLst/>
          </a:prstGeom>
        </p:spPr>
        <p:txBody>
          <a:bodyPr>
            <a:noAutofit/>
          </a:bodyPr>
          <a:lstStyle>
            <a:lvl1pPr marL="0" indent="0" algn="l">
              <a:buFont typeface="Arial" charset="0"/>
              <a:buNone/>
              <a:defRPr sz="2000" baseline="0">
                <a:solidFill>
                  <a:srgbClr val="093A5D"/>
                </a:solidFill>
                <a:latin typeface="Arial Narrow" panose="020B0606020202030204" pitchFamily="34" charset="0"/>
              </a:defRPr>
            </a:lvl1pPr>
          </a:lstStyle>
          <a:p>
            <a:r>
              <a:rPr lang="en-US" dirty="0"/>
              <a:t>The NICE Method – the Income Approach to Valuing FLPs</a:t>
            </a:r>
            <a:endParaRPr dirty="0"/>
          </a:p>
        </p:txBody>
      </p:sp>
      <p:sp>
        <p:nvSpPr>
          <p:cNvPr id="17" name="Text Placeholder 8">
            <a:extLst>
              <a:ext uri="{FF2B5EF4-FFF2-40B4-BE49-F238E27FC236}">
                <a16:creationId xmlns:a16="http://schemas.microsoft.com/office/drawing/2014/main" id="{C2AE9291-BC33-42EC-8117-2EFDD9ABB964}"/>
              </a:ext>
            </a:extLst>
          </p:cNvPr>
          <p:cNvSpPr>
            <a:spLocks noGrp="1"/>
          </p:cNvSpPr>
          <p:nvPr>
            <p:ph type="body" sz="quarter" idx="11"/>
          </p:nvPr>
        </p:nvSpPr>
        <p:spPr>
          <a:xfrm>
            <a:off x="415637" y="971366"/>
            <a:ext cx="8311382" cy="320540"/>
          </a:xfrm>
          <a:ln>
            <a:solidFill>
              <a:srgbClr val="093A5D"/>
            </a:solidFill>
          </a:ln>
        </p:spPr>
        <p:txBody>
          <a:bodyPr/>
          <a:lstStyle/>
          <a:p>
            <a:r>
              <a:rPr lang="en-US" sz="1400" dirty="0">
                <a:latin typeface="+mj-lt"/>
              </a:rPr>
              <a:t>Criticisms of the NICE Method</a:t>
            </a:r>
          </a:p>
        </p:txBody>
      </p:sp>
      <p:sp>
        <p:nvSpPr>
          <p:cNvPr id="6" name="TextBox 5">
            <a:extLst>
              <a:ext uri="{FF2B5EF4-FFF2-40B4-BE49-F238E27FC236}">
                <a16:creationId xmlns:a16="http://schemas.microsoft.com/office/drawing/2014/main" id="{CD8929C0-216A-4DBC-8E06-9B7B23675C07}"/>
              </a:ext>
            </a:extLst>
          </p:cNvPr>
          <p:cNvSpPr txBox="1"/>
          <p:nvPr/>
        </p:nvSpPr>
        <p:spPr>
          <a:xfrm>
            <a:off x="947956" y="1929468"/>
            <a:ext cx="914400" cy="91440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9290" tIns="39290" rIns="39290" bIns="39290" numCol="1" spcCol="38100" rtlCol="0" anchor="t">
            <a:noAutofit/>
          </a:bodyPr>
          <a:lstStyle/>
          <a:p>
            <a:pPr marL="0" marR="0" indent="0" algn="l" defTabSz="465534" rtl="0" fontAlgn="auto" latinLnBrk="0" hangingPunct="0">
              <a:lnSpc>
                <a:spcPct val="100000"/>
              </a:lnSpc>
              <a:spcBef>
                <a:spcPts val="0"/>
              </a:spcBef>
              <a:spcAft>
                <a:spcPts val="0"/>
              </a:spcAft>
              <a:buClrTx/>
              <a:buSzTx/>
              <a:buFontTx/>
              <a:buNone/>
              <a:tabLst/>
            </a:pPr>
            <a:endParaRPr kumimoji="0" lang="en-US" sz="1000" b="0" i="0" u="none" strike="noStrike" cap="none" spc="0" normalizeH="0" baseline="0" dirty="0">
              <a:ln>
                <a:noFill/>
              </a:ln>
              <a:solidFill>
                <a:schemeClr val="tx1"/>
              </a:solidFill>
              <a:effectLst/>
              <a:uFillTx/>
              <a:latin typeface="+mn-lt"/>
              <a:ea typeface="+mn-ea"/>
              <a:cs typeface="+mn-cs"/>
              <a:sym typeface="Georgia"/>
            </a:endParaRPr>
          </a:p>
        </p:txBody>
      </p:sp>
      <p:sp>
        <p:nvSpPr>
          <p:cNvPr id="19" name="Shape 11">
            <a:extLst>
              <a:ext uri="{FF2B5EF4-FFF2-40B4-BE49-F238E27FC236}">
                <a16:creationId xmlns:a16="http://schemas.microsoft.com/office/drawing/2014/main" id="{B0A2D488-C2EB-49E2-B822-BACDACAA5BC9}"/>
              </a:ext>
            </a:extLst>
          </p:cNvPr>
          <p:cNvSpPr txBox="1">
            <a:spLocks/>
          </p:cNvSpPr>
          <p:nvPr/>
        </p:nvSpPr>
        <p:spPr>
          <a:xfrm>
            <a:off x="415637" y="1291907"/>
            <a:ext cx="7040562" cy="4781722"/>
          </a:xfrm>
          <a:prstGeom prst="rect">
            <a:avLst/>
          </a:prstGeom>
          <a:ln w="3175">
            <a:miter lim="400000"/>
          </a:ln>
          <a:extLst>
            <a:ext uri="{C572A759-6A51-4108-AA02-DFA0A04FC94B}">
              <ma14:wrappingTextBoxFlag xmlns:ma14="http://schemas.microsoft.com/office/mac/drawingml/2011/main" xmlns="" val="1"/>
            </a:ext>
          </a:extLst>
        </p:spPr>
        <p:txBody>
          <a:bodyPr lIns="39290" tIns="39290" rIns="39290" bIns="39290" anchor="t">
            <a:noAutofit/>
          </a:bodyPr>
          <a:lstStyle>
            <a:lvl1pPr marL="0" marR="0" indent="0" algn="l" defTabSz="410787" rtl="0" latinLnBrk="0">
              <a:lnSpc>
                <a:spcPct val="100000"/>
              </a:lnSpc>
              <a:spcBef>
                <a:spcPts val="0"/>
              </a:spcBef>
              <a:spcAft>
                <a:spcPts val="0"/>
              </a:spcAft>
              <a:buClrTx/>
              <a:buSzTx/>
              <a:buFont typeface="Arial" charset="0"/>
              <a:buNone/>
              <a:tabLst/>
              <a:defRPr sz="2000" b="1" i="0" u="none" strike="noStrike" cap="none" spc="0" baseline="0">
                <a:ln>
                  <a:noFill/>
                </a:ln>
                <a:solidFill>
                  <a:srgbClr val="093A5D"/>
                </a:solidFill>
                <a:uFillTx/>
                <a:latin typeface="Arial Narrow" panose="020B0606020202030204" pitchFamily="34" charset="0"/>
                <a:ea typeface="+mj-ea"/>
                <a:cs typeface="+mj-cs"/>
                <a:sym typeface="Arial Narrow"/>
              </a:defRPr>
            </a:lvl1pPr>
            <a:lvl2pPr marL="0" marR="0" indent="201717" algn="ctr" defTabSz="410787" rtl="0" latinLnBrk="0">
              <a:lnSpc>
                <a:spcPct val="100000"/>
              </a:lnSpc>
              <a:spcBef>
                <a:spcPts val="0"/>
              </a:spcBef>
              <a:spcAft>
                <a:spcPts val="0"/>
              </a:spcAft>
              <a:buClrTx/>
              <a:buSzTx/>
              <a:buFontTx/>
              <a:buNone/>
              <a:tabLst/>
              <a:defRPr sz="5294" b="1" i="0" u="none" strike="noStrike" cap="none" spc="0" baseline="0">
                <a:ln>
                  <a:noFill/>
                </a:ln>
                <a:solidFill>
                  <a:schemeClr val="accent3">
                    <a:hueOff val="9252709"/>
                    <a:satOff val="9556"/>
                    <a:lumOff val="-29959"/>
                  </a:schemeClr>
                </a:solidFill>
                <a:uFillTx/>
                <a:latin typeface="+mj-lt"/>
                <a:ea typeface="+mj-ea"/>
                <a:cs typeface="+mj-cs"/>
                <a:sym typeface="Arial Narrow"/>
              </a:defRPr>
            </a:lvl2pPr>
            <a:lvl3pPr marL="0" marR="0" indent="403433" algn="ctr" defTabSz="410787" rtl="0" latinLnBrk="0">
              <a:lnSpc>
                <a:spcPct val="100000"/>
              </a:lnSpc>
              <a:spcBef>
                <a:spcPts val="0"/>
              </a:spcBef>
              <a:spcAft>
                <a:spcPts val="0"/>
              </a:spcAft>
              <a:buClrTx/>
              <a:buSzTx/>
              <a:buFontTx/>
              <a:buNone/>
              <a:tabLst/>
              <a:defRPr sz="5294" b="1" i="0" u="none" strike="noStrike" cap="none" spc="0" baseline="0">
                <a:ln>
                  <a:noFill/>
                </a:ln>
                <a:solidFill>
                  <a:schemeClr val="accent3">
                    <a:hueOff val="9252709"/>
                    <a:satOff val="9556"/>
                    <a:lumOff val="-29959"/>
                  </a:schemeClr>
                </a:solidFill>
                <a:uFillTx/>
                <a:latin typeface="+mj-lt"/>
                <a:ea typeface="+mj-ea"/>
                <a:cs typeface="+mj-cs"/>
                <a:sym typeface="Arial Narrow"/>
              </a:defRPr>
            </a:lvl3pPr>
            <a:lvl4pPr marL="0" marR="0" indent="605150" algn="ctr" defTabSz="410787" rtl="0" latinLnBrk="0">
              <a:lnSpc>
                <a:spcPct val="100000"/>
              </a:lnSpc>
              <a:spcBef>
                <a:spcPts val="0"/>
              </a:spcBef>
              <a:spcAft>
                <a:spcPts val="0"/>
              </a:spcAft>
              <a:buClrTx/>
              <a:buSzTx/>
              <a:buFontTx/>
              <a:buNone/>
              <a:tabLst/>
              <a:defRPr sz="5294" b="1" i="0" u="none" strike="noStrike" cap="none" spc="0" baseline="0">
                <a:ln>
                  <a:noFill/>
                </a:ln>
                <a:solidFill>
                  <a:schemeClr val="accent3">
                    <a:hueOff val="9252709"/>
                    <a:satOff val="9556"/>
                    <a:lumOff val="-29959"/>
                  </a:schemeClr>
                </a:solidFill>
                <a:uFillTx/>
                <a:latin typeface="+mj-lt"/>
                <a:ea typeface="+mj-ea"/>
                <a:cs typeface="+mj-cs"/>
                <a:sym typeface="Arial Narrow"/>
              </a:defRPr>
            </a:lvl4pPr>
            <a:lvl5pPr marL="0" marR="0" indent="806867" algn="ctr" defTabSz="410787" rtl="0" latinLnBrk="0">
              <a:lnSpc>
                <a:spcPct val="100000"/>
              </a:lnSpc>
              <a:spcBef>
                <a:spcPts val="0"/>
              </a:spcBef>
              <a:spcAft>
                <a:spcPts val="0"/>
              </a:spcAft>
              <a:buClrTx/>
              <a:buSzTx/>
              <a:buFontTx/>
              <a:buNone/>
              <a:tabLst/>
              <a:defRPr sz="5294" b="1" i="0" u="none" strike="noStrike" cap="none" spc="0" baseline="0">
                <a:ln>
                  <a:noFill/>
                </a:ln>
                <a:solidFill>
                  <a:schemeClr val="accent3">
                    <a:hueOff val="9252709"/>
                    <a:satOff val="9556"/>
                    <a:lumOff val="-29959"/>
                  </a:schemeClr>
                </a:solidFill>
                <a:uFillTx/>
                <a:latin typeface="+mj-lt"/>
                <a:ea typeface="+mj-ea"/>
                <a:cs typeface="+mj-cs"/>
                <a:sym typeface="Arial Narrow"/>
              </a:defRPr>
            </a:lvl5pPr>
            <a:lvl6pPr marL="0" marR="0" indent="1008583" algn="ctr" defTabSz="410787" rtl="0" latinLnBrk="0">
              <a:lnSpc>
                <a:spcPct val="100000"/>
              </a:lnSpc>
              <a:spcBef>
                <a:spcPts val="0"/>
              </a:spcBef>
              <a:spcAft>
                <a:spcPts val="0"/>
              </a:spcAft>
              <a:buClrTx/>
              <a:buSzTx/>
              <a:buFontTx/>
              <a:buNone/>
              <a:tabLst/>
              <a:defRPr sz="5294" b="1" i="0" u="none" strike="noStrike" cap="none" spc="0" baseline="0">
                <a:ln>
                  <a:noFill/>
                </a:ln>
                <a:solidFill>
                  <a:schemeClr val="accent3">
                    <a:hueOff val="9252709"/>
                    <a:satOff val="9556"/>
                    <a:lumOff val="-29959"/>
                  </a:schemeClr>
                </a:solidFill>
                <a:uFillTx/>
                <a:latin typeface="+mj-lt"/>
                <a:ea typeface="+mj-ea"/>
                <a:cs typeface="+mj-cs"/>
                <a:sym typeface="Arial Narrow"/>
              </a:defRPr>
            </a:lvl6pPr>
            <a:lvl7pPr marL="0" marR="0" indent="1210300" algn="ctr" defTabSz="410787" rtl="0" latinLnBrk="0">
              <a:lnSpc>
                <a:spcPct val="100000"/>
              </a:lnSpc>
              <a:spcBef>
                <a:spcPts val="0"/>
              </a:spcBef>
              <a:spcAft>
                <a:spcPts val="0"/>
              </a:spcAft>
              <a:buClrTx/>
              <a:buSzTx/>
              <a:buFontTx/>
              <a:buNone/>
              <a:tabLst/>
              <a:defRPr sz="5294" b="1" i="0" u="none" strike="noStrike" cap="none" spc="0" baseline="0">
                <a:ln>
                  <a:noFill/>
                </a:ln>
                <a:solidFill>
                  <a:schemeClr val="accent3">
                    <a:hueOff val="9252709"/>
                    <a:satOff val="9556"/>
                    <a:lumOff val="-29959"/>
                  </a:schemeClr>
                </a:solidFill>
                <a:uFillTx/>
                <a:latin typeface="+mj-lt"/>
                <a:ea typeface="+mj-ea"/>
                <a:cs typeface="+mj-cs"/>
                <a:sym typeface="Arial Narrow"/>
              </a:defRPr>
            </a:lvl7pPr>
            <a:lvl8pPr marL="0" marR="0" indent="1412016" algn="ctr" defTabSz="410787" rtl="0" latinLnBrk="0">
              <a:lnSpc>
                <a:spcPct val="100000"/>
              </a:lnSpc>
              <a:spcBef>
                <a:spcPts val="0"/>
              </a:spcBef>
              <a:spcAft>
                <a:spcPts val="0"/>
              </a:spcAft>
              <a:buClrTx/>
              <a:buSzTx/>
              <a:buFontTx/>
              <a:buNone/>
              <a:tabLst/>
              <a:defRPr sz="5294" b="1" i="0" u="none" strike="noStrike" cap="none" spc="0" baseline="0">
                <a:ln>
                  <a:noFill/>
                </a:ln>
                <a:solidFill>
                  <a:schemeClr val="accent3">
                    <a:hueOff val="9252709"/>
                    <a:satOff val="9556"/>
                    <a:lumOff val="-29959"/>
                  </a:schemeClr>
                </a:solidFill>
                <a:uFillTx/>
                <a:latin typeface="+mj-lt"/>
                <a:ea typeface="+mj-ea"/>
                <a:cs typeface="+mj-cs"/>
                <a:sym typeface="Arial Narrow"/>
              </a:defRPr>
            </a:lvl8pPr>
            <a:lvl9pPr marL="0" marR="0" indent="1613733" algn="ctr" defTabSz="410787" rtl="0" latinLnBrk="0">
              <a:lnSpc>
                <a:spcPct val="100000"/>
              </a:lnSpc>
              <a:spcBef>
                <a:spcPts val="0"/>
              </a:spcBef>
              <a:spcAft>
                <a:spcPts val="0"/>
              </a:spcAft>
              <a:buClrTx/>
              <a:buSzTx/>
              <a:buFontTx/>
              <a:buNone/>
              <a:tabLst/>
              <a:defRPr sz="5294" b="1" i="0" u="none" strike="noStrike" cap="none" spc="0" baseline="0">
                <a:ln>
                  <a:noFill/>
                </a:ln>
                <a:solidFill>
                  <a:schemeClr val="accent3">
                    <a:hueOff val="9252709"/>
                    <a:satOff val="9556"/>
                    <a:lumOff val="-29959"/>
                  </a:schemeClr>
                </a:solidFill>
                <a:uFillTx/>
                <a:latin typeface="+mj-lt"/>
                <a:ea typeface="+mj-ea"/>
                <a:cs typeface="+mj-cs"/>
                <a:sym typeface="Arial Narrow"/>
              </a:defRPr>
            </a:lvl9pPr>
          </a:lstStyle>
          <a:p>
            <a:pPr algn="ctr"/>
            <a:r>
              <a:rPr lang="en-US" u="sng" kern="0" dirty="0">
                <a:solidFill>
                  <a:schemeClr val="tx1"/>
                </a:solidFill>
              </a:rPr>
              <a:t>Examples of Very Long Term Investments</a:t>
            </a:r>
          </a:p>
          <a:p>
            <a:pPr algn="ctr"/>
            <a:endParaRPr lang="en-US" kern="0" dirty="0">
              <a:solidFill>
                <a:schemeClr val="tx1"/>
              </a:solidFill>
            </a:endParaRPr>
          </a:p>
          <a:p>
            <a:endParaRPr lang="en-US" kern="0" dirty="0">
              <a:solidFill>
                <a:schemeClr val="tx1"/>
              </a:solidFill>
            </a:endParaRPr>
          </a:p>
          <a:p>
            <a:r>
              <a:rPr lang="en-US" kern="0" dirty="0">
                <a:solidFill>
                  <a:schemeClr val="tx1"/>
                </a:solidFill>
              </a:rPr>
              <a:t>	</a:t>
            </a:r>
          </a:p>
        </p:txBody>
      </p:sp>
      <p:pic>
        <p:nvPicPr>
          <p:cNvPr id="2" name="Picture 1">
            <a:extLst>
              <a:ext uri="{FF2B5EF4-FFF2-40B4-BE49-F238E27FC236}">
                <a16:creationId xmlns:a16="http://schemas.microsoft.com/office/drawing/2014/main" id="{28F4B3C0-1716-4EFB-A8E9-B91651259E66}"/>
              </a:ext>
            </a:extLst>
          </p:cNvPr>
          <p:cNvPicPr>
            <a:picLocks noChangeAspect="1"/>
          </p:cNvPicPr>
          <p:nvPr/>
        </p:nvPicPr>
        <p:blipFill>
          <a:blip r:embed="rId2"/>
          <a:stretch>
            <a:fillRect/>
          </a:stretch>
        </p:blipFill>
        <p:spPr>
          <a:xfrm>
            <a:off x="1070764" y="2026641"/>
            <a:ext cx="7312470" cy="3974984"/>
          </a:xfrm>
          <a:prstGeom prst="rect">
            <a:avLst/>
          </a:prstGeom>
        </p:spPr>
      </p:pic>
    </p:spTree>
    <p:extLst>
      <p:ext uri="{BB962C8B-B14F-4D97-AF65-F5344CB8AC3E}">
        <p14:creationId xmlns:p14="http://schemas.microsoft.com/office/powerpoint/2010/main" val="356655545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2194C3F-C00A-4CB6-A456-E3D844FC7BAC}"/>
              </a:ext>
            </a:extLst>
          </p:cNvPr>
          <p:cNvSpPr>
            <a:spLocks noGrp="1"/>
          </p:cNvSpPr>
          <p:nvPr>
            <p:ph type="sldNum" sz="quarter" idx="18"/>
          </p:nvPr>
        </p:nvSpPr>
        <p:spPr/>
        <p:txBody>
          <a:bodyPr/>
          <a:lstStyle/>
          <a:p>
            <a:fld id="{86CB4B4D-7CA3-9044-876B-883B54F8677D}" type="slidenum">
              <a:rPr lang="uk-UA" smtClean="0">
                <a:solidFill>
                  <a:srgbClr val="1D99D6"/>
                </a:solidFill>
              </a:rPr>
              <a:pPr/>
              <a:t>5</a:t>
            </a:fld>
            <a:endParaRPr lang="uk-UA" dirty="0">
              <a:solidFill>
                <a:srgbClr val="1D99D6"/>
              </a:solidFill>
            </a:endParaRPr>
          </a:p>
        </p:txBody>
      </p:sp>
      <p:sp>
        <p:nvSpPr>
          <p:cNvPr id="8" name="Shape 11">
            <a:extLst>
              <a:ext uri="{FF2B5EF4-FFF2-40B4-BE49-F238E27FC236}">
                <a16:creationId xmlns:a16="http://schemas.microsoft.com/office/drawing/2014/main" id="{1997D8D8-177A-4FAB-BFB5-ED26D80CC06F}"/>
              </a:ext>
            </a:extLst>
          </p:cNvPr>
          <p:cNvSpPr>
            <a:spLocks noGrp="1"/>
          </p:cNvSpPr>
          <p:nvPr>
            <p:ph type="title"/>
          </p:nvPr>
        </p:nvSpPr>
        <p:spPr>
          <a:xfrm>
            <a:off x="379413" y="341313"/>
            <a:ext cx="7040562" cy="398462"/>
          </a:xfrm>
          <a:prstGeom prst="rect">
            <a:avLst/>
          </a:prstGeom>
        </p:spPr>
        <p:txBody>
          <a:bodyPr>
            <a:noAutofit/>
          </a:bodyPr>
          <a:lstStyle>
            <a:lvl1pPr marL="0" indent="0" algn="l">
              <a:buFont typeface="Arial" charset="0"/>
              <a:buNone/>
              <a:defRPr sz="2000" baseline="0">
                <a:solidFill>
                  <a:srgbClr val="093A5D"/>
                </a:solidFill>
                <a:latin typeface="Arial Narrow" panose="020B0606020202030204" pitchFamily="34" charset="0"/>
              </a:defRPr>
            </a:lvl1pPr>
          </a:lstStyle>
          <a:p>
            <a:r>
              <a:rPr lang="en-US" dirty="0"/>
              <a:t>The NICE Method – the Income Approach to Valuing FLPs</a:t>
            </a:r>
            <a:endParaRPr dirty="0"/>
          </a:p>
        </p:txBody>
      </p:sp>
      <p:sp>
        <p:nvSpPr>
          <p:cNvPr id="9" name="Text Placeholder 8">
            <a:extLst>
              <a:ext uri="{FF2B5EF4-FFF2-40B4-BE49-F238E27FC236}">
                <a16:creationId xmlns:a16="http://schemas.microsoft.com/office/drawing/2014/main" id="{C100FD46-93EF-4FE2-925A-5B66D5D43F7B}"/>
              </a:ext>
            </a:extLst>
          </p:cNvPr>
          <p:cNvSpPr>
            <a:spLocks noGrp="1"/>
          </p:cNvSpPr>
          <p:nvPr>
            <p:ph type="body" sz="quarter" idx="11"/>
          </p:nvPr>
        </p:nvSpPr>
        <p:spPr>
          <a:xfrm>
            <a:off x="415637" y="971365"/>
            <a:ext cx="8311382" cy="398463"/>
          </a:xfrm>
        </p:spPr>
        <p:txBody>
          <a:bodyPr/>
          <a:lstStyle/>
          <a:p>
            <a:r>
              <a:rPr lang="en-US" sz="1400" dirty="0">
                <a:latin typeface="+mj-lt"/>
              </a:rPr>
              <a:t>The Rise of the Income Approach in FLP Valuation</a:t>
            </a:r>
          </a:p>
        </p:txBody>
      </p:sp>
      <p:sp>
        <p:nvSpPr>
          <p:cNvPr id="13" name="Content Placeholder 12">
            <a:extLst>
              <a:ext uri="{FF2B5EF4-FFF2-40B4-BE49-F238E27FC236}">
                <a16:creationId xmlns:a16="http://schemas.microsoft.com/office/drawing/2014/main" id="{B6C7723C-2D63-4CFA-B062-61DDA16D5BE6}"/>
              </a:ext>
            </a:extLst>
          </p:cNvPr>
          <p:cNvSpPr>
            <a:spLocks noGrp="1"/>
          </p:cNvSpPr>
          <p:nvPr>
            <p:ph sz="quarter" idx="16"/>
          </p:nvPr>
        </p:nvSpPr>
        <p:spPr>
          <a:xfrm>
            <a:off x="415734" y="1369828"/>
            <a:ext cx="8311285" cy="4255825"/>
          </a:xfrm>
        </p:spPr>
        <p:txBody>
          <a:bodyPr/>
          <a:lstStyle/>
          <a:p>
            <a:pPr marL="0" marR="0" indent="285750">
              <a:lnSpc>
                <a:spcPct val="150000"/>
              </a:lnSpc>
              <a:spcBef>
                <a:spcPts val="0"/>
              </a:spcBef>
              <a:spcAft>
                <a:spcPts val="800"/>
              </a:spcAft>
            </a:pPr>
            <a:r>
              <a:rPr lang="en-US" sz="2000" b="1" u="sng" dirty="0">
                <a:effectLst/>
                <a:latin typeface="Times New Roman" panose="02020603050405020304" pitchFamily="18" charset="0"/>
                <a:ea typeface="Calibri" panose="020F0502020204030204" pitchFamily="34" charset="0"/>
              </a:rPr>
              <a:t>Elkins v. Commissioner    </a:t>
            </a:r>
            <a:endParaRPr lang="en-US" sz="2000" u="sng" dirty="0">
              <a:effectLst/>
              <a:latin typeface="Times New Roman" panose="02020603050405020304" pitchFamily="18" charset="0"/>
              <a:ea typeface="Calibri" panose="020F0502020204030204" pitchFamily="34" charset="0"/>
            </a:endParaRPr>
          </a:p>
          <a:p>
            <a:pPr marL="0" marR="0" indent="457200">
              <a:lnSpc>
                <a:spcPct val="150000"/>
              </a:lnSpc>
              <a:spcBef>
                <a:spcPts val="0"/>
              </a:spcBef>
              <a:spcAft>
                <a:spcPts val="800"/>
              </a:spcAft>
            </a:pPr>
            <a:r>
              <a:rPr lang="en-US" sz="1800" dirty="0">
                <a:effectLst/>
                <a:latin typeface="Times New Roman" panose="02020603050405020304" pitchFamily="18" charset="0"/>
                <a:ea typeface="Calibri" panose="020F0502020204030204" pitchFamily="34" charset="0"/>
              </a:rPr>
              <a:t>	</a:t>
            </a:r>
            <a:r>
              <a:rPr lang="en-US" sz="1400" i="1" dirty="0">
                <a:effectLst/>
                <a:latin typeface="Times New Roman" panose="02020603050405020304" pitchFamily="18" charset="0"/>
                <a:ea typeface="Calibri" panose="020F0502020204030204" pitchFamily="34" charset="0"/>
              </a:rPr>
              <a:t>Estate of Elkins v. Comm'r, 140 T.C. No. 5 (U.S.T.C. Mar. 11, 2013)</a:t>
            </a:r>
            <a:endParaRPr lang="en-US" sz="1200" dirty="0">
              <a:effectLst/>
              <a:latin typeface="Times New Roman" panose="02020603050405020304" pitchFamily="18" charset="0"/>
              <a:ea typeface="Calibri" panose="020F0502020204030204" pitchFamily="34" charset="0"/>
            </a:endParaRPr>
          </a:p>
          <a:p>
            <a:pPr marL="457200" marR="0" indent="457200">
              <a:lnSpc>
                <a:spcPct val="150000"/>
              </a:lnSpc>
              <a:spcBef>
                <a:spcPts val="0"/>
              </a:spcBef>
              <a:spcAft>
                <a:spcPts val="800"/>
              </a:spcAft>
            </a:pPr>
            <a:r>
              <a:rPr lang="en-US" sz="1400" i="1" dirty="0">
                <a:effectLst/>
                <a:latin typeface="Times New Roman" panose="02020603050405020304" pitchFamily="18" charset="0"/>
                <a:ea typeface="Calibri" panose="020F0502020204030204" pitchFamily="34" charset="0"/>
              </a:rPr>
              <a:t>Estate of Elkins v. Comm'r, 767 F.3d 443 (5th Cir. 2014)</a:t>
            </a:r>
            <a:r>
              <a:rPr lang="en-US" sz="1800" dirty="0">
                <a:effectLst/>
                <a:latin typeface="Times New Roman" panose="02020603050405020304" pitchFamily="18" charset="0"/>
                <a:ea typeface="Calibri" panose="020F0502020204030204" pitchFamily="34" charset="0"/>
              </a:rPr>
              <a:t>                                         </a:t>
            </a:r>
            <a:endParaRPr lang="en-US" sz="1200" dirty="0">
              <a:effectLst/>
              <a:latin typeface="Times New Roman" panose="02020603050405020304" pitchFamily="18" charset="0"/>
              <a:ea typeface="Calibri" panose="020F0502020204030204" pitchFamily="34" charset="0"/>
            </a:endParaRPr>
          </a:p>
          <a:p>
            <a:pPr marL="684213" marR="0" lvl="0" indent="-342900">
              <a:lnSpc>
                <a:spcPct val="150000"/>
              </a:lnSpc>
              <a:spcBef>
                <a:spcPts val="0"/>
              </a:spcBef>
              <a:spcAft>
                <a:spcPts val="0"/>
              </a:spcAft>
              <a:buFont typeface="Wingdings" panose="05000000000000000000" pitchFamily="2" charset="2"/>
              <a:buChar char=""/>
            </a:pPr>
            <a:r>
              <a:rPr lang="en-US" sz="1600" dirty="0">
                <a:effectLst/>
                <a:latin typeface="Times New Roman" panose="02020603050405020304" pitchFamily="18" charset="0"/>
                <a:ea typeface="Calibri" panose="020F0502020204030204" pitchFamily="34" charset="0"/>
              </a:rPr>
              <a:t>Fifth Circuit, reversed the prior Tax Court opinion </a:t>
            </a:r>
            <a:endParaRPr lang="en-US" sz="1200" dirty="0">
              <a:effectLst/>
              <a:latin typeface="Times New Roman" panose="02020603050405020304" pitchFamily="18" charset="0"/>
              <a:ea typeface="Calibri" panose="020F0502020204030204" pitchFamily="34" charset="0"/>
            </a:endParaRPr>
          </a:p>
          <a:p>
            <a:pPr marL="684213" marR="0" lvl="0" indent="-342900">
              <a:lnSpc>
                <a:spcPct val="150000"/>
              </a:lnSpc>
              <a:spcBef>
                <a:spcPts val="0"/>
              </a:spcBef>
              <a:spcAft>
                <a:spcPts val="0"/>
              </a:spcAft>
              <a:buFont typeface="Wingdings" panose="05000000000000000000" pitchFamily="2" charset="2"/>
              <a:buChar char=""/>
            </a:pPr>
            <a:r>
              <a:rPr lang="en-US" sz="1600" dirty="0">
                <a:effectLst/>
                <a:latin typeface="Times New Roman" panose="02020603050405020304" pitchFamily="18" charset="0"/>
                <a:ea typeface="Calibri" panose="020F0502020204030204" pitchFamily="34" charset="0"/>
              </a:rPr>
              <a:t>The Fifth Circuit opinion reinstated the marketability discounts  </a:t>
            </a:r>
            <a:endParaRPr lang="en-US" sz="1200" dirty="0">
              <a:effectLst/>
              <a:latin typeface="Times New Roman" panose="02020603050405020304" pitchFamily="18" charset="0"/>
              <a:ea typeface="Calibri" panose="020F0502020204030204" pitchFamily="34" charset="0"/>
            </a:endParaRPr>
          </a:p>
          <a:p>
            <a:pPr marL="684213" marR="0" lvl="0" indent="-342900">
              <a:lnSpc>
                <a:spcPct val="150000"/>
              </a:lnSpc>
              <a:spcBef>
                <a:spcPts val="0"/>
              </a:spcBef>
              <a:spcAft>
                <a:spcPts val="0"/>
              </a:spcAft>
              <a:buFont typeface="Wingdings" panose="05000000000000000000" pitchFamily="2" charset="2"/>
              <a:buChar char=""/>
            </a:pPr>
            <a:r>
              <a:rPr lang="en-US" sz="1600" dirty="0">
                <a:effectLst/>
                <a:latin typeface="Times New Roman" panose="02020603050405020304" pitchFamily="18" charset="0"/>
                <a:ea typeface="Calibri" panose="020F0502020204030204" pitchFamily="34" charset="0"/>
              </a:rPr>
              <a:t>Undivided interests in art.  </a:t>
            </a:r>
            <a:endParaRPr lang="en-US" sz="1200" dirty="0">
              <a:effectLst/>
              <a:latin typeface="Times New Roman" panose="02020603050405020304" pitchFamily="18" charset="0"/>
              <a:ea typeface="Calibri" panose="020F0502020204030204" pitchFamily="34" charset="0"/>
            </a:endParaRPr>
          </a:p>
          <a:p>
            <a:pPr marL="684213" marR="0" lvl="0" indent="-342900">
              <a:lnSpc>
                <a:spcPct val="115000"/>
              </a:lnSpc>
              <a:spcBef>
                <a:spcPts val="0"/>
              </a:spcBef>
              <a:spcAft>
                <a:spcPts val="0"/>
              </a:spcAft>
              <a:buFont typeface="Wingdings" panose="05000000000000000000" pitchFamily="2" charset="2"/>
              <a:buChar char=""/>
            </a:pPr>
            <a:r>
              <a:rPr lang="en-US" sz="1600" dirty="0">
                <a:effectLst/>
                <a:latin typeface="Times New Roman" panose="02020603050405020304" pitchFamily="18" charset="0"/>
                <a:ea typeface="Calibri" panose="020F0502020204030204" pitchFamily="34" charset="0"/>
              </a:rPr>
              <a:t>The taxpayer’s expert relied on evidence from art experts </a:t>
            </a:r>
            <a:endParaRPr lang="en-US" sz="1200" dirty="0">
              <a:effectLst/>
              <a:latin typeface="Times New Roman" panose="02020603050405020304" pitchFamily="18" charset="0"/>
              <a:ea typeface="Calibri" panose="020F0502020204030204" pitchFamily="34" charset="0"/>
            </a:endParaRPr>
          </a:p>
          <a:p>
            <a:pPr marL="968375" marR="0" lvl="1" indent="-285750">
              <a:lnSpc>
                <a:spcPct val="115000"/>
              </a:lnSpc>
              <a:spcBef>
                <a:spcPts val="0"/>
              </a:spcBef>
              <a:spcAft>
                <a:spcPts val="0"/>
              </a:spcAft>
              <a:buFont typeface="Courier New" panose="02070309020205020404" pitchFamily="49" charset="0"/>
              <a:buChar char="o"/>
            </a:pPr>
            <a:r>
              <a:rPr lang="en-US" sz="1600" dirty="0">
                <a:effectLst/>
                <a:latin typeface="Times New Roman" panose="02020603050405020304" pitchFamily="18" charset="0"/>
                <a:ea typeface="Calibri" panose="020F0502020204030204" pitchFamily="34" charset="0"/>
              </a:rPr>
              <a:t>the value of the art on an undivided basis,</a:t>
            </a:r>
            <a:endParaRPr lang="en-US" sz="1200" dirty="0">
              <a:effectLst/>
              <a:latin typeface="Times New Roman" panose="02020603050405020304" pitchFamily="18" charset="0"/>
              <a:ea typeface="Calibri" panose="020F0502020204030204" pitchFamily="34" charset="0"/>
            </a:endParaRPr>
          </a:p>
          <a:p>
            <a:pPr marL="968375" marR="0" lvl="1" indent="-285750">
              <a:lnSpc>
                <a:spcPct val="115000"/>
              </a:lnSpc>
              <a:spcBef>
                <a:spcPts val="0"/>
              </a:spcBef>
              <a:spcAft>
                <a:spcPts val="0"/>
              </a:spcAft>
              <a:buFont typeface="Courier New" panose="02070309020205020404" pitchFamily="49" charset="0"/>
              <a:buChar char="o"/>
            </a:pPr>
            <a:r>
              <a:rPr lang="en-US" sz="1600" dirty="0">
                <a:effectLst/>
                <a:latin typeface="Times New Roman" panose="02020603050405020304" pitchFamily="18" charset="0"/>
                <a:ea typeface="Calibri" panose="020F0502020204030204" pitchFamily="34" charset="0"/>
              </a:rPr>
              <a:t>the holding period for the art, </a:t>
            </a:r>
            <a:endParaRPr lang="en-US" sz="1200" dirty="0">
              <a:effectLst/>
              <a:latin typeface="Times New Roman" panose="02020603050405020304" pitchFamily="18" charset="0"/>
              <a:ea typeface="Calibri" panose="020F0502020204030204" pitchFamily="34" charset="0"/>
            </a:endParaRPr>
          </a:p>
          <a:p>
            <a:pPr marL="968375" marR="0" lvl="1" indent="-285750">
              <a:lnSpc>
                <a:spcPct val="115000"/>
              </a:lnSpc>
              <a:spcBef>
                <a:spcPts val="0"/>
              </a:spcBef>
              <a:spcAft>
                <a:spcPts val="800"/>
              </a:spcAft>
              <a:buFont typeface="Courier New" panose="02070309020205020404" pitchFamily="49" charset="0"/>
              <a:buChar char="o"/>
            </a:pPr>
            <a:r>
              <a:rPr lang="en-US" sz="1600" dirty="0">
                <a:effectLst/>
                <a:latin typeface="Times New Roman" panose="02020603050405020304" pitchFamily="18" charset="0"/>
                <a:ea typeface="Calibri" panose="020F0502020204030204" pitchFamily="34" charset="0"/>
              </a:rPr>
              <a:t>rates of return data from various art research studies, and anticipated inflation. </a:t>
            </a:r>
            <a:endParaRPr lang="en-US" sz="1200" dirty="0">
              <a:effectLst/>
              <a:latin typeface="Times New Roman" panose="02020603050405020304" pitchFamily="18" charset="0"/>
              <a:ea typeface="Calibri" panose="020F0502020204030204" pitchFamily="34" charset="0"/>
            </a:endParaRPr>
          </a:p>
          <a:p>
            <a:endParaRPr lang="en-US" dirty="0"/>
          </a:p>
        </p:txBody>
      </p:sp>
    </p:spTree>
    <p:extLst>
      <p:ext uri="{BB962C8B-B14F-4D97-AF65-F5344CB8AC3E}">
        <p14:creationId xmlns:p14="http://schemas.microsoft.com/office/powerpoint/2010/main" val="4004473251"/>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B4E4352-F61C-4F99-922A-3B607482C9E9}"/>
              </a:ext>
            </a:extLst>
          </p:cNvPr>
          <p:cNvSpPr>
            <a:spLocks noGrp="1"/>
          </p:cNvSpPr>
          <p:nvPr>
            <p:ph type="sldNum" sz="quarter" idx="18"/>
          </p:nvPr>
        </p:nvSpPr>
        <p:spPr/>
        <p:txBody>
          <a:bodyPr/>
          <a:lstStyle/>
          <a:p>
            <a:fld id="{86CB4B4D-7CA3-9044-876B-883B54F8677D}" type="slidenum">
              <a:rPr lang="uk-UA" smtClean="0"/>
              <a:pPr/>
              <a:t>50</a:t>
            </a:fld>
            <a:endParaRPr lang="uk-UA" dirty="0"/>
          </a:p>
        </p:txBody>
      </p:sp>
      <p:sp>
        <p:nvSpPr>
          <p:cNvPr id="21" name="Shape 11">
            <a:extLst>
              <a:ext uri="{FF2B5EF4-FFF2-40B4-BE49-F238E27FC236}">
                <a16:creationId xmlns:a16="http://schemas.microsoft.com/office/drawing/2014/main" id="{AC4FE12D-693F-4136-A44D-881776CC324F}"/>
              </a:ext>
            </a:extLst>
          </p:cNvPr>
          <p:cNvSpPr>
            <a:spLocks noGrp="1"/>
          </p:cNvSpPr>
          <p:nvPr>
            <p:ph type="title"/>
          </p:nvPr>
        </p:nvSpPr>
        <p:spPr>
          <a:xfrm>
            <a:off x="415637" y="275068"/>
            <a:ext cx="7040562" cy="398462"/>
          </a:xfrm>
          <a:prstGeom prst="rect">
            <a:avLst/>
          </a:prstGeom>
        </p:spPr>
        <p:txBody>
          <a:bodyPr>
            <a:noAutofit/>
          </a:bodyPr>
          <a:lstStyle>
            <a:lvl1pPr marL="0" indent="0" algn="l">
              <a:buFont typeface="Arial" charset="0"/>
              <a:buNone/>
              <a:defRPr sz="2000" baseline="0">
                <a:solidFill>
                  <a:srgbClr val="093A5D"/>
                </a:solidFill>
                <a:latin typeface="Arial Narrow" panose="020B0606020202030204" pitchFamily="34" charset="0"/>
              </a:defRPr>
            </a:lvl1pPr>
          </a:lstStyle>
          <a:p>
            <a:r>
              <a:rPr lang="en-US" dirty="0"/>
              <a:t>The NICE Method – the Income Approach to Valuing FLPs</a:t>
            </a:r>
            <a:endParaRPr dirty="0"/>
          </a:p>
        </p:txBody>
      </p:sp>
      <p:sp>
        <p:nvSpPr>
          <p:cNvPr id="17" name="Text Placeholder 8">
            <a:extLst>
              <a:ext uri="{FF2B5EF4-FFF2-40B4-BE49-F238E27FC236}">
                <a16:creationId xmlns:a16="http://schemas.microsoft.com/office/drawing/2014/main" id="{C2AE9291-BC33-42EC-8117-2EFDD9ABB964}"/>
              </a:ext>
            </a:extLst>
          </p:cNvPr>
          <p:cNvSpPr>
            <a:spLocks noGrp="1"/>
          </p:cNvSpPr>
          <p:nvPr>
            <p:ph type="body" sz="quarter" idx="11"/>
          </p:nvPr>
        </p:nvSpPr>
        <p:spPr>
          <a:xfrm>
            <a:off x="415637" y="971366"/>
            <a:ext cx="8311382" cy="320540"/>
          </a:xfrm>
          <a:ln>
            <a:solidFill>
              <a:srgbClr val="093A5D"/>
            </a:solidFill>
          </a:ln>
        </p:spPr>
        <p:txBody>
          <a:bodyPr/>
          <a:lstStyle/>
          <a:p>
            <a:r>
              <a:rPr lang="en-US" sz="1400" dirty="0">
                <a:latin typeface="+mj-lt"/>
              </a:rPr>
              <a:t>Criticisms of the NICE Method</a:t>
            </a:r>
          </a:p>
        </p:txBody>
      </p:sp>
      <p:sp>
        <p:nvSpPr>
          <p:cNvPr id="6" name="TextBox 5">
            <a:extLst>
              <a:ext uri="{FF2B5EF4-FFF2-40B4-BE49-F238E27FC236}">
                <a16:creationId xmlns:a16="http://schemas.microsoft.com/office/drawing/2014/main" id="{CD8929C0-216A-4DBC-8E06-9B7B23675C07}"/>
              </a:ext>
            </a:extLst>
          </p:cNvPr>
          <p:cNvSpPr txBox="1"/>
          <p:nvPr/>
        </p:nvSpPr>
        <p:spPr>
          <a:xfrm>
            <a:off x="947956" y="1929468"/>
            <a:ext cx="914400" cy="91440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9290" tIns="39290" rIns="39290" bIns="39290" numCol="1" spcCol="38100" rtlCol="0" anchor="t">
            <a:noAutofit/>
          </a:bodyPr>
          <a:lstStyle/>
          <a:p>
            <a:pPr marL="0" marR="0" indent="0" algn="l" defTabSz="465534" rtl="0" fontAlgn="auto" latinLnBrk="0" hangingPunct="0">
              <a:lnSpc>
                <a:spcPct val="100000"/>
              </a:lnSpc>
              <a:spcBef>
                <a:spcPts val="0"/>
              </a:spcBef>
              <a:spcAft>
                <a:spcPts val="0"/>
              </a:spcAft>
              <a:buClrTx/>
              <a:buSzTx/>
              <a:buFontTx/>
              <a:buNone/>
              <a:tabLst/>
            </a:pPr>
            <a:endParaRPr kumimoji="0" lang="en-US" sz="1000" b="0" i="0" u="none" strike="noStrike" cap="none" spc="0" normalizeH="0" baseline="0" dirty="0">
              <a:ln>
                <a:noFill/>
              </a:ln>
              <a:solidFill>
                <a:schemeClr val="tx1"/>
              </a:solidFill>
              <a:effectLst/>
              <a:uFillTx/>
              <a:latin typeface="+mn-lt"/>
              <a:ea typeface="+mn-ea"/>
              <a:cs typeface="+mn-cs"/>
              <a:sym typeface="Georgia"/>
            </a:endParaRPr>
          </a:p>
        </p:txBody>
      </p:sp>
      <p:sp>
        <p:nvSpPr>
          <p:cNvPr id="19" name="Shape 11">
            <a:extLst>
              <a:ext uri="{FF2B5EF4-FFF2-40B4-BE49-F238E27FC236}">
                <a16:creationId xmlns:a16="http://schemas.microsoft.com/office/drawing/2014/main" id="{B0A2D488-C2EB-49E2-B822-BACDACAA5BC9}"/>
              </a:ext>
            </a:extLst>
          </p:cNvPr>
          <p:cNvSpPr txBox="1">
            <a:spLocks/>
          </p:cNvSpPr>
          <p:nvPr/>
        </p:nvSpPr>
        <p:spPr>
          <a:xfrm>
            <a:off x="415637" y="1291907"/>
            <a:ext cx="7040562" cy="4781722"/>
          </a:xfrm>
          <a:prstGeom prst="rect">
            <a:avLst/>
          </a:prstGeom>
          <a:ln w="3175">
            <a:miter lim="400000"/>
          </a:ln>
          <a:extLst>
            <a:ext uri="{C572A759-6A51-4108-AA02-DFA0A04FC94B}">
              <ma14:wrappingTextBoxFlag xmlns="" xmlns:ma14="http://schemas.microsoft.com/office/mac/drawingml/2011/main" val="1"/>
            </a:ext>
          </a:extLst>
        </p:spPr>
        <p:txBody>
          <a:bodyPr lIns="39290" tIns="39290" rIns="39290" bIns="39290" anchor="t">
            <a:noAutofit/>
          </a:bodyPr>
          <a:lstStyle>
            <a:lvl1pPr marL="0" marR="0" indent="0" algn="l" defTabSz="410787" rtl="0" latinLnBrk="0">
              <a:lnSpc>
                <a:spcPct val="100000"/>
              </a:lnSpc>
              <a:spcBef>
                <a:spcPts val="0"/>
              </a:spcBef>
              <a:spcAft>
                <a:spcPts val="0"/>
              </a:spcAft>
              <a:buClrTx/>
              <a:buSzTx/>
              <a:buFont typeface="Arial" charset="0"/>
              <a:buNone/>
              <a:tabLst/>
              <a:defRPr sz="2000" b="1" i="0" u="none" strike="noStrike" cap="none" spc="0" baseline="0">
                <a:ln>
                  <a:noFill/>
                </a:ln>
                <a:solidFill>
                  <a:srgbClr val="093A5D"/>
                </a:solidFill>
                <a:uFillTx/>
                <a:latin typeface="Arial Narrow" panose="020B0606020202030204" pitchFamily="34" charset="0"/>
                <a:ea typeface="+mj-ea"/>
                <a:cs typeface="+mj-cs"/>
                <a:sym typeface="Arial Narrow"/>
              </a:defRPr>
            </a:lvl1pPr>
            <a:lvl2pPr marL="0" marR="0" indent="201717" algn="ctr" defTabSz="410787" rtl="0" latinLnBrk="0">
              <a:lnSpc>
                <a:spcPct val="100000"/>
              </a:lnSpc>
              <a:spcBef>
                <a:spcPts val="0"/>
              </a:spcBef>
              <a:spcAft>
                <a:spcPts val="0"/>
              </a:spcAft>
              <a:buClrTx/>
              <a:buSzTx/>
              <a:buFontTx/>
              <a:buNone/>
              <a:tabLst/>
              <a:defRPr sz="5294" b="1" i="0" u="none" strike="noStrike" cap="none" spc="0" baseline="0">
                <a:ln>
                  <a:noFill/>
                </a:ln>
                <a:solidFill>
                  <a:schemeClr val="accent3">
                    <a:hueOff val="9252709"/>
                    <a:satOff val="9556"/>
                    <a:lumOff val="-29959"/>
                  </a:schemeClr>
                </a:solidFill>
                <a:uFillTx/>
                <a:latin typeface="+mj-lt"/>
                <a:ea typeface="+mj-ea"/>
                <a:cs typeface="+mj-cs"/>
                <a:sym typeface="Arial Narrow"/>
              </a:defRPr>
            </a:lvl2pPr>
            <a:lvl3pPr marL="0" marR="0" indent="403433" algn="ctr" defTabSz="410787" rtl="0" latinLnBrk="0">
              <a:lnSpc>
                <a:spcPct val="100000"/>
              </a:lnSpc>
              <a:spcBef>
                <a:spcPts val="0"/>
              </a:spcBef>
              <a:spcAft>
                <a:spcPts val="0"/>
              </a:spcAft>
              <a:buClrTx/>
              <a:buSzTx/>
              <a:buFontTx/>
              <a:buNone/>
              <a:tabLst/>
              <a:defRPr sz="5294" b="1" i="0" u="none" strike="noStrike" cap="none" spc="0" baseline="0">
                <a:ln>
                  <a:noFill/>
                </a:ln>
                <a:solidFill>
                  <a:schemeClr val="accent3">
                    <a:hueOff val="9252709"/>
                    <a:satOff val="9556"/>
                    <a:lumOff val="-29959"/>
                  </a:schemeClr>
                </a:solidFill>
                <a:uFillTx/>
                <a:latin typeface="+mj-lt"/>
                <a:ea typeface="+mj-ea"/>
                <a:cs typeface="+mj-cs"/>
                <a:sym typeface="Arial Narrow"/>
              </a:defRPr>
            </a:lvl3pPr>
            <a:lvl4pPr marL="0" marR="0" indent="605150" algn="ctr" defTabSz="410787" rtl="0" latinLnBrk="0">
              <a:lnSpc>
                <a:spcPct val="100000"/>
              </a:lnSpc>
              <a:spcBef>
                <a:spcPts val="0"/>
              </a:spcBef>
              <a:spcAft>
                <a:spcPts val="0"/>
              </a:spcAft>
              <a:buClrTx/>
              <a:buSzTx/>
              <a:buFontTx/>
              <a:buNone/>
              <a:tabLst/>
              <a:defRPr sz="5294" b="1" i="0" u="none" strike="noStrike" cap="none" spc="0" baseline="0">
                <a:ln>
                  <a:noFill/>
                </a:ln>
                <a:solidFill>
                  <a:schemeClr val="accent3">
                    <a:hueOff val="9252709"/>
                    <a:satOff val="9556"/>
                    <a:lumOff val="-29959"/>
                  </a:schemeClr>
                </a:solidFill>
                <a:uFillTx/>
                <a:latin typeface="+mj-lt"/>
                <a:ea typeface="+mj-ea"/>
                <a:cs typeface="+mj-cs"/>
                <a:sym typeface="Arial Narrow"/>
              </a:defRPr>
            </a:lvl4pPr>
            <a:lvl5pPr marL="0" marR="0" indent="806867" algn="ctr" defTabSz="410787" rtl="0" latinLnBrk="0">
              <a:lnSpc>
                <a:spcPct val="100000"/>
              </a:lnSpc>
              <a:spcBef>
                <a:spcPts val="0"/>
              </a:spcBef>
              <a:spcAft>
                <a:spcPts val="0"/>
              </a:spcAft>
              <a:buClrTx/>
              <a:buSzTx/>
              <a:buFontTx/>
              <a:buNone/>
              <a:tabLst/>
              <a:defRPr sz="5294" b="1" i="0" u="none" strike="noStrike" cap="none" spc="0" baseline="0">
                <a:ln>
                  <a:noFill/>
                </a:ln>
                <a:solidFill>
                  <a:schemeClr val="accent3">
                    <a:hueOff val="9252709"/>
                    <a:satOff val="9556"/>
                    <a:lumOff val="-29959"/>
                  </a:schemeClr>
                </a:solidFill>
                <a:uFillTx/>
                <a:latin typeface="+mj-lt"/>
                <a:ea typeface="+mj-ea"/>
                <a:cs typeface="+mj-cs"/>
                <a:sym typeface="Arial Narrow"/>
              </a:defRPr>
            </a:lvl5pPr>
            <a:lvl6pPr marL="0" marR="0" indent="1008583" algn="ctr" defTabSz="410787" rtl="0" latinLnBrk="0">
              <a:lnSpc>
                <a:spcPct val="100000"/>
              </a:lnSpc>
              <a:spcBef>
                <a:spcPts val="0"/>
              </a:spcBef>
              <a:spcAft>
                <a:spcPts val="0"/>
              </a:spcAft>
              <a:buClrTx/>
              <a:buSzTx/>
              <a:buFontTx/>
              <a:buNone/>
              <a:tabLst/>
              <a:defRPr sz="5294" b="1" i="0" u="none" strike="noStrike" cap="none" spc="0" baseline="0">
                <a:ln>
                  <a:noFill/>
                </a:ln>
                <a:solidFill>
                  <a:schemeClr val="accent3">
                    <a:hueOff val="9252709"/>
                    <a:satOff val="9556"/>
                    <a:lumOff val="-29959"/>
                  </a:schemeClr>
                </a:solidFill>
                <a:uFillTx/>
                <a:latin typeface="+mj-lt"/>
                <a:ea typeface="+mj-ea"/>
                <a:cs typeface="+mj-cs"/>
                <a:sym typeface="Arial Narrow"/>
              </a:defRPr>
            </a:lvl6pPr>
            <a:lvl7pPr marL="0" marR="0" indent="1210300" algn="ctr" defTabSz="410787" rtl="0" latinLnBrk="0">
              <a:lnSpc>
                <a:spcPct val="100000"/>
              </a:lnSpc>
              <a:spcBef>
                <a:spcPts val="0"/>
              </a:spcBef>
              <a:spcAft>
                <a:spcPts val="0"/>
              </a:spcAft>
              <a:buClrTx/>
              <a:buSzTx/>
              <a:buFontTx/>
              <a:buNone/>
              <a:tabLst/>
              <a:defRPr sz="5294" b="1" i="0" u="none" strike="noStrike" cap="none" spc="0" baseline="0">
                <a:ln>
                  <a:noFill/>
                </a:ln>
                <a:solidFill>
                  <a:schemeClr val="accent3">
                    <a:hueOff val="9252709"/>
                    <a:satOff val="9556"/>
                    <a:lumOff val="-29959"/>
                  </a:schemeClr>
                </a:solidFill>
                <a:uFillTx/>
                <a:latin typeface="+mj-lt"/>
                <a:ea typeface="+mj-ea"/>
                <a:cs typeface="+mj-cs"/>
                <a:sym typeface="Arial Narrow"/>
              </a:defRPr>
            </a:lvl7pPr>
            <a:lvl8pPr marL="0" marR="0" indent="1412016" algn="ctr" defTabSz="410787" rtl="0" latinLnBrk="0">
              <a:lnSpc>
                <a:spcPct val="100000"/>
              </a:lnSpc>
              <a:spcBef>
                <a:spcPts val="0"/>
              </a:spcBef>
              <a:spcAft>
                <a:spcPts val="0"/>
              </a:spcAft>
              <a:buClrTx/>
              <a:buSzTx/>
              <a:buFontTx/>
              <a:buNone/>
              <a:tabLst/>
              <a:defRPr sz="5294" b="1" i="0" u="none" strike="noStrike" cap="none" spc="0" baseline="0">
                <a:ln>
                  <a:noFill/>
                </a:ln>
                <a:solidFill>
                  <a:schemeClr val="accent3">
                    <a:hueOff val="9252709"/>
                    <a:satOff val="9556"/>
                    <a:lumOff val="-29959"/>
                  </a:schemeClr>
                </a:solidFill>
                <a:uFillTx/>
                <a:latin typeface="+mj-lt"/>
                <a:ea typeface="+mj-ea"/>
                <a:cs typeface="+mj-cs"/>
                <a:sym typeface="Arial Narrow"/>
              </a:defRPr>
            </a:lvl8pPr>
            <a:lvl9pPr marL="0" marR="0" indent="1613733" algn="ctr" defTabSz="410787" rtl="0" latinLnBrk="0">
              <a:lnSpc>
                <a:spcPct val="100000"/>
              </a:lnSpc>
              <a:spcBef>
                <a:spcPts val="0"/>
              </a:spcBef>
              <a:spcAft>
                <a:spcPts val="0"/>
              </a:spcAft>
              <a:buClrTx/>
              <a:buSzTx/>
              <a:buFontTx/>
              <a:buNone/>
              <a:tabLst/>
              <a:defRPr sz="5294" b="1" i="0" u="none" strike="noStrike" cap="none" spc="0" baseline="0">
                <a:ln>
                  <a:noFill/>
                </a:ln>
                <a:solidFill>
                  <a:schemeClr val="accent3">
                    <a:hueOff val="9252709"/>
                    <a:satOff val="9556"/>
                    <a:lumOff val="-29959"/>
                  </a:schemeClr>
                </a:solidFill>
                <a:uFillTx/>
                <a:latin typeface="+mj-lt"/>
                <a:ea typeface="+mj-ea"/>
                <a:cs typeface="+mj-cs"/>
                <a:sym typeface="Arial Narrow"/>
              </a:defRPr>
            </a:lvl9pPr>
          </a:lstStyle>
          <a:p>
            <a:pPr algn="ctr"/>
            <a:r>
              <a:rPr lang="en-US" u="sng" kern="0" dirty="0">
                <a:solidFill>
                  <a:schemeClr val="tx1"/>
                </a:solidFill>
              </a:rPr>
              <a:t>Examples of Very Long Term Investments</a:t>
            </a:r>
          </a:p>
          <a:p>
            <a:pPr algn="ctr"/>
            <a:endParaRPr lang="en-US" kern="0" dirty="0">
              <a:solidFill>
                <a:schemeClr val="tx1"/>
              </a:solidFill>
            </a:endParaRPr>
          </a:p>
          <a:p>
            <a:endParaRPr lang="en-US" kern="0" dirty="0">
              <a:solidFill>
                <a:schemeClr val="tx1"/>
              </a:solidFill>
            </a:endParaRPr>
          </a:p>
          <a:p>
            <a:r>
              <a:rPr lang="en-US" kern="0" dirty="0">
                <a:solidFill>
                  <a:schemeClr val="tx1"/>
                </a:solidFill>
              </a:rPr>
              <a:t>	</a:t>
            </a:r>
          </a:p>
        </p:txBody>
      </p:sp>
      <p:pic>
        <p:nvPicPr>
          <p:cNvPr id="3" name="Picture 2">
            <a:extLst>
              <a:ext uri="{FF2B5EF4-FFF2-40B4-BE49-F238E27FC236}">
                <a16:creationId xmlns:a16="http://schemas.microsoft.com/office/drawing/2014/main" id="{20B11B36-D395-4B6F-B073-5F18BFBE8A44}"/>
              </a:ext>
            </a:extLst>
          </p:cNvPr>
          <p:cNvPicPr>
            <a:picLocks noChangeAspect="1"/>
          </p:cNvPicPr>
          <p:nvPr/>
        </p:nvPicPr>
        <p:blipFill>
          <a:blip r:embed="rId2"/>
          <a:stretch>
            <a:fillRect/>
          </a:stretch>
        </p:blipFill>
        <p:spPr>
          <a:xfrm>
            <a:off x="1307285" y="2003743"/>
            <a:ext cx="5791200" cy="3562350"/>
          </a:xfrm>
          <a:prstGeom prst="rect">
            <a:avLst/>
          </a:prstGeom>
        </p:spPr>
      </p:pic>
      <p:sp>
        <p:nvSpPr>
          <p:cNvPr id="7" name="TextBox 6">
            <a:extLst>
              <a:ext uri="{FF2B5EF4-FFF2-40B4-BE49-F238E27FC236}">
                <a16:creationId xmlns:a16="http://schemas.microsoft.com/office/drawing/2014/main" id="{C534D11D-3E1A-4AF1-9A46-B0C9415FF622}"/>
              </a:ext>
            </a:extLst>
          </p:cNvPr>
          <p:cNvSpPr txBox="1"/>
          <p:nvPr/>
        </p:nvSpPr>
        <p:spPr>
          <a:xfrm>
            <a:off x="1166071" y="5820729"/>
            <a:ext cx="3036814" cy="91440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9290" tIns="39290" rIns="39290" bIns="39290" numCol="1" spcCol="38100" rtlCol="0" anchor="t">
            <a:noAutofit/>
          </a:bodyPr>
          <a:lstStyle/>
          <a:p>
            <a:pPr marL="0" marR="0" indent="0" algn="l" defTabSz="465534"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chemeClr val="tx1"/>
                </a:solidFill>
                <a:effectLst/>
                <a:uFillTx/>
                <a:latin typeface="+mj-lt"/>
                <a:ea typeface="+mn-ea"/>
                <a:cs typeface="+mn-cs"/>
                <a:sym typeface="Georgia"/>
              </a:rPr>
              <a:t>The Rise of Alternative Assets and Long-Term Investing -Boston Consulting Group. March, 2017. </a:t>
            </a:r>
          </a:p>
        </p:txBody>
      </p:sp>
    </p:spTree>
    <p:extLst>
      <p:ext uri="{BB962C8B-B14F-4D97-AF65-F5344CB8AC3E}">
        <p14:creationId xmlns:p14="http://schemas.microsoft.com/office/powerpoint/2010/main" val="2338336889"/>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B4E4352-F61C-4F99-922A-3B607482C9E9}"/>
              </a:ext>
            </a:extLst>
          </p:cNvPr>
          <p:cNvSpPr>
            <a:spLocks noGrp="1"/>
          </p:cNvSpPr>
          <p:nvPr>
            <p:ph type="sldNum" sz="quarter" idx="18"/>
          </p:nvPr>
        </p:nvSpPr>
        <p:spPr/>
        <p:txBody>
          <a:bodyPr/>
          <a:lstStyle/>
          <a:p>
            <a:fld id="{86CB4B4D-7CA3-9044-876B-883B54F8677D}" type="slidenum">
              <a:rPr lang="uk-UA" smtClean="0"/>
              <a:pPr/>
              <a:t>51</a:t>
            </a:fld>
            <a:endParaRPr lang="uk-UA" dirty="0"/>
          </a:p>
        </p:txBody>
      </p:sp>
      <p:sp>
        <p:nvSpPr>
          <p:cNvPr id="21" name="Shape 11">
            <a:extLst>
              <a:ext uri="{FF2B5EF4-FFF2-40B4-BE49-F238E27FC236}">
                <a16:creationId xmlns:a16="http://schemas.microsoft.com/office/drawing/2014/main" id="{AC4FE12D-693F-4136-A44D-881776CC324F}"/>
              </a:ext>
            </a:extLst>
          </p:cNvPr>
          <p:cNvSpPr>
            <a:spLocks noGrp="1"/>
          </p:cNvSpPr>
          <p:nvPr>
            <p:ph type="title"/>
          </p:nvPr>
        </p:nvSpPr>
        <p:spPr>
          <a:xfrm>
            <a:off x="415637" y="275068"/>
            <a:ext cx="7040562" cy="398462"/>
          </a:xfrm>
          <a:prstGeom prst="rect">
            <a:avLst/>
          </a:prstGeom>
        </p:spPr>
        <p:txBody>
          <a:bodyPr>
            <a:noAutofit/>
          </a:bodyPr>
          <a:lstStyle>
            <a:lvl1pPr marL="0" indent="0" algn="l">
              <a:buFont typeface="Arial" charset="0"/>
              <a:buNone/>
              <a:defRPr sz="2000" baseline="0">
                <a:solidFill>
                  <a:srgbClr val="093A5D"/>
                </a:solidFill>
                <a:latin typeface="Arial Narrow" panose="020B0606020202030204" pitchFamily="34" charset="0"/>
              </a:defRPr>
            </a:lvl1pPr>
          </a:lstStyle>
          <a:p>
            <a:r>
              <a:rPr lang="en-US" dirty="0"/>
              <a:t>The NICE Method – the Income Approach to Valuing FLPs</a:t>
            </a:r>
            <a:endParaRPr dirty="0"/>
          </a:p>
        </p:txBody>
      </p:sp>
      <p:sp>
        <p:nvSpPr>
          <p:cNvPr id="17" name="Text Placeholder 8">
            <a:extLst>
              <a:ext uri="{FF2B5EF4-FFF2-40B4-BE49-F238E27FC236}">
                <a16:creationId xmlns:a16="http://schemas.microsoft.com/office/drawing/2014/main" id="{C2AE9291-BC33-42EC-8117-2EFDD9ABB964}"/>
              </a:ext>
            </a:extLst>
          </p:cNvPr>
          <p:cNvSpPr>
            <a:spLocks noGrp="1"/>
          </p:cNvSpPr>
          <p:nvPr>
            <p:ph type="body" sz="quarter" idx="11"/>
          </p:nvPr>
        </p:nvSpPr>
        <p:spPr>
          <a:xfrm>
            <a:off x="415637" y="971366"/>
            <a:ext cx="8311382" cy="320540"/>
          </a:xfrm>
          <a:ln>
            <a:solidFill>
              <a:srgbClr val="093A5D"/>
            </a:solidFill>
          </a:ln>
        </p:spPr>
        <p:txBody>
          <a:bodyPr/>
          <a:lstStyle/>
          <a:p>
            <a:r>
              <a:rPr lang="en-US" sz="1400" dirty="0">
                <a:latin typeface="+mj-lt"/>
              </a:rPr>
              <a:t>Criticisms of the NICE Method</a:t>
            </a:r>
          </a:p>
        </p:txBody>
      </p:sp>
      <p:sp>
        <p:nvSpPr>
          <p:cNvPr id="6" name="TextBox 5">
            <a:extLst>
              <a:ext uri="{FF2B5EF4-FFF2-40B4-BE49-F238E27FC236}">
                <a16:creationId xmlns:a16="http://schemas.microsoft.com/office/drawing/2014/main" id="{CD8929C0-216A-4DBC-8E06-9B7B23675C07}"/>
              </a:ext>
            </a:extLst>
          </p:cNvPr>
          <p:cNvSpPr txBox="1"/>
          <p:nvPr/>
        </p:nvSpPr>
        <p:spPr>
          <a:xfrm>
            <a:off x="947956" y="1929468"/>
            <a:ext cx="914400" cy="91440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9290" tIns="39290" rIns="39290" bIns="39290" numCol="1" spcCol="38100" rtlCol="0" anchor="t">
            <a:noAutofit/>
          </a:bodyPr>
          <a:lstStyle/>
          <a:p>
            <a:pPr marL="0" marR="0" indent="0" algn="l" defTabSz="465534" rtl="0" fontAlgn="auto" latinLnBrk="0" hangingPunct="0">
              <a:lnSpc>
                <a:spcPct val="100000"/>
              </a:lnSpc>
              <a:spcBef>
                <a:spcPts val="0"/>
              </a:spcBef>
              <a:spcAft>
                <a:spcPts val="0"/>
              </a:spcAft>
              <a:buClrTx/>
              <a:buSzTx/>
              <a:buFontTx/>
              <a:buNone/>
              <a:tabLst/>
            </a:pPr>
            <a:endParaRPr kumimoji="0" lang="en-US" sz="1000" b="0" i="0" u="none" strike="noStrike" cap="none" spc="0" normalizeH="0" baseline="0" dirty="0">
              <a:ln>
                <a:noFill/>
              </a:ln>
              <a:solidFill>
                <a:schemeClr val="tx1"/>
              </a:solidFill>
              <a:effectLst/>
              <a:uFillTx/>
              <a:latin typeface="+mn-lt"/>
              <a:ea typeface="+mn-ea"/>
              <a:cs typeface="+mn-cs"/>
              <a:sym typeface="Georgia"/>
            </a:endParaRPr>
          </a:p>
        </p:txBody>
      </p:sp>
      <p:sp>
        <p:nvSpPr>
          <p:cNvPr id="19" name="Shape 11">
            <a:extLst>
              <a:ext uri="{FF2B5EF4-FFF2-40B4-BE49-F238E27FC236}">
                <a16:creationId xmlns:a16="http://schemas.microsoft.com/office/drawing/2014/main" id="{B0A2D488-C2EB-49E2-B822-BACDACAA5BC9}"/>
              </a:ext>
            </a:extLst>
          </p:cNvPr>
          <p:cNvSpPr txBox="1">
            <a:spLocks/>
          </p:cNvSpPr>
          <p:nvPr/>
        </p:nvSpPr>
        <p:spPr>
          <a:xfrm>
            <a:off x="415636" y="1291907"/>
            <a:ext cx="8311381" cy="4781722"/>
          </a:xfrm>
          <a:prstGeom prst="rect">
            <a:avLst/>
          </a:prstGeom>
          <a:ln w="3175">
            <a:miter lim="400000"/>
          </a:ln>
          <a:extLst>
            <a:ext uri="{C572A759-6A51-4108-AA02-DFA0A04FC94B}">
              <ma14:wrappingTextBoxFlag xmlns:ma14="http://schemas.microsoft.com/office/mac/drawingml/2011/main" xmlns="" val="1"/>
            </a:ext>
          </a:extLst>
        </p:spPr>
        <p:txBody>
          <a:bodyPr lIns="39290" tIns="39290" rIns="39290" bIns="39290" anchor="t">
            <a:noAutofit/>
          </a:bodyPr>
          <a:lstStyle>
            <a:lvl1pPr marL="0" marR="0" indent="0" algn="l" defTabSz="410787" rtl="0" latinLnBrk="0">
              <a:lnSpc>
                <a:spcPct val="100000"/>
              </a:lnSpc>
              <a:spcBef>
                <a:spcPts val="0"/>
              </a:spcBef>
              <a:spcAft>
                <a:spcPts val="0"/>
              </a:spcAft>
              <a:buClrTx/>
              <a:buSzTx/>
              <a:buFont typeface="Arial" charset="0"/>
              <a:buNone/>
              <a:tabLst/>
              <a:defRPr sz="2000" b="1" i="0" u="none" strike="noStrike" cap="none" spc="0" baseline="0">
                <a:ln>
                  <a:noFill/>
                </a:ln>
                <a:solidFill>
                  <a:srgbClr val="093A5D"/>
                </a:solidFill>
                <a:uFillTx/>
                <a:latin typeface="Arial Narrow" panose="020B0606020202030204" pitchFamily="34" charset="0"/>
                <a:ea typeface="+mj-ea"/>
                <a:cs typeface="+mj-cs"/>
                <a:sym typeface="Arial Narrow"/>
              </a:defRPr>
            </a:lvl1pPr>
            <a:lvl2pPr marL="0" marR="0" indent="201717" algn="ctr" defTabSz="410787" rtl="0" latinLnBrk="0">
              <a:lnSpc>
                <a:spcPct val="100000"/>
              </a:lnSpc>
              <a:spcBef>
                <a:spcPts val="0"/>
              </a:spcBef>
              <a:spcAft>
                <a:spcPts val="0"/>
              </a:spcAft>
              <a:buClrTx/>
              <a:buSzTx/>
              <a:buFontTx/>
              <a:buNone/>
              <a:tabLst/>
              <a:defRPr sz="5294" b="1" i="0" u="none" strike="noStrike" cap="none" spc="0" baseline="0">
                <a:ln>
                  <a:noFill/>
                </a:ln>
                <a:solidFill>
                  <a:schemeClr val="accent3">
                    <a:hueOff val="9252709"/>
                    <a:satOff val="9556"/>
                    <a:lumOff val="-29959"/>
                  </a:schemeClr>
                </a:solidFill>
                <a:uFillTx/>
                <a:latin typeface="+mj-lt"/>
                <a:ea typeface="+mj-ea"/>
                <a:cs typeface="+mj-cs"/>
                <a:sym typeface="Arial Narrow"/>
              </a:defRPr>
            </a:lvl2pPr>
            <a:lvl3pPr marL="0" marR="0" indent="403433" algn="ctr" defTabSz="410787" rtl="0" latinLnBrk="0">
              <a:lnSpc>
                <a:spcPct val="100000"/>
              </a:lnSpc>
              <a:spcBef>
                <a:spcPts val="0"/>
              </a:spcBef>
              <a:spcAft>
                <a:spcPts val="0"/>
              </a:spcAft>
              <a:buClrTx/>
              <a:buSzTx/>
              <a:buFontTx/>
              <a:buNone/>
              <a:tabLst/>
              <a:defRPr sz="5294" b="1" i="0" u="none" strike="noStrike" cap="none" spc="0" baseline="0">
                <a:ln>
                  <a:noFill/>
                </a:ln>
                <a:solidFill>
                  <a:schemeClr val="accent3">
                    <a:hueOff val="9252709"/>
                    <a:satOff val="9556"/>
                    <a:lumOff val="-29959"/>
                  </a:schemeClr>
                </a:solidFill>
                <a:uFillTx/>
                <a:latin typeface="+mj-lt"/>
                <a:ea typeface="+mj-ea"/>
                <a:cs typeface="+mj-cs"/>
                <a:sym typeface="Arial Narrow"/>
              </a:defRPr>
            </a:lvl3pPr>
            <a:lvl4pPr marL="0" marR="0" indent="605150" algn="ctr" defTabSz="410787" rtl="0" latinLnBrk="0">
              <a:lnSpc>
                <a:spcPct val="100000"/>
              </a:lnSpc>
              <a:spcBef>
                <a:spcPts val="0"/>
              </a:spcBef>
              <a:spcAft>
                <a:spcPts val="0"/>
              </a:spcAft>
              <a:buClrTx/>
              <a:buSzTx/>
              <a:buFontTx/>
              <a:buNone/>
              <a:tabLst/>
              <a:defRPr sz="5294" b="1" i="0" u="none" strike="noStrike" cap="none" spc="0" baseline="0">
                <a:ln>
                  <a:noFill/>
                </a:ln>
                <a:solidFill>
                  <a:schemeClr val="accent3">
                    <a:hueOff val="9252709"/>
                    <a:satOff val="9556"/>
                    <a:lumOff val="-29959"/>
                  </a:schemeClr>
                </a:solidFill>
                <a:uFillTx/>
                <a:latin typeface="+mj-lt"/>
                <a:ea typeface="+mj-ea"/>
                <a:cs typeface="+mj-cs"/>
                <a:sym typeface="Arial Narrow"/>
              </a:defRPr>
            </a:lvl4pPr>
            <a:lvl5pPr marL="0" marR="0" indent="806867" algn="ctr" defTabSz="410787" rtl="0" latinLnBrk="0">
              <a:lnSpc>
                <a:spcPct val="100000"/>
              </a:lnSpc>
              <a:spcBef>
                <a:spcPts val="0"/>
              </a:spcBef>
              <a:spcAft>
                <a:spcPts val="0"/>
              </a:spcAft>
              <a:buClrTx/>
              <a:buSzTx/>
              <a:buFontTx/>
              <a:buNone/>
              <a:tabLst/>
              <a:defRPr sz="5294" b="1" i="0" u="none" strike="noStrike" cap="none" spc="0" baseline="0">
                <a:ln>
                  <a:noFill/>
                </a:ln>
                <a:solidFill>
                  <a:schemeClr val="accent3">
                    <a:hueOff val="9252709"/>
                    <a:satOff val="9556"/>
                    <a:lumOff val="-29959"/>
                  </a:schemeClr>
                </a:solidFill>
                <a:uFillTx/>
                <a:latin typeface="+mj-lt"/>
                <a:ea typeface="+mj-ea"/>
                <a:cs typeface="+mj-cs"/>
                <a:sym typeface="Arial Narrow"/>
              </a:defRPr>
            </a:lvl5pPr>
            <a:lvl6pPr marL="0" marR="0" indent="1008583" algn="ctr" defTabSz="410787" rtl="0" latinLnBrk="0">
              <a:lnSpc>
                <a:spcPct val="100000"/>
              </a:lnSpc>
              <a:spcBef>
                <a:spcPts val="0"/>
              </a:spcBef>
              <a:spcAft>
                <a:spcPts val="0"/>
              </a:spcAft>
              <a:buClrTx/>
              <a:buSzTx/>
              <a:buFontTx/>
              <a:buNone/>
              <a:tabLst/>
              <a:defRPr sz="5294" b="1" i="0" u="none" strike="noStrike" cap="none" spc="0" baseline="0">
                <a:ln>
                  <a:noFill/>
                </a:ln>
                <a:solidFill>
                  <a:schemeClr val="accent3">
                    <a:hueOff val="9252709"/>
                    <a:satOff val="9556"/>
                    <a:lumOff val="-29959"/>
                  </a:schemeClr>
                </a:solidFill>
                <a:uFillTx/>
                <a:latin typeface="+mj-lt"/>
                <a:ea typeface="+mj-ea"/>
                <a:cs typeface="+mj-cs"/>
                <a:sym typeface="Arial Narrow"/>
              </a:defRPr>
            </a:lvl6pPr>
            <a:lvl7pPr marL="0" marR="0" indent="1210300" algn="ctr" defTabSz="410787" rtl="0" latinLnBrk="0">
              <a:lnSpc>
                <a:spcPct val="100000"/>
              </a:lnSpc>
              <a:spcBef>
                <a:spcPts val="0"/>
              </a:spcBef>
              <a:spcAft>
                <a:spcPts val="0"/>
              </a:spcAft>
              <a:buClrTx/>
              <a:buSzTx/>
              <a:buFontTx/>
              <a:buNone/>
              <a:tabLst/>
              <a:defRPr sz="5294" b="1" i="0" u="none" strike="noStrike" cap="none" spc="0" baseline="0">
                <a:ln>
                  <a:noFill/>
                </a:ln>
                <a:solidFill>
                  <a:schemeClr val="accent3">
                    <a:hueOff val="9252709"/>
                    <a:satOff val="9556"/>
                    <a:lumOff val="-29959"/>
                  </a:schemeClr>
                </a:solidFill>
                <a:uFillTx/>
                <a:latin typeface="+mj-lt"/>
                <a:ea typeface="+mj-ea"/>
                <a:cs typeface="+mj-cs"/>
                <a:sym typeface="Arial Narrow"/>
              </a:defRPr>
            </a:lvl7pPr>
            <a:lvl8pPr marL="0" marR="0" indent="1412016" algn="ctr" defTabSz="410787" rtl="0" latinLnBrk="0">
              <a:lnSpc>
                <a:spcPct val="100000"/>
              </a:lnSpc>
              <a:spcBef>
                <a:spcPts val="0"/>
              </a:spcBef>
              <a:spcAft>
                <a:spcPts val="0"/>
              </a:spcAft>
              <a:buClrTx/>
              <a:buSzTx/>
              <a:buFontTx/>
              <a:buNone/>
              <a:tabLst/>
              <a:defRPr sz="5294" b="1" i="0" u="none" strike="noStrike" cap="none" spc="0" baseline="0">
                <a:ln>
                  <a:noFill/>
                </a:ln>
                <a:solidFill>
                  <a:schemeClr val="accent3">
                    <a:hueOff val="9252709"/>
                    <a:satOff val="9556"/>
                    <a:lumOff val="-29959"/>
                  </a:schemeClr>
                </a:solidFill>
                <a:uFillTx/>
                <a:latin typeface="+mj-lt"/>
                <a:ea typeface="+mj-ea"/>
                <a:cs typeface="+mj-cs"/>
                <a:sym typeface="Arial Narrow"/>
              </a:defRPr>
            </a:lvl8pPr>
            <a:lvl9pPr marL="0" marR="0" indent="1613733" algn="ctr" defTabSz="410787" rtl="0" latinLnBrk="0">
              <a:lnSpc>
                <a:spcPct val="100000"/>
              </a:lnSpc>
              <a:spcBef>
                <a:spcPts val="0"/>
              </a:spcBef>
              <a:spcAft>
                <a:spcPts val="0"/>
              </a:spcAft>
              <a:buClrTx/>
              <a:buSzTx/>
              <a:buFontTx/>
              <a:buNone/>
              <a:tabLst/>
              <a:defRPr sz="5294" b="1" i="0" u="none" strike="noStrike" cap="none" spc="0" baseline="0">
                <a:ln>
                  <a:noFill/>
                </a:ln>
                <a:solidFill>
                  <a:schemeClr val="accent3">
                    <a:hueOff val="9252709"/>
                    <a:satOff val="9556"/>
                    <a:lumOff val="-29959"/>
                  </a:schemeClr>
                </a:solidFill>
                <a:uFillTx/>
                <a:latin typeface="+mj-lt"/>
                <a:ea typeface="+mj-ea"/>
                <a:cs typeface="+mj-cs"/>
                <a:sym typeface="Arial Narrow"/>
              </a:defRPr>
            </a:lvl9pPr>
          </a:lstStyle>
          <a:p>
            <a:pPr algn="ctr"/>
            <a:r>
              <a:rPr lang="en-US" u="sng" kern="0" dirty="0">
                <a:solidFill>
                  <a:schemeClr val="tx1"/>
                </a:solidFill>
              </a:rPr>
              <a:t>Examples of Very Long Term Investments</a:t>
            </a:r>
          </a:p>
          <a:p>
            <a:pPr algn="ctr"/>
            <a:endParaRPr lang="en-US" kern="0" dirty="0">
              <a:solidFill>
                <a:schemeClr val="tx1"/>
              </a:solidFill>
            </a:endParaRPr>
          </a:p>
          <a:p>
            <a:endParaRPr lang="en-US" kern="0" dirty="0">
              <a:solidFill>
                <a:schemeClr val="tx1"/>
              </a:solidFill>
            </a:endParaRPr>
          </a:p>
          <a:p>
            <a:r>
              <a:rPr lang="en-US" kern="0" dirty="0">
                <a:solidFill>
                  <a:schemeClr val="tx1"/>
                </a:solidFill>
              </a:rPr>
              <a:t>	</a:t>
            </a:r>
            <a:r>
              <a:rPr lang="en-US" sz="1800" dirty="0">
                <a:solidFill>
                  <a:schemeClr val="tx1"/>
                </a:solidFill>
                <a:effectLst/>
                <a:latin typeface="+mj-lt"/>
                <a:ea typeface="Calibri" panose="020F0502020204030204" pitchFamily="34" charset="0"/>
              </a:rPr>
              <a:t>Estate of Jones v. Comm'r T.C. Memo. 2019-101 (U.S.T.C. Aug. 19, 2019)</a:t>
            </a:r>
          </a:p>
          <a:p>
            <a:endParaRPr lang="en-US" u="sng" kern="0" dirty="0">
              <a:solidFill>
                <a:schemeClr val="tx1"/>
              </a:solidFill>
            </a:endParaRPr>
          </a:p>
        </p:txBody>
      </p:sp>
      <p:sp>
        <p:nvSpPr>
          <p:cNvPr id="2" name="TextBox 1">
            <a:extLst>
              <a:ext uri="{FF2B5EF4-FFF2-40B4-BE49-F238E27FC236}">
                <a16:creationId xmlns:a16="http://schemas.microsoft.com/office/drawing/2014/main" id="{78DD127A-CD51-424C-A44A-A30550BA8B58}"/>
              </a:ext>
            </a:extLst>
          </p:cNvPr>
          <p:cNvSpPr txBox="1"/>
          <p:nvPr/>
        </p:nvSpPr>
        <p:spPr>
          <a:xfrm>
            <a:off x="1126166" y="2684477"/>
            <a:ext cx="914400" cy="91440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9290" tIns="39290" rIns="39290" bIns="39290" numCol="1" spcCol="38100" rtlCol="0" anchor="t">
            <a:noAutofit/>
          </a:bodyPr>
          <a:lstStyle/>
          <a:p>
            <a:pPr marL="0" marR="0" indent="0" algn="l" defTabSz="465534"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chemeClr val="tx1"/>
                </a:solidFill>
                <a:effectLst/>
                <a:uFillTx/>
                <a:latin typeface="+mj-lt"/>
                <a:ea typeface="+mn-ea"/>
                <a:cs typeface="+mn-cs"/>
                <a:sym typeface="Georgia"/>
              </a:rPr>
              <a:t>“SJTC practiced sustained yield harvesting, which means it limited its harvest</a:t>
            </a:r>
          </a:p>
          <a:p>
            <a:pPr marL="0" marR="0" indent="0" algn="l" defTabSz="465534"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chemeClr val="tx1"/>
                </a:solidFill>
                <a:effectLst/>
                <a:uFillTx/>
                <a:latin typeface="+mj-lt"/>
                <a:ea typeface="+mn-ea"/>
                <a:cs typeface="+mn-cs"/>
                <a:sym typeface="Georgia"/>
              </a:rPr>
              <a:t> to the growth of its tree farms. In doing so SJTC used a model that projects </a:t>
            </a:r>
          </a:p>
          <a:p>
            <a:pPr marL="0" marR="0" indent="0" algn="l" defTabSz="465534"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chemeClr val="tx1"/>
                </a:solidFill>
                <a:effectLst/>
                <a:uFillTx/>
                <a:latin typeface="+mj-lt"/>
                <a:ea typeface="+mn-ea"/>
                <a:cs typeface="+mn-cs"/>
                <a:sym typeface="Georgia"/>
              </a:rPr>
              <a:t>out 50 years, assuming a 50-year growth term, to determine its</a:t>
            </a:r>
          </a:p>
          <a:p>
            <a:pPr marL="0" marR="0" indent="0" algn="l" defTabSz="465534"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chemeClr val="tx1"/>
                </a:solidFill>
                <a:effectLst/>
                <a:uFillTx/>
                <a:latin typeface="+mj-lt"/>
                <a:ea typeface="+mn-ea"/>
                <a:cs typeface="+mn-cs"/>
                <a:sym typeface="Georgia"/>
              </a:rPr>
              <a:t>annual yield each year.” </a:t>
            </a:r>
          </a:p>
          <a:p>
            <a:pPr marL="0" marR="0" indent="0" algn="l" defTabSz="465534" rtl="0" fontAlgn="auto" latinLnBrk="0" hangingPunct="0">
              <a:lnSpc>
                <a:spcPct val="100000"/>
              </a:lnSpc>
              <a:spcBef>
                <a:spcPts val="0"/>
              </a:spcBef>
              <a:spcAft>
                <a:spcPts val="0"/>
              </a:spcAft>
              <a:buClrTx/>
              <a:buSzTx/>
              <a:buFontTx/>
              <a:buNone/>
              <a:tabLst/>
            </a:pPr>
            <a:endParaRPr lang="en-US" sz="2000" dirty="0">
              <a:latin typeface="+mj-lt"/>
              <a:sym typeface="Georgia"/>
            </a:endParaRPr>
          </a:p>
          <a:p>
            <a:pPr marL="0" marR="0" indent="0" algn="l" defTabSz="465534"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dirty="0">
              <a:ln>
                <a:noFill/>
              </a:ln>
              <a:solidFill>
                <a:schemeClr val="tx1"/>
              </a:solidFill>
              <a:effectLst/>
              <a:uFillTx/>
              <a:latin typeface="+mj-lt"/>
              <a:ea typeface="+mn-ea"/>
              <a:cs typeface="+mn-cs"/>
              <a:sym typeface="Georgia"/>
            </a:endParaRPr>
          </a:p>
        </p:txBody>
      </p:sp>
    </p:spTree>
    <p:extLst>
      <p:ext uri="{BB962C8B-B14F-4D97-AF65-F5344CB8AC3E}">
        <p14:creationId xmlns:p14="http://schemas.microsoft.com/office/powerpoint/2010/main" val="3319318692"/>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3F8D65F-A786-4824-9757-78A09EC90098}"/>
              </a:ext>
            </a:extLst>
          </p:cNvPr>
          <p:cNvSpPr>
            <a:spLocks noGrp="1"/>
          </p:cNvSpPr>
          <p:nvPr>
            <p:ph type="sldNum" sz="quarter" idx="18"/>
          </p:nvPr>
        </p:nvSpPr>
        <p:spPr/>
        <p:txBody>
          <a:bodyPr/>
          <a:lstStyle/>
          <a:p>
            <a:fld id="{86CB4B4D-7CA3-9044-876B-883B54F8677D}" type="slidenum">
              <a:rPr lang="uk-UA" smtClean="0">
                <a:solidFill>
                  <a:srgbClr val="1D99D6"/>
                </a:solidFill>
              </a:rPr>
              <a:pPr/>
              <a:t>52</a:t>
            </a:fld>
            <a:endParaRPr lang="uk-UA" dirty="0">
              <a:solidFill>
                <a:srgbClr val="1D99D6"/>
              </a:solidFill>
            </a:endParaRPr>
          </a:p>
        </p:txBody>
      </p:sp>
      <p:sp>
        <p:nvSpPr>
          <p:cNvPr id="6" name="Text Placeholder 14">
            <a:extLst>
              <a:ext uri="{FF2B5EF4-FFF2-40B4-BE49-F238E27FC236}">
                <a16:creationId xmlns:a16="http://schemas.microsoft.com/office/drawing/2014/main" id="{75D1EF15-6288-4B3A-A801-2B1CA5E351CE}"/>
              </a:ext>
            </a:extLst>
          </p:cNvPr>
          <p:cNvSpPr>
            <a:spLocks noGrp="1"/>
          </p:cNvSpPr>
          <p:nvPr>
            <p:ph sz="quarter" idx="16"/>
          </p:nvPr>
        </p:nvSpPr>
        <p:spPr>
          <a:xfrm>
            <a:off x="2167216" y="1429565"/>
            <a:ext cx="6629240" cy="4254500"/>
          </a:xfrm>
        </p:spPr>
        <p:txBody>
          <a:bodyPr/>
          <a:lstStyle/>
          <a:p>
            <a:pPr marL="63500" marR="92075" indent="38100">
              <a:lnSpc>
                <a:spcPct val="107000"/>
              </a:lnSpc>
              <a:spcBef>
                <a:spcPts val="0"/>
              </a:spcBef>
              <a:spcAft>
                <a:spcPts val="0"/>
              </a:spcAft>
            </a:pPr>
            <a:r>
              <a:rPr lang="en-US" sz="1400" dirty="0">
                <a:effectLst/>
                <a:latin typeface="Times New Roman" panose="02020603050405020304" pitchFamily="18" charset="0"/>
                <a:ea typeface="Times New Roman" panose="02020603050405020304" pitchFamily="18" charset="0"/>
              </a:rPr>
              <a:t>	I have over 40 years of experience in the field of valuation, investment banking, mergers &amp; acquisitions, and litigation advisory services. In the past twenty years, I have testified in person or through affidavit over twenty times in many different courts, including U.S. Tax Court, Federal Bankruptcy Court, U.S. District Court, various state courts, and probate court. Notable Tax Court cases I have testified in are</a:t>
            </a:r>
            <a:r>
              <a:rPr lang="en-US" sz="1400" i="1" dirty="0">
                <a:effectLst/>
                <a:latin typeface="Times New Roman" panose="02020603050405020304" pitchFamily="18" charset="0"/>
                <a:ea typeface="Times New Roman" panose="02020603050405020304" pitchFamily="18" charset="0"/>
              </a:rPr>
              <a:t>: Grieve, Steinberg, Hendricks, </a:t>
            </a:r>
            <a:r>
              <a:rPr lang="en-US" sz="1400" i="1" dirty="0" err="1">
                <a:effectLst/>
                <a:latin typeface="Times New Roman" panose="02020603050405020304" pitchFamily="18" charset="0"/>
                <a:ea typeface="Times New Roman" panose="02020603050405020304" pitchFamily="18" charset="0"/>
              </a:rPr>
              <a:t>Jelke</a:t>
            </a:r>
            <a:r>
              <a:rPr lang="en-US" sz="1400" i="1" dirty="0">
                <a:effectLst/>
                <a:latin typeface="Times New Roman" panose="02020603050405020304" pitchFamily="18" charset="0"/>
                <a:ea typeface="Times New Roman" panose="02020603050405020304" pitchFamily="18" charset="0"/>
              </a:rPr>
              <a:t>, McCord, Dunn </a:t>
            </a:r>
            <a:r>
              <a:rPr lang="en-US" sz="1400" dirty="0">
                <a:effectLst/>
                <a:latin typeface="Times New Roman" panose="02020603050405020304" pitchFamily="18" charset="0"/>
                <a:ea typeface="Times New Roman" panose="02020603050405020304" pitchFamily="18" charset="0"/>
              </a:rPr>
              <a:t>and</a:t>
            </a:r>
            <a:r>
              <a:rPr lang="en-US" sz="1400" i="1" dirty="0">
                <a:effectLst/>
                <a:latin typeface="Times New Roman" panose="02020603050405020304" pitchFamily="18" charset="0"/>
                <a:ea typeface="Times New Roman" panose="02020603050405020304" pitchFamily="18" charset="0"/>
              </a:rPr>
              <a:t> DiSanto</a:t>
            </a:r>
            <a:r>
              <a:rPr lang="en-US" sz="1400" dirty="0">
                <a:effectLst/>
                <a:latin typeface="Times New Roman" panose="02020603050405020304" pitchFamily="18" charset="0"/>
                <a:ea typeface="Times New Roman" panose="02020603050405020304" pitchFamily="18" charset="0"/>
              </a:rPr>
              <a:t>.</a:t>
            </a:r>
          </a:p>
          <a:p>
            <a:pPr marL="63500" marR="92075" indent="38100">
              <a:lnSpc>
                <a:spcPct val="107000"/>
              </a:lnSpc>
              <a:spcBef>
                <a:spcPts val="0"/>
              </a:spcBef>
              <a:spcAft>
                <a:spcPts val="0"/>
              </a:spcAft>
            </a:pPr>
            <a:endParaRPr lang="en-US" sz="1600" dirty="0">
              <a:latin typeface="Times New Roman" panose="02020603050405020304" pitchFamily="18" charset="0"/>
              <a:ea typeface="Times New Roman" panose="02020603050405020304" pitchFamily="18" charset="0"/>
            </a:endParaRPr>
          </a:p>
          <a:p>
            <a:pPr marL="63500" marR="92075" indent="38100">
              <a:lnSpc>
                <a:spcPct val="107000"/>
              </a:lnSpc>
              <a:spcBef>
                <a:spcPts val="0"/>
              </a:spcBef>
              <a:spcAft>
                <a:spcPts val="0"/>
              </a:spcAft>
            </a:pPr>
            <a:r>
              <a:rPr lang="en-US" sz="1600" dirty="0">
                <a:effectLst/>
                <a:latin typeface="Times New Roman" panose="02020603050405020304" pitchFamily="18" charset="0"/>
                <a:ea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rPr>
              <a:t>I have been a senior member of the American Society of Appraisers (ASA) since 1987. I have served on various boards and committees of the ASA over the years, including chair of the Government Relations Committee, Business Valuation Committee (treasurer and secretary), Standards Sub-committee of Business Valuations Committee, and Education Foundation. I currently serve on the Standards Sub-committee. I was also the head of the Tax Reform Task Force of the ASA, a body created to offer guidance to members of the business valuation profession with respect to the Tax Cuts and Jobs Act. I also served on the </a:t>
            </a:r>
            <a:r>
              <a:rPr lang="en-US" sz="1400" dirty="0">
                <a:latin typeface="Times New Roman" panose="02020603050405020304" pitchFamily="18" charset="0"/>
                <a:ea typeface="Times New Roman" panose="02020603050405020304" pitchFamily="18" charset="0"/>
              </a:rPr>
              <a:t>I</a:t>
            </a:r>
            <a:r>
              <a:rPr lang="en-US" sz="1400" dirty="0">
                <a:effectLst/>
                <a:latin typeface="Times New Roman" panose="02020603050405020304" pitchFamily="18" charset="0"/>
                <a:ea typeface="Times New Roman" panose="02020603050405020304" pitchFamily="18" charset="0"/>
              </a:rPr>
              <a:t>RS Advisory Council (IRSAC) from 2009-2011. I am the current ASA Government Relations Committee liaison to the Business Valuation Committee.</a:t>
            </a:r>
          </a:p>
          <a:p>
            <a:endParaRPr lang="en-US" dirty="0"/>
          </a:p>
        </p:txBody>
      </p:sp>
      <p:sp>
        <p:nvSpPr>
          <p:cNvPr id="7" name="Text Placeholder 3">
            <a:extLst>
              <a:ext uri="{FF2B5EF4-FFF2-40B4-BE49-F238E27FC236}">
                <a16:creationId xmlns:a16="http://schemas.microsoft.com/office/drawing/2014/main" id="{240422BA-0D3D-4ECC-83EB-C84AC08139A1}"/>
              </a:ext>
            </a:extLst>
          </p:cNvPr>
          <p:cNvSpPr txBox="1">
            <a:spLocks/>
          </p:cNvSpPr>
          <p:nvPr/>
        </p:nvSpPr>
        <p:spPr>
          <a:xfrm>
            <a:off x="415637" y="304584"/>
            <a:ext cx="8312727" cy="421622"/>
          </a:xfrm>
          <a:prstGeom prst="rect">
            <a:avLst/>
          </a:prstGeom>
        </p:spPr>
        <p:txBody>
          <a:bodyPr/>
          <a:lstStyle>
            <a:lvl1pPr marL="151287" marR="0" indent="-151287" algn="l" defTabSz="410787" rtl="0" latinLnBrk="0">
              <a:lnSpc>
                <a:spcPct val="100000"/>
              </a:lnSpc>
              <a:spcBef>
                <a:spcPts val="0"/>
              </a:spcBef>
              <a:spcAft>
                <a:spcPts val="882"/>
              </a:spcAft>
              <a:buClrTx/>
              <a:buSzTx/>
              <a:buFont typeface="Arial" charset="0"/>
              <a:buChar char="•"/>
              <a:tabLst/>
              <a:defRPr sz="882" b="0" i="0" u="none" strike="noStrike" cap="none" spc="0" baseline="0">
                <a:ln>
                  <a:noFill/>
                </a:ln>
                <a:solidFill>
                  <a:schemeClr val="tx1"/>
                </a:solidFill>
                <a:uFillTx/>
                <a:latin typeface="+mn-lt"/>
                <a:ea typeface="+mn-ea"/>
                <a:cs typeface="+mn-cs"/>
                <a:sym typeface="Georgia"/>
              </a:defRPr>
            </a:lvl1pPr>
            <a:lvl2pPr marL="353004" marR="0" indent="-148486" algn="l" defTabSz="410787" rtl="0" latinLnBrk="0">
              <a:lnSpc>
                <a:spcPct val="100000"/>
              </a:lnSpc>
              <a:spcBef>
                <a:spcPts val="0"/>
              </a:spcBef>
              <a:spcAft>
                <a:spcPts val="882"/>
              </a:spcAft>
              <a:buClrTx/>
              <a:buSzTx/>
              <a:buFont typeface="Arial" charset="0"/>
              <a:buChar char="•"/>
              <a:tabLst/>
              <a:defRPr sz="882" b="0" i="0" u="none" strike="noStrike" cap="none" spc="0" baseline="0">
                <a:ln>
                  <a:noFill/>
                </a:ln>
                <a:solidFill>
                  <a:schemeClr val="tx1"/>
                </a:solidFill>
                <a:uFillTx/>
                <a:latin typeface="+mn-lt"/>
                <a:ea typeface="+mn-ea"/>
                <a:cs typeface="+mn-cs"/>
                <a:sym typeface="Georgia"/>
              </a:defRPr>
            </a:lvl2pPr>
            <a:lvl3pPr marL="557522" marR="0" indent="-151287" algn="l" defTabSz="410787" rtl="0" latinLnBrk="0">
              <a:lnSpc>
                <a:spcPct val="100000"/>
              </a:lnSpc>
              <a:spcBef>
                <a:spcPts val="0"/>
              </a:spcBef>
              <a:spcAft>
                <a:spcPts val="882"/>
              </a:spcAft>
              <a:buClrTx/>
              <a:buSzTx/>
              <a:buFont typeface="Arial" charset="0"/>
              <a:buChar char="•"/>
              <a:tabLst/>
              <a:defRPr sz="882" b="0" i="0" u="none" strike="noStrike" cap="none" spc="0" baseline="0">
                <a:ln>
                  <a:noFill/>
                </a:ln>
                <a:solidFill>
                  <a:schemeClr val="tx1"/>
                </a:solidFill>
                <a:uFillTx/>
                <a:latin typeface="+mn-lt"/>
                <a:ea typeface="+mn-ea"/>
                <a:cs typeface="+mn-cs"/>
                <a:sym typeface="Georgia"/>
              </a:defRPr>
            </a:lvl3pPr>
            <a:lvl4pPr marL="759239" marR="0" indent="-152689" algn="l" defTabSz="410787" rtl="0" latinLnBrk="0">
              <a:lnSpc>
                <a:spcPct val="100000"/>
              </a:lnSpc>
              <a:spcBef>
                <a:spcPts val="0"/>
              </a:spcBef>
              <a:spcAft>
                <a:spcPts val="882"/>
              </a:spcAft>
              <a:buClrTx/>
              <a:buSzTx/>
              <a:buFont typeface="Arial" charset="0"/>
              <a:buChar char="•"/>
              <a:tabLst/>
              <a:defRPr sz="882" b="0" i="0" u="none" strike="noStrike" cap="none" spc="0" baseline="0">
                <a:ln>
                  <a:noFill/>
                </a:ln>
                <a:solidFill>
                  <a:schemeClr val="tx1"/>
                </a:solidFill>
                <a:uFillTx/>
                <a:latin typeface="+mn-lt"/>
                <a:ea typeface="+mn-ea"/>
                <a:cs typeface="+mn-cs"/>
                <a:sym typeface="Georgia"/>
              </a:defRPr>
            </a:lvl4pPr>
            <a:lvl5pPr marL="960956" marR="0" indent="-152689" algn="l" defTabSz="410787" rtl="0" latinLnBrk="0">
              <a:lnSpc>
                <a:spcPct val="100000"/>
              </a:lnSpc>
              <a:spcBef>
                <a:spcPts val="0"/>
              </a:spcBef>
              <a:spcAft>
                <a:spcPts val="882"/>
              </a:spcAft>
              <a:buClrTx/>
              <a:buSzTx/>
              <a:buFont typeface="Arial" charset="0"/>
              <a:buChar char="•"/>
              <a:tabLst/>
              <a:defRPr sz="882" b="0" i="0" u="none" strike="noStrike" cap="none" spc="0" baseline="0">
                <a:ln>
                  <a:noFill/>
                </a:ln>
                <a:solidFill>
                  <a:schemeClr val="tx1"/>
                </a:solidFill>
                <a:uFillTx/>
                <a:latin typeface="+mn-lt"/>
                <a:ea typeface="+mn-ea"/>
                <a:cs typeface="+mn-cs"/>
                <a:sym typeface="Georgia"/>
              </a:defRPr>
            </a:lvl5pPr>
            <a:lvl6pPr marL="0" marR="0" indent="1008583" algn="ctr" defTabSz="410787" rtl="0" latinLnBrk="0">
              <a:lnSpc>
                <a:spcPct val="100000"/>
              </a:lnSpc>
              <a:spcBef>
                <a:spcPts val="882"/>
              </a:spcBef>
              <a:spcAft>
                <a:spcPts val="0"/>
              </a:spcAft>
              <a:buClrTx/>
              <a:buSzTx/>
              <a:buFontTx/>
              <a:buNone/>
              <a:tabLst/>
              <a:defRPr sz="882" b="0" i="0" u="none" strike="noStrike" cap="none" spc="0" baseline="0">
                <a:ln>
                  <a:noFill/>
                </a:ln>
                <a:solidFill>
                  <a:schemeClr val="accent4"/>
                </a:solidFill>
                <a:uFillTx/>
                <a:latin typeface="+mn-lt"/>
                <a:ea typeface="+mn-ea"/>
                <a:cs typeface="+mn-cs"/>
                <a:sym typeface="Georgia"/>
              </a:defRPr>
            </a:lvl6pPr>
            <a:lvl7pPr marL="0" marR="0" indent="1210300" algn="ctr" defTabSz="410787" rtl="0" latinLnBrk="0">
              <a:lnSpc>
                <a:spcPct val="100000"/>
              </a:lnSpc>
              <a:spcBef>
                <a:spcPts val="882"/>
              </a:spcBef>
              <a:spcAft>
                <a:spcPts val="0"/>
              </a:spcAft>
              <a:buClrTx/>
              <a:buSzTx/>
              <a:buFontTx/>
              <a:buNone/>
              <a:tabLst/>
              <a:defRPr sz="882" b="0" i="0" u="none" strike="noStrike" cap="none" spc="0" baseline="0">
                <a:ln>
                  <a:noFill/>
                </a:ln>
                <a:solidFill>
                  <a:schemeClr val="accent4"/>
                </a:solidFill>
                <a:uFillTx/>
                <a:latin typeface="+mn-lt"/>
                <a:ea typeface="+mn-ea"/>
                <a:cs typeface="+mn-cs"/>
                <a:sym typeface="Georgia"/>
              </a:defRPr>
            </a:lvl7pPr>
            <a:lvl8pPr marL="0" marR="0" indent="1412016" algn="ctr" defTabSz="410787" rtl="0" latinLnBrk="0">
              <a:lnSpc>
                <a:spcPct val="100000"/>
              </a:lnSpc>
              <a:spcBef>
                <a:spcPts val="882"/>
              </a:spcBef>
              <a:spcAft>
                <a:spcPts val="0"/>
              </a:spcAft>
              <a:buClrTx/>
              <a:buSzTx/>
              <a:buFontTx/>
              <a:buNone/>
              <a:tabLst/>
              <a:defRPr sz="882" b="0" i="0" u="none" strike="noStrike" cap="none" spc="0" baseline="0">
                <a:ln>
                  <a:noFill/>
                </a:ln>
                <a:solidFill>
                  <a:schemeClr val="accent4"/>
                </a:solidFill>
                <a:uFillTx/>
                <a:latin typeface="+mn-lt"/>
                <a:ea typeface="+mn-ea"/>
                <a:cs typeface="+mn-cs"/>
                <a:sym typeface="Georgia"/>
              </a:defRPr>
            </a:lvl8pPr>
            <a:lvl9pPr marL="0" marR="0" indent="1613733" algn="ctr" defTabSz="410787" rtl="0" latinLnBrk="0">
              <a:lnSpc>
                <a:spcPct val="100000"/>
              </a:lnSpc>
              <a:spcBef>
                <a:spcPts val="882"/>
              </a:spcBef>
              <a:spcAft>
                <a:spcPts val="0"/>
              </a:spcAft>
              <a:buClrTx/>
              <a:buSzTx/>
              <a:buFontTx/>
              <a:buNone/>
              <a:tabLst/>
              <a:defRPr sz="882" b="0" i="0" u="none" strike="noStrike" cap="none" spc="0" baseline="0">
                <a:ln>
                  <a:noFill/>
                </a:ln>
                <a:solidFill>
                  <a:schemeClr val="accent4"/>
                </a:solidFill>
                <a:uFillTx/>
                <a:latin typeface="+mn-lt"/>
                <a:ea typeface="+mn-ea"/>
                <a:cs typeface="+mn-cs"/>
                <a:sym typeface="Georgia"/>
              </a:defRPr>
            </a:lvl9pPr>
          </a:lstStyle>
          <a:p>
            <a:pPr marL="0" indent="0">
              <a:buNone/>
            </a:pPr>
            <a:r>
              <a:rPr lang="en-US" sz="2800" b="1" kern="0" dirty="0">
                <a:solidFill>
                  <a:schemeClr val="tx2"/>
                </a:solidFill>
              </a:rPr>
              <a:t>BIOGRAPHY</a:t>
            </a:r>
          </a:p>
        </p:txBody>
      </p:sp>
      <p:pic>
        <p:nvPicPr>
          <p:cNvPr id="9" name="Picture 8">
            <a:extLst>
              <a:ext uri="{FF2B5EF4-FFF2-40B4-BE49-F238E27FC236}">
                <a16:creationId xmlns:a16="http://schemas.microsoft.com/office/drawing/2014/main" id="{D9CD6F02-72D1-4397-A9AD-FBDEC47C0D77}"/>
              </a:ext>
            </a:extLst>
          </p:cNvPr>
          <p:cNvPicPr>
            <a:picLocks noChangeAspect="1"/>
          </p:cNvPicPr>
          <p:nvPr/>
        </p:nvPicPr>
        <p:blipFill>
          <a:blip r:embed="rId2"/>
          <a:stretch>
            <a:fillRect/>
          </a:stretch>
        </p:blipFill>
        <p:spPr>
          <a:xfrm>
            <a:off x="347544" y="894070"/>
            <a:ext cx="1749704" cy="1694835"/>
          </a:xfrm>
          <a:prstGeom prst="rect">
            <a:avLst/>
          </a:prstGeom>
        </p:spPr>
      </p:pic>
      <p:sp>
        <p:nvSpPr>
          <p:cNvPr id="10" name="TextBox 9">
            <a:extLst>
              <a:ext uri="{FF2B5EF4-FFF2-40B4-BE49-F238E27FC236}">
                <a16:creationId xmlns:a16="http://schemas.microsoft.com/office/drawing/2014/main" id="{BA2CEBF6-AFF2-4ACF-8157-47B261F0F7B1}"/>
              </a:ext>
            </a:extLst>
          </p:cNvPr>
          <p:cNvSpPr txBox="1"/>
          <p:nvPr/>
        </p:nvSpPr>
        <p:spPr>
          <a:xfrm>
            <a:off x="3762092" y="887543"/>
            <a:ext cx="3439487" cy="42162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9290" tIns="39290" rIns="39290" bIns="39290" numCol="1" spcCol="38100" rtlCol="0" anchor="t">
            <a:noAutofit/>
          </a:bodyPr>
          <a:lstStyle/>
          <a:p>
            <a:pPr marL="0" marR="0" indent="0" algn="l" defTabSz="465534" rtl="0" fontAlgn="auto" latinLnBrk="0" hangingPunct="0">
              <a:lnSpc>
                <a:spcPct val="100000"/>
              </a:lnSpc>
              <a:spcBef>
                <a:spcPts val="0"/>
              </a:spcBef>
              <a:spcAft>
                <a:spcPts val="0"/>
              </a:spcAft>
              <a:buClrTx/>
              <a:buSzTx/>
              <a:buFontTx/>
              <a:buNone/>
              <a:tabLst/>
            </a:pPr>
            <a:r>
              <a:rPr kumimoji="0" lang="en-US" sz="2800" b="0" i="0" u="sng" strike="noStrike" cap="none" spc="0" normalizeH="0" baseline="0" dirty="0">
                <a:ln>
                  <a:noFill/>
                </a:ln>
                <a:solidFill>
                  <a:schemeClr val="tx2">
                    <a:lumMod val="60000"/>
                    <a:lumOff val="40000"/>
                  </a:schemeClr>
                </a:solidFill>
                <a:effectLst/>
                <a:uFillTx/>
                <a:latin typeface="+mn-lt"/>
                <a:ea typeface="+mn-ea"/>
                <a:cs typeface="+mn-cs"/>
                <a:sym typeface="Georgia"/>
              </a:rPr>
              <a:t>Will Frazier, ASA</a:t>
            </a:r>
          </a:p>
        </p:txBody>
      </p:sp>
      <p:sp>
        <p:nvSpPr>
          <p:cNvPr id="11" name="TextBox 10">
            <a:extLst>
              <a:ext uri="{FF2B5EF4-FFF2-40B4-BE49-F238E27FC236}">
                <a16:creationId xmlns:a16="http://schemas.microsoft.com/office/drawing/2014/main" id="{24DEF837-E136-4B2D-BA76-6062F1E7048D}"/>
              </a:ext>
            </a:extLst>
          </p:cNvPr>
          <p:cNvSpPr txBox="1"/>
          <p:nvPr/>
        </p:nvSpPr>
        <p:spPr>
          <a:xfrm>
            <a:off x="276741" y="5345447"/>
            <a:ext cx="1890475" cy="879795"/>
          </a:xfrm>
          <a:prstGeom prst="rect">
            <a:avLst/>
          </a:prstGeom>
          <a:noFill/>
          <a:ln w="3175" cap="flat">
            <a:solidFill>
              <a:srgbClr val="0070C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9290" tIns="39290" rIns="39290" bIns="39290" numCol="1" spcCol="38100" rtlCol="0" anchor="t">
            <a:noAutofit/>
          </a:bodyPr>
          <a:lstStyle/>
          <a:p>
            <a:pPr marL="0" marR="0" indent="0" algn="l" defTabSz="465534" rtl="0" fontAlgn="auto" latinLnBrk="0" hangingPunct="0">
              <a:lnSpc>
                <a:spcPct val="100000"/>
              </a:lnSpc>
              <a:spcBef>
                <a:spcPts val="0"/>
              </a:spcBef>
              <a:spcAft>
                <a:spcPts val="0"/>
              </a:spcAft>
              <a:buClrTx/>
              <a:buSzTx/>
              <a:buFontTx/>
              <a:buNone/>
              <a:tabLst/>
            </a:pPr>
            <a:r>
              <a:rPr kumimoji="0" lang="en-US" sz="1600" b="0" i="0" u="none" strike="noStrike" cap="none" spc="0" normalizeH="0" baseline="0" dirty="0">
                <a:ln>
                  <a:noFill/>
                </a:ln>
                <a:solidFill>
                  <a:schemeClr val="tx1"/>
                </a:solidFill>
                <a:effectLst/>
                <a:uFillTx/>
                <a:latin typeface="+mn-lt"/>
                <a:ea typeface="+mn-ea"/>
                <a:cs typeface="+mn-cs"/>
                <a:sym typeface="Georgia"/>
              </a:rPr>
              <a:t>     214-909-6144</a:t>
            </a:r>
          </a:p>
          <a:p>
            <a:pPr marL="0" marR="0" indent="0" algn="l" defTabSz="465534" rtl="0" fontAlgn="auto" latinLnBrk="0" hangingPunct="0">
              <a:lnSpc>
                <a:spcPct val="100000"/>
              </a:lnSpc>
              <a:spcBef>
                <a:spcPts val="0"/>
              </a:spcBef>
              <a:spcAft>
                <a:spcPts val="0"/>
              </a:spcAft>
              <a:buClrTx/>
              <a:buSzTx/>
              <a:buFontTx/>
              <a:buNone/>
              <a:tabLst/>
            </a:pPr>
            <a:r>
              <a:rPr kumimoji="0" lang="en-US" sz="1600" b="0" i="0" u="none" strike="noStrike" cap="none" spc="0" normalizeH="0" baseline="0" dirty="0">
                <a:ln>
                  <a:noFill/>
                </a:ln>
                <a:solidFill>
                  <a:schemeClr val="tx1"/>
                </a:solidFill>
                <a:effectLst/>
                <a:uFillTx/>
                <a:latin typeface="+mn-lt"/>
                <a:ea typeface="+mn-ea"/>
                <a:cs typeface="+mn-cs"/>
                <a:sym typeface="Georgia"/>
                <a:hlinkClick r:id="rId3"/>
              </a:rPr>
              <a:t>will@whfrazier.com</a:t>
            </a:r>
            <a:endParaRPr kumimoji="0" lang="en-US" sz="1600" b="0" i="0" u="none" strike="noStrike" cap="none" spc="0" normalizeH="0" baseline="0" dirty="0">
              <a:ln>
                <a:noFill/>
              </a:ln>
              <a:solidFill>
                <a:schemeClr val="tx1"/>
              </a:solidFill>
              <a:effectLst/>
              <a:uFillTx/>
              <a:latin typeface="+mn-lt"/>
              <a:ea typeface="+mn-ea"/>
              <a:cs typeface="+mn-cs"/>
              <a:sym typeface="Georgia"/>
            </a:endParaRPr>
          </a:p>
          <a:p>
            <a:pPr marL="0" marR="0" indent="0" algn="l" defTabSz="465534" rtl="0" fontAlgn="auto" latinLnBrk="0" hangingPunct="0">
              <a:lnSpc>
                <a:spcPct val="100000"/>
              </a:lnSpc>
              <a:spcBef>
                <a:spcPts val="0"/>
              </a:spcBef>
              <a:spcAft>
                <a:spcPts val="0"/>
              </a:spcAft>
              <a:buClrTx/>
              <a:buSzTx/>
              <a:buFontTx/>
              <a:buNone/>
              <a:tabLst/>
            </a:pPr>
            <a:r>
              <a:rPr lang="en-US" sz="1600" dirty="0">
                <a:sym typeface="Georgia"/>
                <a:hlinkClick r:id="rId3"/>
              </a:rPr>
              <a:t>www.whfrazier.com</a:t>
            </a:r>
            <a:endParaRPr lang="en-US" sz="1600" dirty="0">
              <a:sym typeface="Georgia"/>
            </a:endParaRPr>
          </a:p>
          <a:p>
            <a:pPr marL="0" marR="0" indent="0" algn="l" defTabSz="465534" rtl="0" fontAlgn="auto" latinLnBrk="0" hangingPunct="0">
              <a:lnSpc>
                <a:spcPct val="100000"/>
              </a:lnSpc>
              <a:spcBef>
                <a:spcPts val="0"/>
              </a:spcBef>
              <a:spcAft>
                <a:spcPts val="0"/>
              </a:spcAft>
              <a:buClrTx/>
              <a:buSzTx/>
              <a:buFontTx/>
              <a:buNone/>
              <a:tabLst/>
            </a:pPr>
            <a:endParaRPr kumimoji="0" lang="en-US" sz="1000" b="0" i="0" u="none" strike="noStrike" cap="none" spc="0" normalizeH="0" baseline="0" dirty="0">
              <a:ln>
                <a:noFill/>
              </a:ln>
              <a:solidFill>
                <a:schemeClr val="tx1"/>
              </a:solidFill>
              <a:effectLst/>
              <a:uFillTx/>
              <a:latin typeface="+mn-lt"/>
              <a:ea typeface="+mn-ea"/>
              <a:cs typeface="+mn-cs"/>
              <a:sym typeface="Georgia"/>
            </a:endParaRPr>
          </a:p>
        </p:txBody>
      </p:sp>
    </p:spTree>
    <p:extLst>
      <p:ext uri="{BB962C8B-B14F-4D97-AF65-F5344CB8AC3E}">
        <p14:creationId xmlns:p14="http://schemas.microsoft.com/office/powerpoint/2010/main" val="142215072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2194C3F-C00A-4CB6-A456-E3D844FC7BAC}"/>
              </a:ext>
            </a:extLst>
          </p:cNvPr>
          <p:cNvSpPr>
            <a:spLocks noGrp="1"/>
          </p:cNvSpPr>
          <p:nvPr>
            <p:ph type="sldNum" sz="quarter" idx="18"/>
          </p:nvPr>
        </p:nvSpPr>
        <p:spPr/>
        <p:txBody>
          <a:bodyPr/>
          <a:lstStyle/>
          <a:p>
            <a:fld id="{86CB4B4D-7CA3-9044-876B-883B54F8677D}" type="slidenum">
              <a:rPr lang="uk-UA" smtClean="0">
                <a:solidFill>
                  <a:srgbClr val="1D99D6"/>
                </a:solidFill>
              </a:rPr>
              <a:pPr/>
              <a:t>6</a:t>
            </a:fld>
            <a:endParaRPr lang="uk-UA" dirty="0">
              <a:solidFill>
                <a:srgbClr val="1D99D6"/>
              </a:solidFill>
            </a:endParaRPr>
          </a:p>
        </p:txBody>
      </p:sp>
      <p:sp>
        <p:nvSpPr>
          <p:cNvPr id="8" name="Shape 11">
            <a:extLst>
              <a:ext uri="{FF2B5EF4-FFF2-40B4-BE49-F238E27FC236}">
                <a16:creationId xmlns:a16="http://schemas.microsoft.com/office/drawing/2014/main" id="{1997D8D8-177A-4FAB-BFB5-ED26D80CC06F}"/>
              </a:ext>
            </a:extLst>
          </p:cNvPr>
          <p:cNvSpPr>
            <a:spLocks noGrp="1"/>
          </p:cNvSpPr>
          <p:nvPr>
            <p:ph type="title"/>
          </p:nvPr>
        </p:nvSpPr>
        <p:spPr>
          <a:xfrm>
            <a:off x="379413" y="341313"/>
            <a:ext cx="7040562" cy="398462"/>
          </a:xfrm>
          <a:prstGeom prst="rect">
            <a:avLst/>
          </a:prstGeom>
        </p:spPr>
        <p:txBody>
          <a:bodyPr>
            <a:noAutofit/>
          </a:bodyPr>
          <a:lstStyle>
            <a:lvl1pPr marL="0" indent="0" algn="l">
              <a:buFont typeface="Arial" charset="0"/>
              <a:buNone/>
              <a:defRPr sz="2000" baseline="0">
                <a:solidFill>
                  <a:srgbClr val="093A5D"/>
                </a:solidFill>
                <a:latin typeface="Arial Narrow" panose="020B0606020202030204" pitchFamily="34" charset="0"/>
              </a:defRPr>
            </a:lvl1pPr>
          </a:lstStyle>
          <a:p>
            <a:r>
              <a:rPr lang="en-US" dirty="0"/>
              <a:t>The NICE Method – the Income Approach to Valuing FLPs</a:t>
            </a:r>
            <a:endParaRPr dirty="0"/>
          </a:p>
        </p:txBody>
      </p:sp>
      <p:sp>
        <p:nvSpPr>
          <p:cNvPr id="9" name="Text Placeholder 8">
            <a:extLst>
              <a:ext uri="{FF2B5EF4-FFF2-40B4-BE49-F238E27FC236}">
                <a16:creationId xmlns:a16="http://schemas.microsoft.com/office/drawing/2014/main" id="{C100FD46-93EF-4FE2-925A-5B66D5D43F7B}"/>
              </a:ext>
            </a:extLst>
          </p:cNvPr>
          <p:cNvSpPr>
            <a:spLocks noGrp="1"/>
          </p:cNvSpPr>
          <p:nvPr>
            <p:ph type="body" sz="quarter" idx="11"/>
          </p:nvPr>
        </p:nvSpPr>
        <p:spPr>
          <a:xfrm>
            <a:off x="415637" y="971365"/>
            <a:ext cx="8311382" cy="398463"/>
          </a:xfrm>
        </p:spPr>
        <p:txBody>
          <a:bodyPr/>
          <a:lstStyle/>
          <a:p>
            <a:r>
              <a:rPr lang="en-US" sz="1400" dirty="0">
                <a:latin typeface="+mj-lt"/>
              </a:rPr>
              <a:t>The Rise of the Income Approach in FLP Valuation</a:t>
            </a:r>
          </a:p>
        </p:txBody>
      </p:sp>
      <p:sp>
        <p:nvSpPr>
          <p:cNvPr id="13" name="Content Placeholder 12">
            <a:extLst>
              <a:ext uri="{FF2B5EF4-FFF2-40B4-BE49-F238E27FC236}">
                <a16:creationId xmlns:a16="http://schemas.microsoft.com/office/drawing/2014/main" id="{B6C7723C-2D63-4CFA-B062-61DDA16D5BE6}"/>
              </a:ext>
            </a:extLst>
          </p:cNvPr>
          <p:cNvSpPr>
            <a:spLocks noGrp="1"/>
          </p:cNvSpPr>
          <p:nvPr>
            <p:ph sz="quarter" idx="16"/>
          </p:nvPr>
        </p:nvSpPr>
        <p:spPr>
          <a:xfrm>
            <a:off x="415734" y="1369828"/>
            <a:ext cx="8311285" cy="4255825"/>
          </a:xfrm>
        </p:spPr>
        <p:txBody>
          <a:bodyPr/>
          <a:lstStyle/>
          <a:p>
            <a:pPr marL="0" marR="0" indent="285750">
              <a:lnSpc>
                <a:spcPct val="150000"/>
              </a:lnSpc>
              <a:spcBef>
                <a:spcPts val="0"/>
              </a:spcBef>
              <a:spcAft>
                <a:spcPts val="800"/>
              </a:spcAft>
            </a:pPr>
            <a:r>
              <a:rPr lang="en-US" sz="2000" b="1" u="sng" dirty="0">
                <a:effectLst/>
                <a:latin typeface="Times New Roman" panose="02020603050405020304" pitchFamily="18" charset="0"/>
                <a:ea typeface="Calibri" panose="020F0502020204030204" pitchFamily="34" charset="0"/>
              </a:rPr>
              <a:t>Elkins v. Commissioner    (contd.)</a:t>
            </a:r>
          </a:p>
          <a:p>
            <a:pPr marL="684213" marR="0" lvl="0" indent="-342900">
              <a:lnSpc>
                <a:spcPct val="150000"/>
              </a:lnSpc>
              <a:spcBef>
                <a:spcPts val="0"/>
              </a:spcBef>
              <a:spcAft>
                <a:spcPts val="0"/>
              </a:spcAft>
              <a:buFont typeface="Wingdings" panose="05000000000000000000" pitchFamily="2" charset="2"/>
              <a:buChar char=""/>
            </a:pPr>
            <a:r>
              <a:rPr lang="en-US" sz="1800" dirty="0">
                <a:effectLst/>
                <a:latin typeface="Times New Roman" panose="02020603050405020304" pitchFamily="18" charset="0"/>
                <a:ea typeface="Calibri" panose="020F0502020204030204" pitchFamily="34" charset="0"/>
              </a:rPr>
              <a:t>The expert was able to determine the rate of return a hypothetical buyer of an undivided   interest in art would expect </a:t>
            </a:r>
          </a:p>
          <a:p>
            <a:pPr marL="684213" marR="0" lvl="0" indent="-342900">
              <a:lnSpc>
                <a:spcPct val="150000"/>
              </a:lnSpc>
              <a:spcBef>
                <a:spcPts val="0"/>
              </a:spcBef>
              <a:spcAft>
                <a:spcPts val="0"/>
              </a:spcAft>
              <a:buFont typeface="Wingdings" panose="05000000000000000000" pitchFamily="2" charset="2"/>
              <a:buChar char=""/>
            </a:pPr>
            <a:r>
              <a:rPr lang="en-US" sz="1800" dirty="0">
                <a:effectLst/>
                <a:latin typeface="Times New Roman" panose="02020603050405020304" pitchFamily="18" charset="0"/>
                <a:ea typeface="Calibri" panose="020F0502020204030204" pitchFamily="34" charset="0"/>
              </a:rPr>
              <a:t>Assumed 10-year holding period was a reasonable basis on which to assess discounts. </a:t>
            </a:r>
          </a:p>
          <a:p>
            <a:pPr marL="684213" marR="0" lvl="0" indent="-342900">
              <a:lnSpc>
                <a:spcPct val="150000"/>
              </a:lnSpc>
              <a:spcBef>
                <a:spcPts val="0"/>
              </a:spcBef>
              <a:spcAft>
                <a:spcPts val="0"/>
              </a:spcAft>
              <a:buFont typeface="Wingdings" panose="05000000000000000000" pitchFamily="2" charset="2"/>
              <a:buChar char=""/>
            </a:pPr>
            <a:r>
              <a:rPr lang="en-US" sz="1800" dirty="0">
                <a:effectLst/>
                <a:latin typeface="Times New Roman" panose="02020603050405020304" pitchFamily="18" charset="0"/>
                <a:ea typeface="Calibri" panose="020F0502020204030204" pitchFamily="34" charset="0"/>
              </a:rPr>
              <a:t>This analysis was applied to 64 works of art. </a:t>
            </a:r>
          </a:p>
          <a:p>
            <a:pPr marL="684213" marR="0" lvl="0" indent="-342900">
              <a:lnSpc>
                <a:spcPct val="150000"/>
              </a:lnSpc>
              <a:spcBef>
                <a:spcPts val="0"/>
              </a:spcBef>
              <a:spcAft>
                <a:spcPts val="0"/>
              </a:spcAft>
              <a:buFont typeface="Wingdings" panose="05000000000000000000" pitchFamily="2" charset="2"/>
              <a:buChar char=""/>
            </a:pPr>
            <a:r>
              <a:rPr lang="en-US" sz="1800" dirty="0">
                <a:effectLst/>
                <a:latin typeface="Times New Roman" panose="02020603050405020304" pitchFamily="18" charset="0"/>
                <a:ea typeface="Calibri" panose="020F0502020204030204" pitchFamily="34" charset="0"/>
              </a:rPr>
              <a:t>The range of the discounts determined was from 51.7%-79.7%. </a:t>
            </a:r>
          </a:p>
          <a:p>
            <a:pPr marL="684213" marR="0" lvl="0" indent="-342900">
              <a:lnSpc>
                <a:spcPct val="150000"/>
              </a:lnSpc>
              <a:spcBef>
                <a:spcPts val="0"/>
              </a:spcBef>
              <a:spcAft>
                <a:spcPts val="800"/>
              </a:spcAft>
              <a:buFont typeface="Wingdings" panose="05000000000000000000" pitchFamily="2" charset="2"/>
              <a:buChar char=""/>
            </a:pPr>
            <a:r>
              <a:rPr lang="en-US" sz="1800" dirty="0">
                <a:effectLst/>
                <a:latin typeface="Times New Roman" panose="02020603050405020304" pitchFamily="18" charset="0"/>
                <a:ea typeface="Calibri" panose="020F0502020204030204" pitchFamily="34" charset="0"/>
              </a:rPr>
              <a:t>The IRS maintained that </a:t>
            </a:r>
            <a:r>
              <a:rPr lang="en-US" sz="1800" u="sng" dirty="0">
                <a:effectLst/>
                <a:latin typeface="Times New Roman" panose="02020603050405020304" pitchFamily="18" charset="0"/>
                <a:ea typeface="Calibri" panose="020F0502020204030204" pitchFamily="34" charset="0"/>
              </a:rPr>
              <a:t>no discounts</a:t>
            </a:r>
            <a:r>
              <a:rPr lang="en-US" sz="1800" dirty="0">
                <a:effectLst/>
                <a:latin typeface="Times New Roman" panose="02020603050405020304" pitchFamily="18" charset="0"/>
                <a:ea typeface="Calibri" panose="020F0502020204030204" pitchFamily="34" charset="0"/>
              </a:rPr>
              <a:t> were appropriate. </a:t>
            </a:r>
          </a:p>
          <a:p>
            <a:pPr marL="0" marR="0" indent="285750">
              <a:lnSpc>
                <a:spcPct val="150000"/>
              </a:lnSpc>
              <a:spcBef>
                <a:spcPts val="0"/>
              </a:spcBef>
              <a:spcAft>
                <a:spcPts val="800"/>
              </a:spcAft>
            </a:pPr>
            <a:endParaRPr lang="en-US" sz="1200" dirty="0">
              <a:effectLst/>
              <a:latin typeface="Times New Roman" panose="02020603050405020304" pitchFamily="18" charset="0"/>
              <a:ea typeface="Calibri" panose="020F0502020204030204" pitchFamily="34" charset="0"/>
            </a:endParaRPr>
          </a:p>
          <a:p>
            <a:pPr marL="0" marR="0" indent="457200">
              <a:lnSpc>
                <a:spcPct val="150000"/>
              </a:lnSpc>
              <a:spcBef>
                <a:spcPts val="0"/>
              </a:spcBef>
              <a:spcAft>
                <a:spcPts val="800"/>
              </a:spcAft>
            </a:pPr>
            <a:r>
              <a:rPr lang="en-US" sz="1800" dirty="0">
                <a:effectLst/>
                <a:latin typeface="Times New Roman" panose="02020603050405020304" pitchFamily="18" charset="0"/>
                <a:ea typeface="Calibri" panose="020F0502020204030204" pitchFamily="34" charset="0"/>
              </a:rPr>
              <a:t>	</a:t>
            </a:r>
            <a:endParaRPr lang="en-US" dirty="0"/>
          </a:p>
        </p:txBody>
      </p:sp>
    </p:spTree>
    <p:extLst>
      <p:ext uri="{BB962C8B-B14F-4D97-AF65-F5344CB8AC3E}">
        <p14:creationId xmlns:p14="http://schemas.microsoft.com/office/powerpoint/2010/main" val="131584391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2194C3F-C00A-4CB6-A456-E3D844FC7BAC}"/>
              </a:ext>
            </a:extLst>
          </p:cNvPr>
          <p:cNvSpPr>
            <a:spLocks noGrp="1"/>
          </p:cNvSpPr>
          <p:nvPr>
            <p:ph type="sldNum" sz="quarter" idx="18"/>
          </p:nvPr>
        </p:nvSpPr>
        <p:spPr/>
        <p:txBody>
          <a:bodyPr/>
          <a:lstStyle/>
          <a:p>
            <a:fld id="{86CB4B4D-7CA3-9044-876B-883B54F8677D}" type="slidenum">
              <a:rPr lang="uk-UA" smtClean="0">
                <a:solidFill>
                  <a:srgbClr val="1D99D6"/>
                </a:solidFill>
              </a:rPr>
              <a:pPr/>
              <a:t>7</a:t>
            </a:fld>
            <a:endParaRPr lang="uk-UA" dirty="0">
              <a:solidFill>
                <a:srgbClr val="1D99D6"/>
              </a:solidFill>
            </a:endParaRPr>
          </a:p>
        </p:txBody>
      </p:sp>
      <p:sp>
        <p:nvSpPr>
          <p:cNvPr id="8" name="Shape 11">
            <a:extLst>
              <a:ext uri="{FF2B5EF4-FFF2-40B4-BE49-F238E27FC236}">
                <a16:creationId xmlns:a16="http://schemas.microsoft.com/office/drawing/2014/main" id="{1997D8D8-177A-4FAB-BFB5-ED26D80CC06F}"/>
              </a:ext>
            </a:extLst>
          </p:cNvPr>
          <p:cNvSpPr>
            <a:spLocks noGrp="1"/>
          </p:cNvSpPr>
          <p:nvPr>
            <p:ph type="title"/>
          </p:nvPr>
        </p:nvSpPr>
        <p:spPr>
          <a:xfrm>
            <a:off x="379413" y="341313"/>
            <a:ext cx="7040562" cy="398462"/>
          </a:xfrm>
          <a:prstGeom prst="rect">
            <a:avLst/>
          </a:prstGeom>
        </p:spPr>
        <p:txBody>
          <a:bodyPr>
            <a:noAutofit/>
          </a:bodyPr>
          <a:lstStyle>
            <a:lvl1pPr marL="0" indent="0" algn="l">
              <a:buFont typeface="Arial" charset="0"/>
              <a:buNone/>
              <a:defRPr sz="2000" baseline="0">
                <a:solidFill>
                  <a:srgbClr val="093A5D"/>
                </a:solidFill>
                <a:latin typeface="Arial Narrow" panose="020B0606020202030204" pitchFamily="34" charset="0"/>
              </a:defRPr>
            </a:lvl1pPr>
          </a:lstStyle>
          <a:p>
            <a:r>
              <a:rPr lang="en-US" dirty="0"/>
              <a:t>The NICE Method – the Income Approach to Valuing FLPs</a:t>
            </a:r>
            <a:endParaRPr dirty="0"/>
          </a:p>
        </p:txBody>
      </p:sp>
      <p:sp>
        <p:nvSpPr>
          <p:cNvPr id="9" name="Text Placeholder 8">
            <a:extLst>
              <a:ext uri="{FF2B5EF4-FFF2-40B4-BE49-F238E27FC236}">
                <a16:creationId xmlns:a16="http://schemas.microsoft.com/office/drawing/2014/main" id="{C100FD46-93EF-4FE2-925A-5B66D5D43F7B}"/>
              </a:ext>
            </a:extLst>
          </p:cNvPr>
          <p:cNvSpPr>
            <a:spLocks noGrp="1"/>
          </p:cNvSpPr>
          <p:nvPr>
            <p:ph type="body" sz="quarter" idx="11"/>
          </p:nvPr>
        </p:nvSpPr>
        <p:spPr>
          <a:xfrm>
            <a:off x="415637" y="971365"/>
            <a:ext cx="8311382" cy="398463"/>
          </a:xfrm>
        </p:spPr>
        <p:txBody>
          <a:bodyPr/>
          <a:lstStyle/>
          <a:p>
            <a:r>
              <a:rPr lang="en-US" sz="1400" dirty="0">
                <a:latin typeface="+mj-lt"/>
              </a:rPr>
              <a:t>The Rise of the Income Approach in FLP Valuation</a:t>
            </a:r>
          </a:p>
        </p:txBody>
      </p:sp>
      <p:sp>
        <p:nvSpPr>
          <p:cNvPr id="10" name="TextBox 9">
            <a:extLst>
              <a:ext uri="{FF2B5EF4-FFF2-40B4-BE49-F238E27FC236}">
                <a16:creationId xmlns:a16="http://schemas.microsoft.com/office/drawing/2014/main" id="{8BBCD3F9-4448-49CA-8E35-4EAB5DB6D159}"/>
              </a:ext>
            </a:extLst>
          </p:cNvPr>
          <p:cNvSpPr txBox="1"/>
          <p:nvPr/>
        </p:nvSpPr>
        <p:spPr>
          <a:xfrm>
            <a:off x="749564" y="2023455"/>
            <a:ext cx="6397234" cy="1785104"/>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marR="0" lvl="0" indent="-342900">
              <a:lnSpc>
                <a:spcPct val="200000"/>
              </a:lnSpc>
              <a:spcBef>
                <a:spcPts val="0"/>
              </a:spcBef>
              <a:spcAft>
                <a:spcPts val="1200"/>
              </a:spcAft>
              <a:buFont typeface="Wingdings" panose="05000000000000000000" pitchFamily="2" charset="2"/>
              <a:buChar char=""/>
            </a:pPr>
            <a:r>
              <a:rPr lang="en-US" dirty="0">
                <a:effectLst/>
                <a:latin typeface="Times New Roman" panose="02020603050405020304" pitchFamily="18" charset="0"/>
                <a:ea typeface="Calibri" panose="020F0502020204030204" pitchFamily="34" charset="0"/>
              </a:rPr>
              <a:t>The IRS did not produce any expert testimony. </a:t>
            </a:r>
          </a:p>
          <a:p>
            <a:pPr marL="342900" marR="0" lvl="0" indent="-342900">
              <a:spcBef>
                <a:spcPts val="0"/>
              </a:spcBef>
              <a:spcAft>
                <a:spcPts val="1200"/>
              </a:spcAft>
              <a:buFont typeface="Wingdings" panose="05000000000000000000" pitchFamily="2" charset="2"/>
              <a:buChar char=""/>
            </a:pPr>
            <a:r>
              <a:rPr lang="en-US" dirty="0">
                <a:effectLst/>
                <a:latin typeface="Times New Roman" panose="02020603050405020304" pitchFamily="18" charset="0"/>
                <a:ea typeface="Calibri" panose="020F0502020204030204" pitchFamily="34" charset="0"/>
              </a:rPr>
              <a:t>The Tax Court opined that some amount of the taxpayer’s discounting was appropriate but found it to be too high. </a:t>
            </a:r>
          </a:p>
          <a:p>
            <a:pPr marL="342900" marR="0" lvl="0" indent="-342900">
              <a:spcBef>
                <a:spcPts val="0"/>
              </a:spcBef>
              <a:spcAft>
                <a:spcPts val="0"/>
              </a:spcAft>
              <a:buFont typeface="Wingdings" panose="05000000000000000000" pitchFamily="2" charset="2"/>
              <a:buChar char=""/>
            </a:pPr>
            <a:r>
              <a:rPr lang="en-US" dirty="0">
                <a:effectLst/>
                <a:latin typeface="Times New Roman" panose="02020603050405020304" pitchFamily="18" charset="0"/>
                <a:ea typeface="Calibri" panose="020F0502020204030204" pitchFamily="34" charset="0"/>
              </a:rPr>
              <a:t>Using its own logic, the Court determined a 10% discount. </a:t>
            </a:r>
          </a:p>
        </p:txBody>
      </p:sp>
      <p:sp>
        <p:nvSpPr>
          <p:cNvPr id="11" name="TextBox 10">
            <a:extLst>
              <a:ext uri="{FF2B5EF4-FFF2-40B4-BE49-F238E27FC236}">
                <a16:creationId xmlns:a16="http://schemas.microsoft.com/office/drawing/2014/main" id="{5FE4A862-D42B-47B4-BB00-FB349DDB7CBC}"/>
              </a:ext>
            </a:extLst>
          </p:cNvPr>
          <p:cNvSpPr txBox="1"/>
          <p:nvPr/>
        </p:nvSpPr>
        <p:spPr>
          <a:xfrm>
            <a:off x="379413" y="1448073"/>
            <a:ext cx="4572000" cy="49866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indent="285750">
              <a:lnSpc>
                <a:spcPct val="150000"/>
              </a:lnSpc>
              <a:spcBef>
                <a:spcPts val="0"/>
              </a:spcBef>
              <a:spcAft>
                <a:spcPts val="800"/>
              </a:spcAft>
            </a:pPr>
            <a:r>
              <a:rPr lang="en-US" sz="2000" b="1" u="sng" dirty="0">
                <a:effectLst/>
                <a:latin typeface="Times New Roman" panose="02020603050405020304" pitchFamily="18" charset="0"/>
                <a:ea typeface="Calibri" panose="020F0502020204030204" pitchFamily="34" charset="0"/>
              </a:rPr>
              <a:t>Elkins v. Commissioner  (contd.)  </a:t>
            </a:r>
            <a:endParaRPr lang="en-US" sz="2000" u="sng"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39339404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2194C3F-C00A-4CB6-A456-E3D844FC7BAC}"/>
              </a:ext>
            </a:extLst>
          </p:cNvPr>
          <p:cNvSpPr>
            <a:spLocks noGrp="1"/>
          </p:cNvSpPr>
          <p:nvPr>
            <p:ph type="sldNum" sz="quarter" idx="18"/>
          </p:nvPr>
        </p:nvSpPr>
        <p:spPr/>
        <p:txBody>
          <a:bodyPr/>
          <a:lstStyle/>
          <a:p>
            <a:fld id="{86CB4B4D-7CA3-9044-876B-883B54F8677D}" type="slidenum">
              <a:rPr lang="uk-UA" smtClean="0">
                <a:solidFill>
                  <a:srgbClr val="1D99D6"/>
                </a:solidFill>
              </a:rPr>
              <a:pPr/>
              <a:t>8</a:t>
            </a:fld>
            <a:endParaRPr lang="uk-UA" dirty="0">
              <a:solidFill>
                <a:srgbClr val="1D99D6"/>
              </a:solidFill>
            </a:endParaRPr>
          </a:p>
        </p:txBody>
      </p:sp>
      <p:sp>
        <p:nvSpPr>
          <p:cNvPr id="8" name="Shape 11">
            <a:extLst>
              <a:ext uri="{FF2B5EF4-FFF2-40B4-BE49-F238E27FC236}">
                <a16:creationId xmlns:a16="http://schemas.microsoft.com/office/drawing/2014/main" id="{1997D8D8-177A-4FAB-BFB5-ED26D80CC06F}"/>
              </a:ext>
            </a:extLst>
          </p:cNvPr>
          <p:cNvSpPr>
            <a:spLocks noGrp="1"/>
          </p:cNvSpPr>
          <p:nvPr>
            <p:ph type="title"/>
          </p:nvPr>
        </p:nvSpPr>
        <p:spPr>
          <a:xfrm>
            <a:off x="379413" y="341313"/>
            <a:ext cx="7040562" cy="398462"/>
          </a:xfrm>
          <a:prstGeom prst="rect">
            <a:avLst/>
          </a:prstGeom>
        </p:spPr>
        <p:txBody>
          <a:bodyPr>
            <a:noAutofit/>
          </a:bodyPr>
          <a:lstStyle>
            <a:lvl1pPr marL="0" indent="0" algn="l">
              <a:buFont typeface="Arial" charset="0"/>
              <a:buNone/>
              <a:defRPr sz="2000" baseline="0">
                <a:solidFill>
                  <a:srgbClr val="093A5D"/>
                </a:solidFill>
                <a:latin typeface="Arial Narrow" panose="020B0606020202030204" pitchFamily="34" charset="0"/>
              </a:defRPr>
            </a:lvl1pPr>
          </a:lstStyle>
          <a:p>
            <a:r>
              <a:rPr lang="en-US" dirty="0"/>
              <a:t>The NICE Method – the Income Approach to Valuing FLPs</a:t>
            </a:r>
            <a:endParaRPr dirty="0"/>
          </a:p>
        </p:txBody>
      </p:sp>
      <p:sp>
        <p:nvSpPr>
          <p:cNvPr id="9" name="Text Placeholder 8">
            <a:extLst>
              <a:ext uri="{FF2B5EF4-FFF2-40B4-BE49-F238E27FC236}">
                <a16:creationId xmlns:a16="http://schemas.microsoft.com/office/drawing/2014/main" id="{C100FD46-93EF-4FE2-925A-5B66D5D43F7B}"/>
              </a:ext>
            </a:extLst>
          </p:cNvPr>
          <p:cNvSpPr>
            <a:spLocks noGrp="1"/>
          </p:cNvSpPr>
          <p:nvPr>
            <p:ph type="body" sz="quarter" idx="11"/>
          </p:nvPr>
        </p:nvSpPr>
        <p:spPr>
          <a:xfrm>
            <a:off x="415637" y="971365"/>
            <a:ext cx="8311382" cy="398463"/>
          </a:xfrm>
        </p:spPr>
        <p:txBody>
          <a:bodyPr/>
          <a:lstStyle/>
          <a:p>
            <a:r>
              <a:rPr lang="en-US" sz="1400" dirty="0">
                <a:latin typeface="+mj-lt"/>
              </a:rPr>
              <a:t>The Rise of the Income Approach in FLP Valuation</a:t>
            </a:r>
          </a:p>
        </p:txBody>
      </p:sp>
      <p:sp>
        <p:nvSpPr>
          <p:cNvPr id="11" name="TextBox 10">
            <a:extLst>
              <a:ext uri="{FF2B5EF4-FFF2-40B4-BE49-F238E27FC236}">
                <a16:creationId xmlns:a16="http://schemas.microsoft.com/office/drawing/2014/main" id="{5FE4A862-D42B-47B4-BB00-FB349DDB7CBC}"/>
              </a:ext>
            </a:extLst>
          </p:cNvPr>
          <p:cNvSpPr txBox="1"/>
          <p:nvPr/>
        </p:nvSpPr>
        <p:spPr>
          <a:xfrm>
            <a:off x="379413" y="1369828"/>
            <a:ext cx="4572000" cy="49866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indent="285750">
              <a:lnSpc>
                <a:spcPct val="150000"/>
              </a:lnSpc>
              <a:spcBef>
                <a:spcPts val="0"/>
              </a:spcBef>
              <a:spcAft>
                <a:spcPts val="800"/>
              </a:spcAft>
            </a:pPr>
            <a:r>
              <a:rPr lang="en-US" sz="2000" b="1" u="sng" dirty="0">
                <a:effectLst/>
                <a:latin typeface="Times New Roman" panose="02020603050405020304" pitchFamily="18" charset="0"/>
                <a:ea typeface="Calibri" panose="020F0502020204030204" pitchFamily="34" charset="0"/>
              </a:rPr>
              <a:t>Elkins v. Commissioner  (contd.)  </a:t>
            </a:r>
            <a:endParaRPr lang="en-US" sz="2000" u="sng" dirty="0">
              <a:effectLst/>
              <a:latin typeface="Times New Roman" panose="02020603050405020304" pitchFamily="18" charset="0"/>
              <a:ea typeface="Calibri" panose="020F0502020204030204" pitchFamily="34" charset="0"/>
            </a:endParaRPr>
          </a:p>
        </p:txBody>
      </p:sp>
      <p:sp>
        <p:nvSpPr>
          <p:cNvPr id="12" name="TextBox 11">
            <a:extLst>
              <a:ext uri="{FF2B5EF4-FFF2-40B4-BE49-F238E27FC236}">
                <a16:creationId xmlns:a16="http://schemas.microsoft.com/office/drawing/2014/main" id="{9227D106-1D1A-4D43-92D1-2EA2F2433BDE}"/>
              </a:ext>
            </a:extLst>
          </p:cNvPr>
          <p:cNvSpPr txBox="1"/>
          <p:nvPr/>
        </p:nvSpPr>
        <p:spPr>
          <a:xfrm>
            <a:off x="-214283" y="2052273"/>
            <a:ext cx="7805574" cy="3046988"/>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143000" marR="0" lvl="2" indent="-228600">
              <a:lnSpc>
                <a:spcPct val="150000"/>
              </a:lnSpc>
              <a:spcBef>
                <a:spcPts val="0"/>
              </a:spcBef>
              <a:spcAft>
                <a:spcPts val="0"/>
              </a:spcAft>
              <a:buFont typeface="Wingdings" panose="05000000000000000000" pitchFamily="2" charset="2"/>
              <a:buChar char=""/>
            </a:pPr>
            <a:r>
              <a:rPr lang="en-US" sz="1600" dirty="0">
                <a:effectLst/>
                <a:latin typeface="Times New Roman" panose="02020603050405020304" pitchFamily="18" charset="0"/>
                <a:ea typeface="Calibri" panose="020F0502020204030204" pitchFamily="34" charset="0"/>
              </a:rPr>
              <a:t>The Fifth Circuit ruled that the IRS did not meet its burden of proof since it did </a:t>
            </a:r>
          </a:p>
          <a:p>
            <a:pPr marR="0" lvl="2">
              <a:lnSpc>
                <a:spcPct val="150000"/>
              </a:lnSpc>
              <a:spcBef>
                <a:spcPts val="0"/>
              </a:spcBef>
              <a:spcAft>
                <a:spcPts val="0"/>
              </a:spcAft>
            </a:pPr>
            <a:r>
              <a:rPr lang="en-US" sz="1600" dirty="0">
                <a:effectLst/>
                <a:latin typeface="Times New Roman" panose="02020603050405020304" pitchFamily="18" charset="0"/>
                <a:ea typeface="Calibri" panose="020F0502020204030204" pitchFamily="34" charset="0"/>
              </a:rPr>
              <a:t>              not produce any valuation evidence.  </a:t>
            </a:r>
          </a:p>
          <a:p>
            <a:pPr marL="1143000" marR="0" lvl="2" indent="-228600">
              <a:lnSpc>
                <a:spcPct val="150000"/>
              </a:lnSpc>
              <a:spcBef>
                <a:spcPts val="0"/>
              </a:spcBef>
              <a:spcAft>
                <a:spcPts val="0"/>
              </a:spcAft>
              <a:buFont typeface="Wingdings" panose="05000000000000000000" pitchFamily="2" charset="2"/>
              <a:buChar char=""/>
            </a:pPr>
            <a:r>
              <a:rPr lang="en-US" sz="1600" dirty="0">
                <a:effectLst/>
                <a:latin typeface="Times New Roman" panose="02020603050405020304" pitchFamily="18" charset="0"/>
                <a:ea typeface="Calibri" panose="020F0502020204030204" pitchFamily="34" charset="0"/>
              </a:rPr>
              <a:t>However, it also noted that the Tax Court had no basis for its 10% discount.  </a:t>
            </a:r>
          </a:p>
          <a:p>
            <a:pPr marL="1143000" marR="0" lvl="2" indent="-228600">
              <a:lnSpc>
                <a:spcPct val="150000"/>
              </a:lnSpc>
              <a:spcBef>
                <a:spcPts val="0"/>
              </a:spcBef>
              <a:spcAft>
                <a:spcPts val="0"/>
              </a:spcAft>
              <a:buFont typeface="Wingdings" panose="05000000000000000000" pitchFamily="2" charset="2"/>
              <a:buChar char=""/>
            </a:pPr>
            <a:r>
              <a:rPr lang="en-US" sz="1600" dirty="0">
                <a:effectLst/>
                <a:latin typeface="Times New Roman" panose="02020603050405020304" pitchFamily="18" charset="0"/>
                <a:ea typeface="Calibri" panose="020F0502020204030204" pitchFamily="34" charset="0"/>
              </a:rPr>
              <a:t>The only valuation opinion left to be considered was that of the taxpayer </a:t>
            </a:r>
          </a:p>
          <a:p>
            <a:pPr marL="1143000" marR="0" lvl="2" indent="-228600">
              <a:lnSpc>
                <a:spcPct val="150000"/>
              </a:lnSpc>
              <a:spcBef>
                <a:spcPts val="0"/>
              </a:spcBef>
              <a:spcAft>
                <a:spcPts val="0"/>
              </a:spcAft>
              <a:buFont typeface="Wingdings" panose="05000000000000000000" pitchFamily="2" charset="2"/>
              <a:buChar char=""/>
            </a:pPr>
            <a:r>
              <a:rPr lang="en-US" sz="1600" dirty="0">
                <a:effectLst/>
                <a:latin typeface="Times New Roman" panose="02020603050405020304" pitchFamily="18" charset="0"/>
                <a:ea typeface="Calibri" panose="020F0502020204030204" pitchFamily="34" charset="0"/>
              </a:rPr>
              <a:t>Not just a win by default for the taxpayer’s expert </a:t>
            </a:r>
          </a:p>
          <a:p>
            <a:pPr marL="1200150" marR="0" lvl="2" indent="-285750">
              <a:lnSpc>
                <a:spcPct val="150000"/>
              </a:lnSpc>
              <a:spcBef>
                <a:spcPts val="0"/>
              </a:spcBef>
              <a:spcAft>
                <a:spcPts val="800"/>
              </a:spcAft>
              <a:buFont typeface="Wingdings" panose="05000000000000000000" pitchFamily="2" charset="2"/>
              <a:buChar char="§"/>
            </a:pPr>
            <a:r>
              <a:rPr lang="en-US" sz="1600" dirty="0">
                <a:effectLst/>
                <a:latin typeface="Times New Roman" panose="02020603050405020304" pitchFamily="18" charset="0"/>
                <a:ea typeface="Calibri" panose="020F0502020204030204" pitchFamily="34" charset="0"/>
              </a:rPr>
              <a:t>The Fifth Circuit further stated: </a:t>
            </a:r>
            <a:r>
              <a:rPr lang="en-US" sz="1600" b="1" dirty="0">
                <a:effectLst/>
                <a:latin typeface="Times New Roman" panose="02020603050405020304" pitchFamily="18" charset="0"/>
                <a:ea typeface="Calibri" panose="020F0502020204030204" pitchFamily="34" charset="0"/>
              </a:rPr>
              <a:t>“…We conclude that the discounts determined by the Estate’s experts are not just the only ones proved in court; they are eminently correct.” </a:t>
            </a:r>
            <a:endParaRPr lang="en-US" sz="16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97057496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2194C3F-C00A-4CB6-A456-E3D844FC7BAC}"/>
              </a:ext>
            </a:extLst>
          </p:cNvPr>
          <p:cNvSpPr>
            <a:spLocks noGrp="1"/>
          </p:cNvSpPr>
          <p:nvPr>
            <p:ph type="sldNum" sz="quarter" idx="18"/>
          </p:nvPr>
        </p:nvSpPr>
        <p:spPr/>
        <p:txBody>
          <a:bodyPr/>
          <a:lstStyle/>
          <a:p>
            <a:fld id="{86CB4B4D-7CA3-9044-876B-883B54F8677D}" type="slidenum">
              <a:rPr lang="uk-UA" smtClean="0">
                <a:solidFill>
                  <a:srgbClr val="1D99D6"/>
                </a:solidFill>
              </a:rPr>
              <a:pPr/>
              <a:t>9</a:t>
            </a:fld>
            <a:endParaRPr lang="uk-UA" dirty="0">
              <a:solidFill>
                <a:srgbClr val="1D99D6"/>
              </a:solidFill>
            </a:endParaRPr>
          </a:p>
        </p:txBody>
      </p:sp>
      <p:sp>
        <p:nvSpPr>
          <p:cNvPr id="8" name="Shape 11">
            <a:extLst>
              <a:ext uri="{FF2B5EF4-FFF2-40B4-BE49-F238E27FC236}">
                <a16:creationId xmlns:a16="http://schemas.microsoft.com/office/drawing/2014/main" id="{1997D8D8-177A-4FAB-BFB5-ED26D80CC06F}"/>
              </a:ext>
            </a:extLst>
          </p:cNvPr>
          <p:cNvSpPr>
            <a:spLocks noGrp="1"/>
          </p:cNvSpPr>
          <p:nvPr>
            <p:ph type="title"/>
          </p:nvPr>
        </p:nvSpPr>
        <p:spPr>
          <a:xfrm>
            <a:off x="379413" y="341313"/>
            <a:ext cx="7040562" cy="398462"/>
          </a:xfrm>
          <a:prstGeom prst="rect">
            <a:avLst/>
          </a:prstGeom>
        </p:spPr>
        <p:txBody>
          <a:bodyPr>
            <a:noAutofit/>
          </a:bodyPr>
          <a:lstStyle>
            <a:lvl1pPr marL="0" indent="0" algn="l">
              <a:buFont typeface="Arial" charset="0"/>
              <a:buNone/>
              <a:defRPr sz="2000" baseline="0">
                <a:solidFill>
                  <a:srgbClr val="093A5D"/>
                </a:solidFill>
                <a:latin typeface="Arial Narrow" panose="020B0606020202030204" pitchFamily="34" charset="0"/>
              </a:defRPr>
            </a:lvl1pPr>
          </a:lstStyle>
          <a:p>
            <a:r>
              <a:rPr lang="en-US" dirty="0"/>
              <a:t>The NICE Method – the Income Approach to Valuing FLPs</a:t>
            </a:r>
            <a:endParaRPr dirty="0"/>
          </a:p>
        </p:txBody>
      </p:sp>
      <p:sp>
        <p:nvSpPr>
          <p:cNvPr id="9" name="Text Placeholder 8">
            <a:extLst>
              <a:ext uri="{FF2B5EF4-FFF2-40B4-BE49-F238E27FC236}">
                <a16:creationId xmlns:a16="http://schemas.microsoft.com/office/drawing/2014/main" id="{C100FD46-93EF-4FE2-925A-5B66D5D43F7B}"/>
              </a:ext>
            </a:extLst>
          </p:cNvPr>
          <p:cNvSpPr>
            <a:spLocks noGrp="1"/>
          </p:cNvSpPr>
          <p:nvPr>
            <p:ph type="body" sz="quarter" idx="11"/>
          </p:nvPr>
        </p:nvSpPr>
        <p:spPr>
          <a:xfrm>
            <a:off x="415637" y="971365"/>
            <a:ext cx="8311382" cy="398463"/>
          </a:xfrm>
        </p:spPr>
        <p:txBody>
          <a:bodyPr/>
          <a:lstStyle/>
          <a:p>
            <a:r>
              <a:rPr lang="en-US" sz="1400" dirty="0">
                <a:latin typeface="+mj-lt"/>
              </a:rPr>
              <a:t>The Rise of the Income Approach in FLP Valuation</a:t>
            </a:r>
          </a:p>
        </p:txBody>
      </p:sp>
      <p:sp>
        <p:nvSpPr>
          <p:cNvPr id="13" name="Content Placeholder 12">
            <a:extLst>
              <a:ext uri="{FF2B5EF4-FFF2-40B4-BE49-F238E27FC236}">
                <a16:creationId xmlns:a16="http://schemas.microsoft.com/office/drawing/2014/main" id="{B6C7723C-2D63-4CFA-B062-61DDA16D5BE6}"/>
              </a:ext>
            </a:extLst>
          </p:cNvPr>
          <p:cNvSpPr>
            <a:spLocks noGrp="1"/>
          </p:cNvSpPr>
          <p:nvPr>
            <p:ph sz="quarter" idx="16"/>
          </p:nvPr>
        </p:nvSpPr>
        <p:spPr>
          <a:xfrm>
            <a:off x="415734" y="1369828"/>
            <a:ext cx="8311285" cy="4255825"/>
          </a:xfrm>
        </p:spPr>
        <p:txBody>
          <a:bodyPr/>
          <a:lstStyle/>
          <a:p>
            <a:pPr marL="0" marR="0" indent="285750">
              <a:lnSpc>
                <a:spcPct val="150000"/>
              </a:lnSpc>
              <a:spcBef>
                <a:spcPts val="0"/>
              </a:spcBef>
              <a:spcAft>
                <a:spcPts val="800"/>
              </a:spcAft>
            </a:pPr>
            <a:r>
              <a:rPr lang="en-US" sz="2000" b="1" u="sng" dirty="0">
                <a:latin typeface="Times New Roman" panose="02020603050405020304" pitchFamily="18" charset="0"/>
                <a:ea typeface="Calibri" panose="020F0502020204030204" pitchFamily="34" charset="0"/>
              </a:rPr>
              <a:t>Grieve</a:t>
            </a:r>
            <a:r>
              <a:rPr lang="en-US" sz="2000" b="1" u="sng" dirty="0">
                <a:effectLst/>
                <a:latin typeface="Times New Roman" panose="02020603050405020304" pitchFamily="18" charset="0"/>
                <a:ea typeface="Calibri" panose="020F0502020204030204" pitchFamily="34" charset="0"/>
              </a:rPr>
              <a:t> v. Commissioner   </a:t>
            </a:r>
          </a:p>
          <a:p>
            <a:pPr marL="742950" marR="0" indent="-285750">
              <a:lnSpc>
                <a:spcPct val="100000"/>
              </a:lnSpc>
              <a:spcBef>
                <a:spcPts val="0"/>
              </a:spcBef>
              <a:spcAft>
                <a:spcPts val="800"/>
              </a:spcAft>
              <a:buFont typeface="Wingdings" panose="05000000000000000000" pitchFamily="2" charset="2"/>
              <a:buChar char="§"/>
            </a:pPr>
            <a:r>
              <a:rPr lang="en-US" sz="1800" dirty="0">
                <a:effectLst/>
                <a:latin typeface="Times New Roman" panose="02020603050405020304" pitchFamily="18" charset="0"/>
                <a:ea typeface="Calibri" panose="020F0502020204030204" pitchFamily="34" charset="0"/>
              </a:rPr>
              <a:t>	Dealt with the valuation of a large majority interest (99.8%) with no voting rights in a holding entity. </a:t>
            </a:r>
          </a:p>
          <a:p>
            <a:pPr marL="742950" marR="0" indent="-285750">
              <a:lnSpc>
                <a:spcPct val="100000"/>
              </a:lnSpc>
              <a:spcBef>
                <a:spcPts val="0"/>
              </a:spcBef>
              <a:spcAft>
                <a:spcPts val="800"/>
              </a:spcAft>
              <a:buFont typeface="Wingdings" panose="05000000000000000000" pitchFamily="2" charset="2"/>
              <a:buChar char="§"/>
            </a:pPr>
            <a:r>
              <a:rPr lang="en-US" sz="1800" dirty="0">
                <a:effectLst/>
                <a:latin typeface="Times New Roman" panose="02020603050405020304" pitchFamily="18" charset="0"/>
                <a:ea typeface="Calibri" panose="020F0502020204030204" pitchFamily="34" charset="0"/>
              </a:rPr>
              <a:t> </a:t>
            </a:r>
            <a:r>
              <a:rPr lang="en-US" sz="1800" dirty="0">
                <a:latin typeface="Times New Roman" panose="02020603050405020304" pitchFamily="18" charset="0"/>
              </a:rPr>
              <a:t>There were two separate entities involved but the valuation facts were nearly identical. </a:t>
            </a:r>
          </a:p>
          <a:p>
            <a:pPr marL="742950" marR="0" indent="-285750">
              <a:lnSpc>
                <a:spcPct val="150000"/>
              </a:lnSpc>
              <a:spcBef>
                <a:spcPts val="0"/>
              </a:spcBef>
              <a:spcAft>
                <a:spcPts val="800"/>
              </a:spcAft>
              <a:buFont typeface="Wingdings" panose="05000000000000000000" pitchFamily="2" charset="2"/>
              <a:buChar char="§"/>
            </a:pPr>
            <a:r>
              <a:rPr lang="en-US" sz="1800" dirty="0">
                <a:effectLst/>
                <a:latin typeface="Times New Roman" panose="02020603050405020304" pitchFamily="18" charset="0"/>
                <a:ea typeface="Calibri" panose="020F0502020204030204" pitchFamily="34" charset="0"/>
              </a:rPr>
              <a:t>Both held primarily public stock and cash.</a:t>
            </a:r>
          </a:p>
          <a:p>
            <a:pPr marL="742950" marR="0" indent="-285750">
              <a:lnSpc>
                <a:spcPct val="100000"/>
              </a:lnSpc>
              <a:spcBef>
                <a:spcPts val="0"/>
              </a:spcBef>
              <a:spcAft>
                <a:spcPts val="800"/>
              </a:spcAft>
              <a:buFont typeface="Wingdings" panose="05000000000000000000" pitchFamily="2" charset="2"/>
              <a:buChar char="§"/>
            </a:pPr>
            <a:r>
              <a:rPr lang="en-US" sz="1800" dirty="0">
                <a:latin typeface="Times New Roman" panose="02020603050405020304" pitchFamily="18" charset="0"/>
                <a:ea typeface="Calibri" panose="020F0502020204030204" pitchFamily="34" charset="0"/>
              </a:rPr>
              <a:t>T</a:t>
            </a:r>
            <a:r>
              <a:rPr lang="en-US" sz="1800" dirty="0">
                <a:effectLst/>
                <a:latin typeface="Times New Roman" panose="02020603050405020304" pitchFamily="18" charset="0"/>
                <a:ea typeface="Calibri" panose="020F0502020204030204" pitchFamily="34" charset="0"/>
              </a:rPr>
              <a:t>he taxpayer’s initial expert, whose valuation was used for filing purposes (but not at trial), used a relatively standard restricted stock study analysis to determine the lack-of-marketability discount, concluding on discounts of  25% for both entities. </a:t>
            </a:r>
          </a:p>
          <a:p>
            <a:pPr marL="0" marR="0" indent="457200">
              <a:lnSpc>
                <a:spcPct val="150000"/>
              </a:lnSpc>
              <a:spcBef>
                <a:spcPts val="0"/>
              </a:spcBef>
              <a:spcAft>
                <a:spcPts val="800"/>
              </a:spcAft>
            </a:pPr>
            <a:endParaRPr lang="en-US" dirty="0"/>
          </a:p>
        </p:txBody>
      </p:sp>
    </p:spTree>
    <p:extLst>
      <p:ext uri="{BB962C8B-B14F-4D97-AF65-F5344CB8AC3E}">
        <p14:creationId xmlns:p14="http://schemas.microsoft.com/office/powerpoint/2010/main" val="2454628878"/>
      </p:ext>
    </p:extLst>
  </p:cSld>
  <p:clrMapOvr>
    <a:masterClrMapping/>
  </p:clrMapOvr>
  <p:transition spd="med"/>
</p:sld>
</file>

<file path=ppt/theme/theme1.xml><?xml version="1.0" encoding="utf-8"?>
<a:theme xmlns:a="http://schemas.openxmlformats.org/drawingml/2006/main" name="2_White">
  <a:themeElements>
    <a:clrScheme name="Custom 3">
      <a:dk1>
        <a:srgbClr val="424242"/>
      </a:dk1>
      <a:lt1>
        <a:srgbClr val="FFFFFF"/>
      </a:lt1>
      <a:dk2>
        <a:srgbClr val="093A5D"/>
      </a:dk2>
      <a:lt2>
        <a:srgbClr val="FFFFFF"/>
      </a:lt2>
      <a:accent1>
        <a:srgbClr val="1D99D6"/>
      </a:accent1>
      <a:accent2>
        <a:srgbClr val="8DC43D"/>
      </a:accent2>
      <a:accent3>
        <a:srgbClr val="093A5D"/>
      </a:accent3>
      <a:accent4>
        <a:srgbClr val="A7A8AB"/>
      </a:accent4>
      <a:accent5>
        <a:srgbClr val="000000"/>
      </a:accent5>
      <a:accent6>
        <a:srgbClr val="1D99D6"/>
      </a:accent6>
      <a:hlink>
        <a:srgbClr val="1D99D6"/>
      </a:hlink>
      <a:folHlink>
        <a:srgbClr val="8DC53E"/>
      </a:folHlink>
    </a:clrScheme>
    <a:fontScheme name="White">
      <a:majorFont>
        <a:latin typeface="Arial Narrow"/>
        <a:ea typeface="Arial Narrow"/>
        <a:cs typeface="Arial Narrow"/>
      </a:majorFont>
      <a:minorFont>
        <a:latin typeface="Georgia"/>
        <a:ea typeface="Georgia"/>
        <a:cs typeface="Georgi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25400" dist="12700" dir="5400000" rotWithShape="0">
              <a:schemeClr val="accent4">
                <a:lumOff val="-26051"/>
                <a:alpha val="50000"/>
              </a:schemeClr>
            </a:outerShdw>
          </a:effectLst>
        </a:effectStyle>
        <a:effectStyle>
          <a:effectLst>
            <a:outerShdw blurRad="38100" rotWithShape="0">
              <a:schemeClr val="accent4">
                <a:lumOff val="-26051"/>
                <a:alpha val="50000"/>
              </a:schemeClr>
            </a:outerShdw>
          </a:effectLst>
        </a:effectStyle>
        <a:effectStyle>
          <a:effectLst>
            <a:outerShdw blurRad="25400" dist="12700" dir="5400000" rotWithShape="0">
              <a:schemeClr val="accent4">
                <a:lumOff val="-26051"/>
                <a:alpha val="50000"/>
              </a:scheme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w="3175" cap="flat">
          <a:noFill/>
          <a:miter lim="400000"/>
        </a:ln>
        <a:effectLst/>
        <a:sp3d/>
      </a:spPr>
      <a:bodyPr rot="0" spcFirstLastPara="1" vertOverflow="overflow" horzOverflow="overflow" vert="horz" wrap="square" lIns="39290" tIns="39290" rIns="39290" bIns="39290" numCol="1" spcCol="38100" rtlCol="0" anchor="ctr">
        <a:noAutofit/>
      </a:bodyPr>
      <a:lstStyle>
        <a:defPPr marL="0" marR="0" indent="0" algn="ctr" defTabSz="465534"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5">
                <a:hueOff val="10212421"/>
                <a:satOff val="2089"/>
                <a:lumOff val="59582"/>
              </a:schemeClr>
            </a:solidFill>
            <a:effectLst/>
            <a:uFillTx/>
            <a:latin typeface="Helvetica Light"/>
            <a:ea typeface="Helvetica Light"/>
            <a:cs typeface="Helvetica Light"/>
            <a:sym typeface="Helvetica Light"/>
          </a:defRPr>
        </a:defPPr>
      </a:lstStyle>
      <a:style>
        <a:lnRef idx="0">
          <a:scrgbClr r="0" g="0" b="0"/>
        </a:lnRef>
        <a:fillRef idx="0">
          <a:scrgbClr r="0" g="0" b="0"/>
        </a:fillRef>
        <a:effectRef idx="0">
          <a:scrgbClr r="0" g="0" b="0"/>
        </a:effectRef>
        <a:fontRef idx="none"/>
      </a:style>
    </a:spDef>
    <a:lnDef>
      <a:spPr>
        <a:noFill/>
        <a:ln w="12700" cap="flat">
          <a:solidFill>
            <a:schemeClr val="accent4">
              <a:lumOff val="-26051"/>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9290" tIns="39290" rIns="39290" bIns="39290" numCol="1" spcCol="38100" rtlCol="0" anchor="t">
        <a:noAutofit/>
      </a:bodyPr>
      <a:lstStyle>
        <a:defPPr marL="0" marR="0" indent="0" algn="l" defTabSz="465534" rtl="0" fontAlgn="auto" latinLnBrk="0" hangingPunct="0">
          <a:lnSpc>
            <a:spcPct val="100000"/>
          </a:lnSpc>
          <a:spcBef>
            <a:spcPts val="0"/>
          </a:spcBef>
          <a:spcAft>
            <a:spcPts val="0"/>
          </a:spcAft>
          <a:buClrTx/>
          <a:buSzTx/>
          <a:buFontTx/>
          <a:buNone/>
          <a:tabLst/>
          <a:defRPr kumimoji="0" sz="1000" b="0" i="0" u="none" strike="noStrike" cap="none" spc="0" normalizeH="0" baseline="0" dirty="0" smtClean="0">
            <a:ln>
              <a:noFill/>
            </a:ln>
            <a:solidFill>
              <a:schemeClr val="tx1"/>
            </a:solidFill>
            <a:effectLst/>
            <a:uFillTx/>
            <a:latin typeface="+mn-lt"/>
            <a:ea typeface="+mn-ea"/>
            <a:cs typeface="+mn-cs"/>
            <a:sym typeface="Georgia"/>
          </a:defRPr>
        </a:def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10237</TotalTime>
  <Words>3041</Words>
  <Application>Microsoft Office PowerPoint</Application>
  <PresentationFormat>On-screen Show (4:3)</PresentationFormat>
  <Paragraphs>308</Paragraphs>
  <Slides>52</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52</vt:i4>
      </vt:variant>
    </vt:vector>
  </HeadingPairs>
  <TitlesOfParts>
    <vt:vector size="62" baseType="lpstr">
      <vt:lpstr>Arial</vt:lpstr>
      <vt:lpstr>Arial Narrow</vt:lpstr>
      <vt:lpstr>Calibri</vt:lpstr>
      <vt:lpstr>Calibri Light</vt:lpstr>
      <vt:lpstr>Courier New</vt:lpstr>
      <vt:lpstr>Georgia</vt:lpstr>
      <vt:lpstr>Times New Roman</vt:lpstr>
      <vt:lpstr>Wingdings</vt:lpstr>
      <vt:lpstr>2_White</vt:lpstr>
      <vt:lpstr>Custom Design</vt:lpstr>
      <vt:lpstr>                      Modern FLP Valuation The Rise of the Income Approach and the Nonmarketable Investment Company           Evaluation Method (NICE)                 Presentation to the Houston Business and Estate Planning Council September 23, 2022 </vt:lpstr>
      <vt:lpstr>The NICE Method – the Income Approach to Valuing FLPs</vt:lpstr>
      <vt:lpstr>The NICE Method – the Income Approach to Valuing FLPs</vt:lpstr>
      <vt:lpstr>The NICE Method – the Income Approach to Valuing FLPs</vt:lpstr>
      <vt:lpstr>The NICE Method – the Income Approach to Valuing FLPs</vt:lpstr>
      <vt:lpstr>The NICE Method – the Income Approach to Valuing FLPs</vt:lpstr>
      <vt:lpstr>The NICE Method – the Income Approach to Valuing FLPs</vt:lpstr>
      <vt:lpstr>The NICE Method – the Income Approach to Valuing FLPs</vt:lpstr>
      <vt:lpstr>The NICE Method – the Income Approach to Valuing FLPs</vt:lpstr>
      <vt:lpstr>The NICE Method – the Income Approach to Valuing FLPs</vt:lpstr>
      <vt:lpstr>The NICE Method – the Income Approach to Valuing FLPs</vt:lpstr>
      <vt:lpstr>The NICE Method – the Income Approach to Valuing FLPs</vt:lpstr>
      <vt:lpstr>The NICE Method – the Income Approach to Valuing FLPs</vt:lpstr>
      <vt:lpstr>PowerPoint Presentation</vt:lpstr>
      <vt:lpstr>The NICE Method – the Income Approach to Valuing FLPs</vt:lpstr>
      <vt:lpstr>The NICE Method – the Income Approach to Valuing FLPs</vt:lpstr>
      <vt:lpstr>The NICE Method – the Income Approach to Valuing FLPs</vt:lpstr>
      <vt:lpstr>The NICE Method – the Income Approach to Valuing FLPs</vt:lpstr>
      <vt:lpstr>The NICE Method – the Income Approach to Valuing FLPs</vt:lpstr>
      <vt:lpstr>The NICE Method – the Income Approach to Valuing FLPs</vt:lpstr>
      <vt:lpstr>The NICE Method – the Income Approach to Valuing FLPs</vt:lpstr>
      <vt:lpstr>The NICE Method – the Income Approach to Valuing FLPs</vt:lpstr>
      <vt:lpstr>The NICE Method – the Income Approach to Valuing FLPs</vt:lpstr>
      <vt:lpstr>PowerPoint Presentation</vt:lpstr>
      <vt:lpstr>PowerPoint Presentation</vt:lpstr>
      <vt:lpstr>PowerPoint Presentation</vt:lpstr>
      <vt:lpstr>PowerPoint Presentation</vt:lpstr>
      <vt:lpstr>PowerPoint Presentation</vt:lpstr>
      <vt:lpstr>The NICE Method – the Income Approach to Valuing FLPs</vt:lpstr>
      <vt:lpstr>The NICE Method – the Income Approach to Valuing FLPs</vt:lpstr>
      <vt:lpstr>The NICE Method – the Income Approach to Valuing FLPs</vt:lpstr>
      <vt:lpstr>The NICE Method – the Income Approach to Valuing FLPs</vt:lpstr>
      <vt:lpstr>The NICE Method – the Income Approach to Valuing FLPs</vt:lpstr>
      <vt:lpstr>PowerPoint Presentation</vt:lpstr>
      <vt:lpstr>PowerPoint Presentation</vt:lpstr>
      <vt:lpstr>PowerPoint Presentation</vt:lpstr>
      <vt:lpstr>PowerPoint Presentation</vt:lpstr>
      <vt:lpstr>IROM- Corporate Bonds</vt:lpstr>
      <vt:lpstr>PowerPoint Presentation</vt:lpstr>
      <vt:lpstr>The NICE Method – the Income Approach to Valuing FLPs</vt:lpstr>
      <vt:lpstr>The NICE Method – the Income Approach to Valuing FLPs</vt:lpstr>
      <vt:lpstr>The NICE Method – the Income Approach to Valuing FLPs</vt:lpstr>
      <vt:lpstr>The NICE Method – the Income Approach to Valuing FLPs</vt:lpstr>
      <vt:lpstr>The NICE Method – the Income Approach to Valuing FLPs</vt:lpstr>
      <vt:lpstr>The NICE Method – the Income Approach to Valuing FLPs</vt:lpstr>
      <vt:lpstr>The NICE Method – the Income Approach to Valuing FLPs</vt:lpstr>
      <vt:lpstr>The NICE Method – the Income Approach to Valuing FLPs</vt:lpstr>
      <vt:lpstr>The NICE Method – the Income Approach to Valuing FLPs</vt:lpstr>
      <vt:lpstr>The NICE Method – the Income Approach to Valuing FLPs</vt:lpstr>
      <vt:lpstr>The NICE Method – the Income Approach to Valuing FLPs</vt:lpstr>
      <vt:lpstr>The NICE Method – the Income Approach to Valuing FLPs</vt:lpstr>
      <vt:lpstr>PowerPoint Presentation</vt:lpstr>
    </vt:vector>
  </TitlesOfParts>
  <Company>Stout Risius Ross,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V2 - edit</dc:title>
  <dc:creator>Shishir Khetan</dc:creator>
  <cp:lastModifiedBy>William Frazier</cp:lastModifiedBy>
  <cp:revision>345</cp:revision>
  <cp:lastPrinted>2019-04-04T20:41:26Z</cp:lastPrinted>
  <dcterms:created xsi:type="dcterms:W3CDTF">2017-04-25T06:33:59Z</dcterms:created>
  <dcterms:modified xsi:type="dcterms:W3CDTF">2021-09-16T19:14:33Z</dcterms:modified>
</cp:coreProperties>
</file>