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48"/>
  </p:notesMasterIdLst>
  <p:handoutMasterIdLst>
    <p:handoutMasterId r:id="rId49"/>
  </p:handoutMasterIdLst>
  <p:sldIdLst>
    <p:sldId id="256" r:id="rId2"/>
    <p:sldId id="257" r:id="rId3"/>
    <p:sldId id="283" r:id="rId4"/>
    <p:sldId id="285" r:id="rId5"/>
    <p:sldId id="293" r:id="rId6"/>
    <p:sldId id="324" r:id="rId7"/>
    <p:sldId id="325" r:id="rId8"/>
    <p:sldId id="326" r:id="rId9"/>
    <p:sldId id="361" r:id="rId10"/>
    <p:sldId id="327" r:id="rId11"/>
    <p:sldId id="337" r:id="rId12"/>
    <p:sldId id="343" r:id="rId13"/>
    <p:sldId id="345" r:id="rId14"/>
    <p:sldId id="346" r:id="rId15"/>
    <p:sldId id="347" r:id="rId16"/>
    <p:sldId id="348" r:id="rId17"/>
    <p:sldId id="349" r:id="rId18"/>
    <p:sldId id="350" r:id="rId19"/>
    <p:sldId id="351" r:id="rId20"/>
    <p:sldId id="352" r:id="rId21"/>
    <p:sldId id="353" r:id="rId22"/>
    <p:sldId id="354" r:id="rId23"/>
    <p:sldId id="355" r:id="rId24"/>
    <p:sldId id="356" r:id="rId25"/>
    <p:sldId id="357" r:id="rId26"/>
    <p:sldId id="358" r:id="rId27"/>
    <p:sldId id="359" r:id="rId28"/>
    <p:sldId id="360" r:id="rId29"/>
    <p:sldId id="320" r:id="rId30"/>
    <p:sldId id="321" r:id="rId31"/>
    <p:sldId id="322" r:id="rId32"/>
    <p:sldId id="340" r:id="rId33"/>
    <p:sldId id="342" r:id="rId34"/>
    <p:sldId id="341" r:id="rId35"/>
    <p:sldId id="362" r:id="rId36"/>
    <p:sldId id="363" r:id="rId37"/>
    <p:sldId id="364" r:id="rId38"/>
    <p:sldId id="365" r:id="rId39"/>
    <p:sldId id="366" r:id="rId40"/>
    <p:sldId id="367" r:id="rId41"/>
    <p:sldId id="368" r:id="rId42"/>
    <p:sldId id="369" r:id="rId43"/>
    <p:sldId id="323" r:id="rId44"/>
    <p:sldId id="258" r:id="rId45"/>
    <p:sldId id="282" r:id="rId46"/>
    <p:sldId id="262" r:id="rId47"/>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chant, Megan" initials="MM" lastIdx="4" clrIdx="0">
    <p:extLst>
      <p:ext uri="{19B8F6BF-5375-455C-9EA6-DF929625EA0E}">
        <p15:presenceInfo xmlns:p15="http://schemas.microsoft.com/office/powerpoint/2012/main" userId="S-1-5-21-3556655524-2955770263-2800229750-2466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AA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97" autoAdjust="0"/>
    <p:restoredTop sz="80667" autoAdjust="0"/>
  </p:normalViewPr>
  <p:slideViewPr>
    <p:cSldViewPr snapToGrid="0">
      <p:cViewPr varScale="1">
        <p:scale>
          <a:sx n="114" d="100"/>
          <a:sy n="114" d="100"/>
        </p:scale>
        <p:origin x="858" y="96"/>
      </p:cViewPr>
      <p:guideLst/>
    </p:cSldViewPr>
  </p:slideViewPr>
  <p:notesTextViewPr>
    <p:cViewPr>
      <p:scale>
        <a:sx n="1" d="1"/>
        <a:sy n="1" d="1"/>
      </p:scale>
      <p:origin x="0" y="0"/>
    </p:cViewPr>
  </p:notesTextViewPr>
  <p:notesViewPr>
    <p:cSldViewPr snapToGrid="0">
      <p:cViewPr varScale="1">
        <p:scale>
          <a:sx n="87" d="100"/>
          <a:sy n="87" d="100"/>
        </p:scale>
        <p:origin x="304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2-13T15:22:11.520" idx="4">
    <p:pos x="5331" y="1018"/>
    <p:text>ATTEMPT at streamlining the first section - likely to have totally changed the meaning!</p:text>
    <p:extLst>
      <p:ext uri="{C676402C-5697-4E1C-873F-D02D1690AC5C}">
        <p15:threadingInfo xmlns:p15="http://schemas.microsoft.com/office/powerpoint/2012/main" timeZoneBias="300"/>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3E2D2D-E6C1-4DC7-B5CA-29AD6CC58087}" type="doc">
      <dgm:prSet loTypeId="urn:diagrams.loki3.com/BracketList" loCatId="list" qsTypeId="urn:microsoft.com/office/officeart/2005/8/quickstyle/simple1" qsCatId="simple" csTypeId="urn:microsoft.com/office/officeart/2005/8/colors/colorful2" csCatId="colorful" phldr="1"/>
      <dgm:spPr/>
      <dgm:t>
        <a:bodyPr/>
        <a:lstStyle/>
        <a:p>
          <a:endParaRPr lang="en-US"/>
        </a:p>
      </dgm:t>
    </dgm:pt>
    <dgm:pt modelId="{1B86A40C-1BAB-420E-A2C3-C26A95456A41}">
      <dgm:prSet phldrT="[Text]"/>
      <dgm:spPr/>
      <dgm:t>
        <a:bodyPr/>
        <a:lstStyle/>
        <a:p>
          <a:r>
            <a:rPr lang="en-US" dirty="0" smtClean="0"/>
            <a:t>Enterprise activity</a:t>
          </a:r>
          <a:endParaRPr lang="en-US" dirty="0"/>
        </a:p>
      </dgm:t>
    </dgm:pt>
    <dgm:pt modelId="{23CC10E1-1513-42D4-AFC2-0F01B1912D38}" type="parTrans" cxnId="{963F2EAD-4056-4279-AC43-6F4E57F8304B}">
      <dgm:prSet/>
      <dgm:spPr/>
      <dgm:t>
        <a:bodyPr/>
        <a:lstStyle/>
        <a:p>
          <a:endParaRPr lang="en-US"/>
        </a:p>
      </dgm:t>
    </dgm:pt>
    <dgm:pt modelId="{7FE125A8-BB21-4879-AEA7-B0E509A38FFC}" type="sibTrans" cxnId="{963F2EAD-4056-4279-AC43-6F4E57F8304B}">
      <dgm:prSet/>
      <dgm:spPr/>
      <dgm:t>
        <a:bodyPr/>
        <a:lstStyle/>
        <a:p>
          <a:endParaRPr lang="en-US"/>
        </a:p>
      </dgm:t>
    </dgm:pt>
    <dgm:pt modelId="{F75284B6-F491-418A-9F76-B0E9C4697F4B}">
      <dgm:prSet phldrT="[Text]"/>
      <dgm:spPr/>
      <dgm:t>
        <a:bodyPr/>
        <a:lstStyle/>
        <a:p>
          <a:r>
            <a:rPr lang="en-US" dirty="0" smtClean="0"/>
            <a:t>Section 48C energy credit</a:t>
          </a:r>
          <a:endParaRPr lang="en-US" dirty="0"/>
        </a:p>
      </dgm:t>
    </dgm:pt>
    <dgm:pt modelId="{7D8FC27B-650F-4279-86A2-8EE5628719DE}" type="parTrans" cxnId="{5D3C2CE9-FE6C-41C0-B844-7119B70900E6}">
      <dgm:prSet/>
      <dgm:spPr/>
      <dgm:t>
        <a:bodyPr/>
        <a:lstStyle/>
        <a:p>
          <a:endParaRPr lang="en-US"/>
        </a:p>
      </dgm:t>
    </dgm:pt>
    <dgm:pt modelId="{3C14145C-C02A-43D4-8A3C-D83893DBFBCC}" type="sibTrans" cxnId="{5D3C2CE9-FE6C-41C0-B844-7119B70900E6}">
      <dgm:prSet/>
      <dgm:spPr/>
      <dgm:t>
        <a:bodyPr/>
        <a:lstStyle/>
        <a:p>
          <a:endParaRPr lang="en-US"/>
        </a:p>
      </dgm:t>
    </dgm:pt>
    <dgm:pt modelId="{692C0A75-60E3-4C09-AA5F-8D37F9259B34}">
      <dgm:prSet phldrT="[Text]"/>
      <dgm:spPr/>
      <dgm:t>
        <a:bodyPr/>
        <a:lstStyle/>
        <a:p>
          <a:r>
            <a:rPr lang="en-US" dirty="0" smtClean="0"/>
            <a:t>Pass-through entities</a:t>
          </a:r>
          <a:endParaRPr lang="en-US" dirty="0"/>
        </a:p>
      </dgm:t>
    </dgm:pt>
    <dgm:pt modelId="{A681ECC1-BC65-4051-BC94-A8320738F53E}" type="parTrans" cxnId="{A49E8C99-DFD8-4C5D-92F3-FF761ACC98E9}">
      <dgm:prSet/>
      <dgm:spPr/>
      <dgm:t>
        <a:bodyPr/>
        <a:lstStyle/>
        <a:p>
          <a:endParaRPr lang="en-US"/>
        </a:p>
      </dgm:t>
    </dgm:pt>
    <dgm:pt modelId="{34290EF3-CC36-4093-B79D-6819BF6A74CC}" type="sibTrans" cxnId="{A49E8C99-DFD8-4C5D-92F3-FF761ACC98E9}">
      <dgm:prSet/>
      <dgm:spPr/>
      <dgm:t>
        <a:bodyPr/>
        <a:lstStyle/>
        <a:p>
          <a:endParaRPr lang="en-US"/>
        </a:p>
      </dgm:t>
    </dgm:pt>
    <dgm:pt modelId="{99ACB94D-2365-445E-BD82-DADC9452E3A5}">
      <dgm:prSet phldrT="[Text]"/>
      <dgm:spPr/>
      <dgm:t>
        <a:bodyPr/>
        <a:lstStyle/>
        <a:p>
          <a:r>
            <a:rPr lang="en-US" dirty="0" smtClean="0"/>
            <a:t>Domestic production activity deduction</a:t>
          </a:r>
          <a:endParaRPr lang="en-US" dirty="0"/>
        </a:p>
      </dgm:t>
    </dgm:pt>
    <dgm:pt modelId="{D4DF0D1A-AE06-4DCF-BB3E-ACA71991DB18}" type="parTrans" cxnId="{43B80317-AD74-4493-B76E-0B7D69F5F65F}">
      <dgm:prSet/>
      <dgm:spPr/>
      <dgm:t>
        <a:bodyPr/>
        <a:lstStyle/>
        <a:p>
          <a:endParaRPr lang="en-US"/>
        </a:p>
      </dgm:t>
    </dgm:pt>
    <dgm:pt modelId="{5B9C8FF1-4CF9-4C38-8E55-AF01E3C7370E}" type="sibTrans" cxnId="{43B80317-AD74-4493-B76E-0B7D69F5F65F}">
      <dgm:prSet/>
      <dgm:spPr/>
      <dgm:t>
        <a:bodyPr/>
        <a:lstStyle/>
        <a:p>
          <a:endParaRPr lang="en-US"/>
        </a:p>
      </dgm:t>
    </dgm:pt>
    <dgm:pt modelId="{1A07655F-74F9-4CAE-A815-3F639F6C57F5}">
      <dgm:prSet phldrT="[Text]"/>
      <dgm:spPr/>
      <dgm:t>
        <a:bodyPr/>
        <a:lstStyle/>
        <a:p>
          <a:r>
            <a:rPr lang="en-US" dirty="0" smtClean="0"/>
            <a:t>Micro-captive insurance</a:t>
          </a:r>
          <a:endParaRPr lang="en-US" dirty="0"/>
        </a:p>
      </dgm:t>
    </dgm:pt>
    <dgm:pt modelId="{93218EFC-3485-4224-83D5-3E887DBEFDA7}" type="parTrans" cxnId="{2904BFDA-7EEF-477A-89D9-F90A03838CD8}">
      <dgm:prSet/>
      <dgm:spPr/>
      <dgm:t>
        <a:bodyPr/>
        <a:lstStyle/>
        <a:p>
          <a:endParaRPr lang="en-US"/>
        </a:p>
      </dgm:t>
    </dgm:pt>
    <dgm:pt modelId="{5B253687-B905-4012-87E1-0DA3F143BAF9}" type="sibTrans" cxnId="{2904BFDA-7EEF-477A-89D9-F90A03838CD8}">
      <dgm:prSet/>
      <dgm:spPr/>
      <dgm:t>
        <a:bodyPr/>
        <a:lstStyle/>
        <a:p>
          <a:endParaRPr lang="en-US"/>
        </a:p>
      </dgm:t>
    </dgm:pt>
    <dgm:pt modelId="{A776A33F-08E3-4903-A08E-140A213EEE9D}">
      <dgm:prSet phldrT="[Text]"/>
      <dgm:spPr/>
      <dgm:t>
        <a:bodyPr/>
        <a:lstStyle/>
        <a:p>
          <a:r>
            <a:rPr lang="en-US" dirty="0" smtClean="0"/>
            <a:t>Related party transactions</a:t>
          </a:r>
          <a:endParaRPr lang="en-US" dirty="0"/>
        </a:p>
      </dgm:t>
    </dgm:pt>
    <dgm:pt modelId="{71069350-37AB-4E48-BE6E-B916882C90F3}" type="parTrans" cxnId="{452CD25A-8413-445D-8171-13F92096190D}">
      <dgm:prSet/>
      <dgm:spPr/>
      <dgm:t>
        <a:bodyPr/>
        <a:lstStyle/>
        <a:p>
          <a:endParaRPr lang="en-US"/>
        </a:p>
      </dgm:t>
    </dgm:pt>
    <dgm:pt modelId="{99F50413-659B-446A-A803-CD8CF2B6CFCE}" type="sibTrans" cxnId="{452CD25A-8413-445D-8171-13F92096190D}">
      <dgm:prSet/>
      <dgm:spPr/>
      <dgm:t>
        <a:bodyPr/>
        <a:lstStyle/>
        <a:p>
          <a:endParaRPr lang="en-US"/>
        </a:p>
      </dgm:t>
    </dgm:pt>
    <dgm:pt modelId="{9B2D1D18-B032-440A-9E75-87C7291DB680}">
      <dgm:prSet phldrT="[Text]"/>
      <dgm:spPr/>
      <dgm:t>
        <a:bodyPr/>
        <a:lstStyle/>
        <a:p>
          <a:r>
            <a:rPr lang="en-US" dirty="0" smtClean="0"/>
            <a:t>Deferred variable annuity and life insurance reserves</a:t>
          </a:r>
          <a:endParaRPr lang="en-US" dirty="0"/>
        </a:p>
      </dgm:t>
    </dgm:pt>
    <dgm:pt modelId="{827941B5-5BA2-4DC5-8218-ABB3B69A55FC}" type="parTrans" cxnId="{A729A148-2B5B-4F61-887C-853986A33BFE}">
      <dgm:prSet/>
      <dgm:spPr/>
      <dgm:t>
        <a:bodyPr/>
        <a:lstStyle/>
        <a:p>
          <a:endParaRPr lang="en-US"/>
        </a:p>
      </dgm:t>
    </dgm:pt>
    <dgm:pt modelId="{1DBDC281-C97D-4579-9BB7-9356C0A0F46C}" type="sibTrans" cxnId="{A729A148-2B5B-4F61-887C-853986A33BFE}">
      <dgm:prSet/>
      <dgm:spPr/>
      <dgm:t>
        <a:bodyPr/>
        <a:lstStyle/>
        <a:p>
          <a:endParaRPr lang="en-US"/>
        </a:p>
      </dgm:t>
    </dgm:pt>
    <dgm:pt modelId="{57A5B086-63D5-4F43-9BB6-B0893348D05D}">
      <dgm:prSet phldrT="[Text]"/>
      <dgm:spPr/>
      <dgm:t>
        <a:bodyPr/>
        <a:lstStyle/>
        <a:p>
          <a:r>
            <a:rPr lang="en-US" dirty="0" smtClean="0"/>
            <a:t>Basket transactions</a:t>
          </a:r>
          <a:endParaRPr lang="en-US" dirty="0"/>
        </a:p>
      </dgm:t>
    </dgm:pt>
    <dgm:pt modelId="{33AE6BAA-FB2F-4346-B67B-102BDD3EBFAD}" type="parTrans" cxnId="{C9B66039-B8DA-47ED-B8A5-6FEF903B4172}">
      <dgm:prSet/>
      <dgm:spPr/>
      <dgm:t>
        <a:bodyPr/>
        <a:lstStyle/>
        <a:p>
          <a:endParaRPr lang="en-US"/>
        </a:p>
      </dgm:t>
    </dgm:pt>
    <dgm:pt modelId="{73EE328F-27B5-4CD8-8128-89AD258691F4}" type="sibTrans" cxnId="{C9B66039-B8DA-47ED-B8A5-6FEF903B4172}">
      <dgm:prSet/>
      <dgm:spPr/>
      <dgm:t>
        <a:bodyPr/>
        <a:lstStyle/>
        <a:p>
          <a:endParaRPr lang="en-US"/>
        </a:p>
      </dgm:t>
    </dgm:pt>
    <dgm:pt modelId="{08B56052-5C0E-44D7-B06A-1BD2C7AEF82E}">
      <dgm:prSet phldrT="[Text]"/>
      <dgm:spPr/>
      <dgm:t>
        <a:bodyPr/>
        <a:lstStyle/>
        <a:p>
          <a:r>
            <a:rPr lang="en-US" dirty="0" smtClean="0"/>
            <a:t>Land developers using completed contract method</a:t>
          </a:r>
          <a:endParaRPr lang="en-US" dirty="0"/>
        </a:p>
      </dgm:t>
    </dgm:pt>
    <dgm:pt modelId="{6BDC441D-CCCA-4A83-BDDF-76096CF74AED}" type="parTrans" cxnId="{860297E4-0A97-41FE-BCA9-A6926E435D1F}">
      <dgm:prSet/>
      <dgm:spPr/>
      <dgm:t>
        <a:bodyPr/>
        <a:lstStyle/>
        <a:p>
          <a:endParaRPr lang="en-US"/>
        </a:p>
      </dgm:t>
    </dgm:pt>
    <dgm:pt modelId="{3C064E70-2AF0-420B-B462-B799D5F42ED7}" type="sibTrans" cxnId="{860297E4-0A97-41FE-BCA9-A6926E435D1F}">
      <dgm:prSet/>
      <dgm:spPr/>
      <dgm:t>
        <a:bodyPr/>
        <a:lstStyle/>
        <a:p>
          <a:endParaRPr lang="en-US"/>
        </a:p>
      </dgm:t>
    </dgm:pt>
    <dgm:pt modelId="{96A271F9-E54B-4C7B-B72F-6866CE71195F}">
      <dgm:prSet phldrT="[Text]"/>
      <dgm:spPr/>
      <dgm:t>
        <a:bodyPr/>
        <a:lstStyle/>
        <a:p>
          <a:r>
            <a:rPr lang="en-US" dirty="0" smtClean="0"/>
            <a:t>TEFRA linkage plan strategy</a:t>
          </a:r>
          <a:endParaRPr lang="en-US" dirty="0"/>
        </a:p>
      </dgm:t>
    </dgm:pt>
    <dgm:pt modelId="{4E77C3EE-E1BC-40FD-9DE0-5B061545EAEC}" type="parTrans" cxnId="{63681332-6930-4EB0-AA41-FF3DE61C27DF}">
      <dgm:prSet/>
      <dgm:spPr/>
      <dgm:t>
        <a:bodyPr/>
        <a:lstStyle/>
        <a:p>
          <a:endParaRPr lang="en-US"/>
        </a:p>
      </dgm:t>
    </dgm:pt>
    <dgm:pt modelId="{D325FD7A-D204-429F-86CE-31615484075C}" type="sibTrans" cxnId="{63681332-6930-4EB0-AA41-FF3DE61C27DF}">
      <dgm:prSet/>
      <dgm:spPr/>
      <dgm:t>
        <a:bodyPr/>
        <a:lstStyle/>
        <a:p>
          <a:endParaRPr lang="en-US"/>
        </a:p>
      </dgm:t>
    </dgm:pt>
    <dgm:pt modelId="{13EDD45D-9F89-445E-A320-D3BB3234B3B4}">
      <dgm:prSet phldrT="[Text]"/>
      <dgm:spPr/>
      <dgm:t>
        <a:bodyPr/>
        <a:lstStyle/>
        <a:p>
          <a:r>
            <a:rPr lang="en-US" dirty="0" smtClean="0"/>
            <a:t>S corporation losses claimed in excess of basis</a:t>
          </a:r>
          <a:endParaRPr lang="en-US" dirty="0"/>
        </a:p>
      </dgm:t>
    </dgm:pt>
    <dgm:pt modelId="{061A1F74-2849-45E5-8AF9-D6893EB674B6}" type="parTrans" cxnId="{FBA7BB84-45ED-49F5-A762-93EC4136E767}">
      <dgm:prSet/>
      <dgm:spPr/>
      <dgm:t>
        <a:bodyPr/>
        <a:lstStyle/>
        <a:p>
          <a:endParaRPr lang="en-US"/>
        </a:p>
      </dgm:t>
    </dgm:pt>
    <dgm:pt modelId="{AC90F25F-7DF0-4A0C-94D8-906404B5E9DB}" type="sibTrans" cxnId="{FBA7BB84-45ED-49F5-A762-93EC4136E767}">
      <dgm:prSet/>
      <dgm:spPr/>
      <dgm:t>
        <a:bodyPr/>
        <a:lstStyle/>
        <a:p>
          <a:endParaRPr lang="en-US"/>
        </a:p>
      </dgm:t>
    </dgm:pt>
    <dgm:pt modelId="{902D74DE-DF16-4FA3-896B-722937D13B5A}">
      <dgm:prSet phldrT="[Text]"/>
      <dgm:spPr/>
      <dgm:t>
        <a:bodyPr/>
        <a:lstStyle/>
        <a:p>
          <a:r>
            <a:rPr lang="en-US" dirty="0" smtClean="0"/>
            <a:t>Global </a:t>
          </a:r>
          <a:endParaRPr lang="en-US" dirty="0"/>
        </a:p>
      </dgm:t>
    </dgm:pt>
    <dgm:pt modelId="{FF94CB9F-8DB7-47D4-B42C-5F80C06648DF}" type="parTrans" cxnId="{A742CF7D-D491-4023-B562-8EC2332046CF}">
      <dgm:prSet/>
      <dgm:spPr/>
      <dgm:t>
        <a:bodyPr/>
        <a:lstStyle/>
        <a:p>
          <a:endParaRPr lang="en-US"/>
        </a:p>
      </dgm:t>
    </dgm:pt>
    <dgm:pt modelId="{48701742-558F-405A-8B8A-2ED466333F3C}" type="sibTrans" cxnId="{A742CF7D-D491-4023-B562-8EC2332046CF}">
      <dgm:prSet/>
      <dgm:spPr/>
      <dgm:t>
        <a:bodyPr/>
        <a:lstStyle/>
        <a:p>
          <a:endParaRPr lang="en-US"/>
        </a:p>
      </dgm:t>
    </dgm:pt>
    <dgm:pt modelId="{79660775-0BF5-47B3-8F35-6486B48B982B}">
      <dgm:prSet phldrT="[Text]"/>
      <dgm:spPr/>
      <dgm:t>
        <a:bodyPr/>
        <a:lstStyle/>
        <a:p>
          <a:r>
            <a:rPr lang="en-US" dirty="0" smtClean="0"/>
            <a:t>OVDP declines or withdrawals</a:t>
          </a:r>
          <a:endParaRPr lang="en-US" dirty="0"/>
        </a:p>
      </dgm:t>
    </dgm:pt>
    <dgm:pt modelId="{447A25D6-B296-48C4-A8E2-7C008AEE5C30}" type="parTrans" cxnId="{CA56F2D9-99CE-4F2E-B197-2E329F883298}">
      <dgm:prSet/>
      <dgm:spPr/>
      <dgm:t>
        <a:bodyPr/>
        <a:lstStyle/>
        <a:p>
          <a:endParaRPr lang="en-US"/>
        </a:p>
      </dgm:t>
    </dgm:pt>
    <dgm:pt modelId="{2080A686-2120-48DA-9E6B-15B3FE9F8F2D}" type="sibTrans" cxnId="{CA56F2D9-99CE-4F2E-B197-2E329F883298}">
      <dgm:prSet/>
      <dgm:spPr/>
      <dgm:t>
        <a:bodyPr/>
        <a:lstStyle/>
        <a:p>
          <a:endParaRPr lang="en-US"/>
        </a:p>
      </dgm:t>
    </dgm:pt>
    <dgm:pt modelId="{B704F509-65F8-44D2-8381-5E898F84027C}">
      <dgm:prSet phldrT="[Text]"/>
      <dgm:spPr/>
      <dgm:t>
        <a:bodyPr/>
        <a:lstStyle/>
        <a:p>
          <a:r>
            <a:rPr lang="en-US" dirty="0" smtClean="0"/>
            <a:t>Repatriation</a:t>
          </a:r>
          <a:endParaRPr lang="en-US" dirty="0"/>
        </a:p>
      </dgm:t>
    </dgm:pt>
    <dgm:pt modelId="{E8A55A2F-F2CE-4C9E-B074-D91179803228}" type="parTrans" cxnId="{C0DEFC9A-C9FE-4D50-BD3A-73DEF6681176}">
      <dgm:prSet/>
      <dgm:spPr/>
      <dgm:t>
        <a:bodyPr/>
        <a:lstStyle/>
        <a:p>
          <a:endParaRPr lang="en-US"/>
        </a:p>
      </dgm:t>
    </dgm:pt>
    <dgm:pt modelId="{9ED5A257-D5BC-46D2-BB8F-EBF2342D286F}" type="sibTrans" cxnId="{C0DEFC9A-C9FE-4D50-BD3A-73DEF6681176}">
      <dgm:prSet/>
      <dgm:spPr/>
      <dgm:t>
        <a:bodyPr/>
        <a:lstStyle/>
        <a:p>
          <a:endParaRPr lang="en-US"/>
        </a:p>
      </dgm:t>
    </dgm:pt>
    <dgm:pt modelId="{926B59F6-724F-48C0-A7A8-0DFF8385EC7E}">
      <dgm:prSet phldrT="[Text]"/>
      <dgm:spPr/>
      <dgm:t>
        <a:bodyPr/>
        <a:lstStyle/>
        <a:p>
          <a:r>
            <a:rPr lang="en-US" dirty="0" smtClean="0"/>
            <a:t>Inbound distributor</a:t>
          </a:r>
          <a:endParaRPr lang="en-US" dirty="0"/>
        </a:p>
      </dgm:t>
    </dgm:pt>
    <dgm:pt modelId="{0E784CC5-5A42-4314-BB18-D7CA4F0A88EB}" type="parTrans" cxnId="{495C6191-9872-43BA-B8B4-BEE42A94214F}">
      <dgm:prSet/>
      <dgm:spPr/>
      <dgm:t>
        <a:bodyPr/>
        <a:lstStyle/>
        <a:p>
          <a:endParaRPr lang="en-US"/>
        </a:p>
      </dgm:t>
    </dgm:pt>
    <dgm:pt modelId="{AEA8A160-A036-4DC2-AEAA-948BAAD1BC94}" type="sibTrans" cxnId="{495C6191-9872-43BA-B8B4-BEE42A94214F}">
      <dgm:prSet/>
      <dgm:spPr/>
      <dgm:t>
        <a:bodyPr/>
        <a:lstStyle/>
        <a:p>
          <a:endParaRPr lang="en-US"/>
        </a:p>
      </dgm:t>
    </dgm:pt>
    <dgm:pt modelId="{3599B6E3-748D-44C4-BAE2-3EDAC9BDE256}">
      <dgm:prSet phldrT="[Text]"/>
      <dgm:spPr/>
      <dgm:t>
        <a:bodyPr/>
        <a:lstStyle/>
        <a:p>
          <a:r>
            <a:rPr lang="en-US" dirty="0" smtClean="0"/>
            <a:t>Form 1120-F non-filer</a:t>
          </a:r>
          <a:endParaRPr lang="en-US" dirty="0"/>
        </a:p>
      </dgm:t>
    </dgm:pt>
    <dgm:pt modelId="{CAA169D6-C799-4F98-8F4F-0D700EC97793}" type="parTrans" cxnId="{F9BFBB66-83F5-43FF-A116-1DBF0C32CD1F}">
      <dgm:prSet/>
      <dgm:spPr/>
      <dgm:t>
        <a:bodyPr/>
        <a:lstStyle/>
        <a:p>
          <a:endParaRPr lang="en-US"/>
        </a:p>
      </dgm:t>
    </dgm:pt>
    <dgm:pt modelId="{82F06055-A332-4130-A58D-6FA4033B74E6}" type="sibTrans" cxnId="{F9BFBB66-83F5-43FF-A116-1DBF0C32CD1F}">
      <dgm:prSet/>
      <dgm:spPr/>
      <dgm:t>
        <a:bodyPr/>
        <a:lstStyle/>
        <a:p>
          <a:endParaRPr lang="en-US"/>
        </a:p>
      </dgm:t>
    </dgm:pt>
    <dgm:pt modelId="{372A7CB4-1F21-4767-834E-F138CF28C19E}" type="pres">
      <dgm:prSet presAssocID="{6B3E2D2D-E6C1-4DC7-B5CA-29AD6CC58087}" presName="Name0" presStyleCnt="0">
        <dgm:presLayoutVars>
          <dgm:dir/>
          <dgm:animLvl val="lvl"/>
          <dgm:resizeHandles val="exact"/>
        </dgm:presLayoutVars>
      </dgm:prSet>
      <dgm:spPr/>
      <dgm:t>
        <a:bodyPr/>
        <a:lstStyle/>
        <a:p>
          <a:endParaRPr lang="en-US"/>
        </a:p>
      </dgm:t>
    </dgm:pt>
    <dgm:pt modelId="{682A6BCE-7D12-43CE-97A9-EB904ABDF04E}" type="pres">
      <dgm:prSet presAssocID="{1B86A40C-1BAB-420E-A2C3-C26A95456A41}" presName="linNode" presStyleCnt="0"/>
      <dgm:spPr/>
    </dgm:pt>
    <dgm:pt modelId="{70A504C1-4B20-466F-A214-A91CC42DC86B}" type="pres">
      <dgm:prSet presAssocID="{1B86A40C-1BAB-420E-A2C3-C26A95456A41}" presName="parTx" presStyleLbl="revTx" presStyleIdx="0" presStyleCnt="3">
        <dgm:presLayoutVars>
          <dgm:chMax val="1"/>
          <dgm:bulletEnabled val="1"/>
        </dgm:presLayoutVars>
      </dgm:prSet>
      <dgm:spPr/>
      <dgm:t>
        <a:bodyPr/>
        <a:lstStyle/>
        <a:p>
          <a:endParaRPr lang="en-US"/>
        </a:p>
      </dgm:t>
    </dgm:pt>
    <dgm:pt modelId="{4B34B27C-F277-4E87-B7C1-DE6DCCC3E8C9}" type="pres">
      <dgm:prSet presAssocID="{1B86A40C-1BAB-420E-A2C3-C26A95456A41}" presName="bracket" presStyleLbl="parChTrans1D1" presStyleIdx="0" presStyleCnt="3"/>
      <dgm:spPr/>
    </dgm:pt>
    <dgm:pt modelId="{8132F7A1-434D-4F0C-949B-9EBEE249FABE}" type="pres">
      <dgm:prSet presAssocID="{1B86A40C-1BAB-420E-A2C3-C26A95456A41}" presName="spH" presStyleCnt="0"/>
      <dgm:spPr/>
    </dgm:pt>
    <dgm:pt modelId="{7D05C43C-E267-42AF-840D-EE9473CE38B0}" type="pres">
      <dgm:prSet presAssocID="{1B86A40C-1BAB-420E-A2C3-C26A95456A41}" presName="desTx" presStyleLbl="node1" presStyleIdx="0" presStyleCnt="3">
        <dgm:presLayoutVars>
          <dgm:bulletEnabled val="1"/>
        </dgm:presLayoutVars>
      </dgm:prSet>
      <dgm:spPr/>
      <dgm:t>
        <a:bodyPr/>
        <a:lstStyle/>
        <a:p>
          <a:endParaRPr lang="en-US"/>
        </a:p>
      </dgm:t>
    </dgm:pt>
    <dgm:pt modelId="{8BAE479E-068C-44AE-93A7-A603452F80C5}" type="pres">
      <dgm:prSet presAssocID="{7FE125A8-BB21-4879-AEA7-B0E509A38FFC}" presName="spV" presStyleCnt="0"/>
      <dgm:spPr/>
    </dgm:pt>
    <dgm:pt modelId="{88EB3B77-D847-4F96-B213-5AA7F51E9157}" type="pres">
      <dgm:prSet presAssocID="{692C0A75-60E3-4C09-AA5F-8D37F9259B34}" presName="linNode" presStyleCnt="0"/>
      <dgm:spPr/>
    </dgm:pt>
    <dgm:pt modelId="{3A5E5823-9830-4D58-A87F-42F27C2858BF}" type="pres">
      <dgm:prSet presAssocID="{692C0A75-60E3-4C09-AA5F-8D37F9259B34}" presName="parTx" presStyleLbl="revTx" presStyleIdx="1" presStyleCnt="3">
        <dgm:presLayoutVars>
          <dgm:chMax val="1"/>
          <dgm:bulletEnabled val="1"/>
        </dgm:presLayoutVars>
      </dgm:prSet>
      <dgm:spPr/>
      <dgm:t>
        <a:bodyPr/>
        <a:lstStyle/>
        <a:p>
          <a:endParaRPr lang="en-US"/>
        </a:p>
      </dgm:t>
    </dgm:pt>
    <dgm:pt modelId="{7230CBCB-9B1C-4F74-AE93-CA2ACB1AF4F6}" type="pres">
      <dgm:prSet presAssocID="{692C0A75-60E3-4C09-AA5F-8D37F9259B34}" presName="bracket" presStyleLbl="parChTrans1D1" presStyleIdx="1" presStyleCnt="3"/>
      <dgm:spPr/>
    </dgm:pt>
    <dgm:pt modelId="{D8641F1B-F40F-40C7-8128-7564729C4FBF}" type="pres">
      <dgm:prSet presAssocID="{692C0A75-60E3-4C09-AA5F-8D37F9259B34}" presName="spH" presStyleCnt="0"/>
      <dgm:spPr/>
    </dgm:pt>
    <dgm:pt modelId="{AEC520D3-83BB-438D-97BD-40087A14FDF6}" type="pres">
      <dgm:prSet presAssocID="{692C0A75-60E3-4C09-AA5F-8D37F9259B34}" presName="desTx" presStyleLbl="node1" presStyleIdx="1" presStyleCnt="3">
        <dgm:presLayoutVars>
          <dgm:bulletEnabled val="1"/>
        </dgm:presLayoutVars>
      </dgm:prSet>
      <dgm:spPr/>
      <dgm:t>
        <a:bodyPr/>
        <a:lstStyle/>
        <a:p>
          <a:endParaRPr lang="en-US"/>
        </a:p>
      </dgm:t>
    </dgm:pt>
    <dgm:pt modelId="{116BB441-D07C-413B-BAF2-B85AF848C768}" type="pres">
      <dgm:prSet presAssocID="{34290EF3-CC36-4093-B79D-6819BF6A74CC}" presName="spV" presStyleCnt="0"/>
      <dgm:spPr/>
    </dgm:pt>
    <dgm:pt modelId="{C7B54A2F-F61E-490F-BA23-EE41A01B513F}" type="pres">
      <dgm:prSet presAssocID="{902D74DE-DF16-4FA3-896B-722937D13B5A}" presName="linNode" presStyleCnt="0"/>
      <dgm:spPr/>
    </dgm:pt>
    <dgm:pt modelId="{86AC3B5B-A021-4385-989B-2FED7A939C32}" type="pres">
      <dgm:prSet presAssocID="{902D74DE-DF16-4FA3-896B-722937D13B5A}" presName="parTx" presStyleLbl="revTx" presStyleIdx="2" presStyleCnt="3">
        <dgm:presLayoutVars>
          <dgm:chMax val="1"/>
          <dgm:bulletEnabled val="1"/>
        </dgm:presLayoutVars>
      </dgm:prSet>
      <dgm:spPr/>
      <dgm:t>
        <a:bodyPr/>
        <a:lstStyle/>
        <a:p>
          <a:endParaRPr lang="en-US"/>
        </a:p>
      </dgm:t>
    </dgm:pt>
    <dgm:pt modelId="{81A861A9-BBCC-41C6-A518-CFDEF04C6F78}" type="pres">
      <dgm:prSet presAssocID="{902D74DE-DF16-4FA3-896B-722937D13B5A}" presName="bracket" presStyleLbl="parChTrans1D1" presStyleIdx="2" presStyleCnt="3"/>
      <dgm:spPr/>
    </dgm:pt>
    <dgm:pt modelId="{5E0BC194-79D2-4261-99AA-E0123B0D677D}" type="pres">
      <dgm:prSet presAssocID="{902D74DE-DF16-4FA3-896B-722937D13B5A}" presName="spH" presStyleCnt="0"/>
      <dgm:spPr/>
    </dgm:pt>
    <dgm:pt modelId="{A6EBB235-FCE8-46AD-9FBE-2CD5A827C975}" type="pres">
      <dgm:prSet presAssocID="{902D74DE-DF16-4FA3-896B-722937D13B5A}" presName="desTx" presStyleLbl="node1" presStyleIdx="2" presStyleCnt="3">
        <dgm:presLayoutVars>
          <dgm:bulletEnabled val="1"/>
        </dgm:presLayoutVars>
      </dgm:prSet>
      <dgm:spPr/>
      <dgm:t>
        <a:bodyPr/>
        <a:lstStyle/>
        <a:p>
          <a:endParaRPr lang="en-US"/>
        </a:p>
      </dgm:t>
    </dgm:pt>
  </dgm:ptLst>
  <dgm:cxnLst>
    <dgm:cxn modelId="{18E328B7-3A72-4A68-88AD-ED343436DAAF}" type="presOf" srcId="{A776A33F-08E3-4903-A08E-140A213EEE9D}" destId="{7D05C43C-E267-42AF-840D-EE9473CE38B0}" srcOrd="0" destOrd="3" presId="urn:diagrams.loki3.com/BracketList"/>
    <dgm:cxn modelId="{C0DEFC9A-C9FE-4D50-BD3A-73DEF6681176}" srcId="{902D74DE-DF16-4FA3-896B-722937D13B5A}" destId="{B704F509-65F8-44D2-8381-5E898F84027C}" srcOrd="1" destOrd="0" parTransId="{E8A55A2F-F2CE-4C9E-B074-D91179803228}" sibTransId="{9ED5A257-D5BC-46D2-BB8F-EBF2342D286F}"/>
    <dgm:cxn modelId="{4FB0D1F9-7535-483A-9CB5-ACED8F94B1FE}" type="presOf" srcId="{1A07655F-74F9-4CAE-A815-3F639F6C57F5}" destId="{7D05C43C-E267-42AF-840D-EE9473CE38B0}" srcOrd="0" destOrd="2" presId="urn:diagrams.loki3.com/BracketList"/>
    <dgm:cxn modelId="{54A3BD9A-6D0C-4227-9BE2-6C5EF1ADEB32}" type="presOf" srcId="{9B2D1D18-B032-440A-9E75-87C7291DB680}" destId="{7D05C43C-E267-42AF-840D-EE9473CE38B0}" srcOrd="0" destOrd="4" presId="urn:diagrams.loki3.com/BracketList"/>
    <dgm:cxn modelId="{F9BFBB66-83F5-43FF-A116-1DBF0C32CD1F}" srcId="{902D74DE-DF16-4FA3-896B-722937D13B5A}" destId="{3599B6E3-748D-44C4-BAE2-3EDAC9BDE256}" srcOrd="2" destOrd="0" parTransId="{CAA169D6-C799-4F98-8F4F-0D700EC97793}" sibTransId="{82F06055-A332-4130-A58D-6FA4033B74E6}"/>
    <dgm:cxn modelId="{9FC15EE3-BF87-4AFB-B82C-78F37D1C5D72}" type="presOf" srcId="{F75284B6-F491-418A-9F76-B0E9C4697F4B}" destId="{7D05C43C-E267-42AF-840D-EE9473CE38B0}" srcOrd="0" destOrd="0" presId="urn:diagrams.loki3.com/BracketList"/>
    <dgm:cxn modelId="{9E05A7C5-5755-4034-8089-59D4A751E565}" type="presOf" srcId="{926B59F6-724F-48C0-A7A8-0DFF8385EC7E}" destId="{A6EBB235-FCE8-46AD-9FBE-2CD5A827C975}" srcOrd="0" destOrd="3" presId="urn:diagrams.loki3.com/BracketList"/>
    <dgm:cxn modelId="{FBA7BB84-45ED-49F5-A762-93EC4136E767}" srcId="{692C0A75-60E3-4C09-AA5F-8D37F9259B34}" destId="{13EDD45D-9F89-445E-A320-D3BB3234B3B4}" srcOrd="1" destOrd="0" parTransId="{061A1F74-2849-45E5-8AF9-D6893EB674B6}" sibTransId="{AC90F25F-7DF0-4A0C-94D8-906404B5E9DB}"/>
    <dgm:cxn modelId="{860297E4-0A97-41FE-BCA9-A6926E435D1F}" srcId="{1B86A40C-1BAB-420E-A2C3-C26A95456A41}" destId="{08B56052-5C0E-44D7-B06A-1BD2C7AEF82E}" srcOrd="6" destOrd="0" parTransId="{6BDC441D-CCCA-4A83-BDDF-76096CF74AED}" sibTransId="{3C064E70-2AF0-420B-B462-B799D5F42ED7}"/>
    <dgm:cxn modelId="{51372326-9D0C-4BAE-B51A-92C94CA7A42E}" type="presOf" srcId="{08B56052-5C0E-44D7-B06A-1BD2C7AEF82E}" destId="{7D05C43C-E267-42AF-840D-EE9473CE38B0}" srcOrd="0" destOrd="6" presId="urn:diagrams.loki3.com/BracketList"/>
    <dgm:cxn modelId="{CA56F2D9-99CE-4F2E-B197-2E329F883298}" srcId="{902D74DE-DF16-4FA3-896B-722937D13B5A}" destId="{79660775-0BF5-47B3-8F35-6486B48B982B}" srcOrd="0" destOrd="0" parTransId="{447A25D6-B296-48C4-A8E2-7C008AEE5C30}" sibTransId="{2080A686-2120-48DA-9E6B-15B3FE9F8F2D}"/>
    <dgm:cxn modelId="{F1CC7807-EB04-4F55-9039-95C0188D61CB}" type="presOf" srcId="{3599B6E3-748D-44C4-BAE2-3EDAC9BDE256}" destId="{A6EBB235-FCE8-46AD-9FBE-2CD5A827C975}" srcOrd="0" destOrd="2" presId="urn:diagrams.loki3.com/BracketList"/>
    <dgm:cxn modelId="{495C6191-9872-43BA-B8B4-BEE42A94214F}" srcId="{902D74DE-DF16-4FA3-896B-722937D13B5A}" destId="{926B59F6-724F-48C0-A7A8-0DFF8385EC7E}" srcOrd="3" destOrd="0" parTransId="{0E784CC5-5A42-4314-BB18-D7CA4F0A88EB}" sibTransId="{AEA8A160-A036-4DC2-AEAA-948BAAD1BC94}"/>
    <dgm:cxn modelId="{A742CF7D-D491-4023-B562-8EC2332046CF}" srcId="{6B3E2D2D-E6C1-4DC7-B5CA-29AD6CC58087}" destId="{902D74DE-DF16-4FA3-896B-722937D13B5A}" srcOrd="2" destOrd="0" parTransId="{FF94CB9F-8DB7-47D4-B42C-5F80C06648DF}" sibTransId="{48701742-558F-405A-8B8A-2ED466333F3C}"/>
    <dgm:cxn modelId="{2904BFDA-7EEF-477A-89D9-F90A03838CD8}" srcId="{1B86A40C-1BAB-420E-A2C3-C26A95456A41}" destId="{1A07655F-74F9-4CAE-A815-3F639F6C57F5}" srcOrd="2" destOrd="0" parTransId="{93218EFC-3485-4224-83D5-3E887DBEFDA7}" sibTransId="{5B253687-B905-4012-87E1-0DA3F143BAF9}"/>
    <dgm:cxn modelId="{5D3C2CE9-FE6C-41C0-B844-7119B70900E6}" srcId="{1B86A40C-1BAB-420E-A2C3-C26A95456A41}" destId="{F75284B6-F491-418A-9F76-B0E9C4697F4B}" srcOrd="0" destOrd="0" parTransId="{7D8FC27B-650F-4279-86A2-8EE5628719DE}" sibTransId="{3C14145C-C02A-43D4-8A3C-D83893DBFBCC}"/>
    <dgm:cxn modelId="{65D43F84-99E7-4506-81C8-58C8775B107B}" type="presOf" srcId="{B704F509-65F8-44D2-8381-5E898F84027C}" destId="{A6EBB235-FCE8-46AD-9FBE-2CD5A827C975}" srcOrd="0" destOrd="1" presId="urn:diagrams.loki3.com/BracketList"/>
    <dgm:cxn modelId="{63681332-6930-4EB0-AA41-FF3DE61C27DF}" srcId="{692C0A75-60E3-4C09-AA5F-8D37F9259B34}" destId="{96A271F9-E54B-4C7B-B72F-6866CE71195F}" srcOrd="0" destOrd="0" parTransId="{4E77C3EE-E1BC-40FD-9DE0-5B061545EAEC}" sibTransId="{D325FD7A-D204-429F-86CE-31615484075C}"/>
    <dgm:cxn modelId="{963F2EAD-4056-4279-AC43-6F4E57F8304B}" srcId="{6B3E2D2D-E6C1-4DC7-B5CA-29AD6CC58087}" destId="{1B86A40C-1BAB-420E-A2C3-C26A95456A41}" srcOrd="0" destOrd="0" parTransId="{23CC10E1-1513-42D4-AFC2-0F01B1912D38}" sibTransId="{7FE125A8-BB21-4879-AEA7-B0E509A38FFC}"/>
    <dgm:cxn modelId="{32654572-62AE-4DE4-9F2B-DD6CA35E1623}" type="presOf" srcId="{1B86A40C-1BAB-420E-A2C3-C26A95456A41}" destId="{70A504C1-4B20-466F-A214-A91CC42DC86B}" srcOrd="0" destOrd="0" presId="urn:diagrams.loki3.com/BracketList"/>
    <dgm:cxn modelId="{9B707B79-6749-4639-9C94-5BF408974C7A}" type="presOf" srcId="{13EDD45D-9F89-445E-A320-D3BB3234B3B4}" destId="{AEC520D3-83BB-438D-97BD-40087A14FDF6}" srcOrd="0" destOrd="1" presId="urn:diagrams.loki3.com/BracketList"/>
    <dgm:cxn modelId="{1BC27C9C-A602-4119-B21D-AF07D665DD85}" type="presOf" srcId="{99ACB94D-2365-445E-BD82-DADC9452E3A5}" destId="{7D05C43C-E267-42AF-840D-EE9473CE38B0}" srcOrd="0" destOrd="1" presId="urn:diagrams.loki3.com/BracketList"/>
    <dgm:cxn modelId="{A49E8C99-DFD8-4C5D-92F3-FF761ACC98E9}" srcId="{6B3E2D2D-E6C1-4DC7-B5CA-29AD6CC58087}" destId="{692C0A75-60E3-4C09-AA5F-8D37F9259B34}" srcOrd="1" destOrd="0" parTransId="{A681ECC1-BC65-4051-BC94-A8320738F53E}" sibTransId="{34290EF3-CC36-4093-B79D-6819BF6A74CC}"/>
    <dgm:cxn modelId="{F48D4D77-2E28-4011-B8BE-BAE76CEAF570}" type="presOf" srcId="{79660775-0BF5-47B3-8F35-6486B48B982B}" destId="{A6EBB235-FCE8-46AD-9FBE-2CD5A827C975}" srcOrd="0" destOrd="0" presId="urn:diagrams.loki3.com/BracketList"/>
    <dgm:cxn modelId="{43B80317-AD74-4493-B76E-0B7D69F5F65F}" srcId="{1B86A40C-1BAB-420E-A2C3-C26A95456A41}" destId="{99ACB94D-2365-445E-BD82-DADC9452E3A5}" srcOrd="1" destOrd="0" parTransId="{D4DF0D1A-AE06-4DCF-BB3E-ACA71991DB18}" sibTransId="{5B9C8FF1-4CF9-4C38-8E55-AF01E3C7370E}"/>
    <dgm:cxn modelId="{452CD25A-8413-445D-8171-13F92096190D}" srcId="{1B86A40C-1BAB-420E-A2C3-C26A95456A41}" destId="{A776A33F-08E3-4903-A08E-140A213EEE9D}" srcOrd="3" destOrd="0" parTransId="{71069350-37AB-4E48-BE6E-B916882C90F3}" sibTransId="{99F50413-659B-446A-A803-CD8CF2B6CFCE}"/>
    <dgm:cxn modelId="{A729A148-2B5B-4F61-887C-853986A33BFE}" srcId="{1B86A40C-1BAB-420E-A2C3-C26A95456A41}" destId="{9B2D1D18-B032-440A-9E75-87C7291DB680}" srcOrd="4" destOrd="0" parTransId="{827941B5-5BA2-4DC5-8218-ABB3B69A55FC}" sibTransId="{1DBDC281-C97D-4579-9BB7-9356C0A0F46C}"/>
    <dgm:cxn modelId="{A4790EDF-BD6A-4240-BF5C-B867B8FD7212}" type="presOf" srcId="{96A271F9-E54B-4C7B-B72F-6866CE71195F}" destId="{AEC520D3-83BB-438D-97BD-40087A14FDF6}" srcOrd="0" destOrd="0" presId="urn:diagrams.loki3.com/BracketList"/>
    <dgm:cxn modelId="{2FB975C2-658B-4A4B-BCE7-26CCAE1C8078}" type="presOf" srcId="{692C0A75-60E3-4C09-AA5F-8D37F9259B34}" destId="{3A5E5823-9830-4D58-A87F-42F27C2858BF}" srcOrd="0" destOrd="0" presId="urn:diagrams.loki3.com/BracketList"/>
    <dgm:cxn modelId="{C9B66039-B8DA-47ED-B8A5-6FEF903B4172}" srcId="{1B86A40C-1BAB-420E-A2C3-C26A95456A41}" destId="{57A5B086-63D5-4F43-9BB6-B0893348D05D}" srcOrd="5" destOrd="0" parTransId="{33AE6BAA-FB2F-4346-B67B-102BDD3EBFAD}" sibTransId="{73EE328F-27B5-4CD8-8128-89AD258691F4}"/>
    <dgm:cxn modelId="{4AA8B2B0-CB98-4B71-949C-72DD65105A9D}" type="presOf" srcId="{902D74DE-DF16-4FA3-896B-722937D13B5A}" destId="{86AC3B5B-A021-4385-989B-2FED7A939C32}" srcOrd="0" destOrd="0" presId="urn:diagrams.loki3.com/BracketList"/>
    <dgm:cxn modelId="{0822303B-6FC3-4B1A-83D4-A185720B42E4}" type="presOf" srcId="{57A5B086-63D5-4F43-9BB6-B0893348D05D}" destId="{7D05C43C-E267-42AF-840D-EE9473CE38B0}" srcOrd="0" destOrd="5" presId="urn:diagrams.loki3.com/BracketList"/>
    <dgm:cxn modelId="{108DF5FA-98CE-475B-AD82-2A73554285AB}" type="presOf" srcId="{6B3E2D2D-E6C1-4DC7-B5CA-29AD6CC58087}" destId="{372A7CB4-1F21-4767-834E-F138CF28C19E}" srcOrd="0" destOrd="0" presId="urn:diagrams.loki3.com/BracketList"/>
    <dgm:cxn modelId="{9591DE23-6972-4BBE-BA9B-928A1DAFE292}" type="presParOf" srcId="{372A7CB4-1F21-4767-834E-F138CF28C19E}" destId="{682A6BCE-7D12-43CE-97A9-EB904ABDF04E}" srcOrd="0" destOrd="0" presId="urn:diagrams.loki3.com/BracketList"/>
    <dgm:cxn modelId="{A4C681DA-45D7-4685-B402-F95E7E70917D}" type="presParOf" srcId="{682A6BCE-7D12-43CE-97A9-EB904ABDF04E}" destId="{70A504C1-4B20-466F-A214-A91CC42DC86B}" srcOrd="0" destOrd="0" presId="urn:diagrams.loki3.com/BracketList"/>
    <dgm:cxn modelId="{B52D1D3C-9022-43FE-AD3A-F8735D1B15BA}" type="presParOf" srcId="{682A6BCE-7D12-43CE-97A9-EB904ABDF04E}" destId="{4B34B27C-F277-4E87-B7C1-DE6DCCC3E8C9}" srcOrd="1" destOrd="0" presId="urn:diagrams.loki3.com/BracketList"/>
    <dgm:cxn modelId="{117BD5FB-C6FC-4940-B5C2-887A7CAE803D}" type="presParOf" srcId="{682A6BCE-7D12-43CE-97A9-EB904ABDF04E}" destId="{8132F7A1-434D-4F0C-949B-9EBEE249FABE}" srcOrd="2" destOrd="0" presId="urn:diagrams.loki3.com/BracketList"/>
    <dgm:cxn modelId="{3BBC3963-E272-4DEE-9C63-BF30D5FEF7C1}" type="presParOf" srcId="{682A6BCE-7D12-43CE-97A9-EB904ABDF04E}" destId="{7D05C43C-E267-42AF-840D-EE9473CE38B0}" srcOrd="3" destOrd="0" presId="urn:diagrams.loki3.com/BracketList"/>
    <dgm:cxn modelId="{184CCF48-3FC1-448A-BCA1-1A58B3235E66}" type="presParOf" srcId="{372A7CB4-1F21-4767-834E-F138CF28C19E}" destId="{8BAE479E-068C-44AE-93A7-A603452F80C5}" srcOrd="1" destOrd="0" presId="urn:diagrams.loki3.com/BracketList"/>
    <dgm:cxn modelId="{0F8F596C-3DA5-4C6B-AEA7-94480B472F36}" type="presParOf" srcId="{372A7CB4-1F21-4767-834E-F138CF28C19E}" destId="{88EB3B77-D847-4F96-B213-5AA7F51E9157}" srcOrd="2" destOrd="0" presId="urn:diagrams.loki3.com/BracketList"/>
    <dgm:cxn modelId="{790EB75F-DC31-4E55-BEC5-5147207216D1}" type="presParOf" srcId="{88EB3B77-D847-4F96-B213-5AA7F51E9157}" destId="{3A5E5823-9830-4D58-A87F-42F27C2858BF}" srcOrd="0" destOrd="0" presId="urn:diagrams.loki3.com/BracketList"/>
    <dgm:cxn modelId="{AA79A392-6907-4AEF-B1F4-B3CD373C209A}" type="presParOf" srcId="{88EB3B77-D847-4F96-B213-5AA7F51E9157}" destId="{7230CBCB-9B1C-4F74-AE93-CA2ACB1AF4F6}" srcOrd="1" destOrd="0" presId="urn:diagrams.loki3.com/BracketList"/>
    <dgm:cxn modelId="{65519BF5-CE8E-4C34-963A-23E063E909BF}" type="presParOf" srcId="{88EB3B77-D847-4F96-B213-5AA7F51E9157}" destId="{D8641F1B-F40F-40C7-8128-7564729C4FBF}" srcOrd="2" destOrd="0" presId="urn:diagrams.loki3.com/BracketList"/>
    <dgm:cxn modelId="{48C1DA97-9BE5-48E3-AFFF-3791E5570664}" type="presParOf" srcId="{88EB3B77-D847-4F96-B213-5AA7F51E9157}" destId="{AEC520D3-83BB-438D-97BD-40087A14FDF6}" srcOrd="3" destOrd="0" presId="urn:diagrams.loki3.com/BracketList"/>
    <dgm:cxn modelId="{0FD97280-60E4-43F8-A1CB-7EDAD2EE3E7E}" type="presParOf" srcId="{372A7CB4-1F21-4767-834E-F138CF28C19E}" destId="{116BB441-D07C-413B-BAF2-B85AF848C768}" srcOrd="3" destOrd="0" presId="urn:diagrams.loki3.com/BracketList"/>
    <dgm:cxn modelId="{61AC0B0E-BC2B-4B2F-8135-3B4DA3B36F82}" type="presParOf" srcId="{372A7CB4-1F21-4767-834E-F138CF28C19E}" destId="{C7B54A2F-F61E-490F-BA23-EE41A01B513F}" srcOrd="4" destOrd="0" presId="urn:diagrams.loki3.com/BracketList"/>
    <dgm:cxn modelId="{40A898F8-E0E9-4458-87E2-E55BABB99589}" type="presParOf" srcId="{C7B54A2F-F61E-490F-BA23-EE41A01B513F}" destId="{86AC3B5B-A021-4385-989B-2FED7A939C32}" srcOrd="0" destOrd="0" presId="urn:diagrams.loki3.com/BracketList"/>
    <dgm:cxn modelId="{17A12D91-BC2E-479A-89F6-FC742FF96D79}" type="presParOf" srcId="{C7B54A2F-F61E-490F-BA23-EE41A01B513F}" destId="{81A861A9-BBCC-41C6-A518-CFDEF04C6F78}" srcOrd="1" destOrd="0" presId="urn:diagrams.loki3.com/BracketList"/>
    <dgm:cxn modelId="{BF8E9DAD-6655-4504-A490-52B58E39EEDD}" type="presParOf" srcId="{C7B54A2F-F61E-490F-BA23-EE41A01B513F}" destId="{5E0BC194-79D2-4261-99AA-E0123B0D677D}" srcOrd="2" destOrd="0" presId="urn:diagrams.loki3.com/BracketList"/>
    <dgm:cxn modelId="{4A028C41-E1AE-402F-ADC8-239D4C1AF368}" type="presParOf" srcId="{C7B54A2F-F61E-490F-BA23-EE41A01B513F}" destId="{A6EBB235-FCE8-46AD-9FBE-2CD5A827C975}"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7231"/>
          </a:xfrm>
          <a:prstGeom prst="rect">
            <a:avLst/>
          </a:prstGeom>
        </p:spPr>
        <p:txBody>
          <a:bodyPr vert="horz" lIns="93360" tIns="46680" rIns="93360" bIns="46680" rtlCol="0"/>
          <a:lstStyle>
            <a:lvl1pPr algn="r">
              <a:defRPr sz="1200"/>
            </a:lvl1pPr>
          </a:lstStyle>
          <a:p>
            <a:fld id="{2CA0E85D-4FEB-48D3-B02D-5F1A20111D32}" type="datetimeFigureOut">
              <a:rPr lang="en-US" smtClean="0"/>
              <a:t>10/12/2017</a:t>
            </a:fld>
            <a:endParaRPr lang="en-US"/>
          </a:p>
        </p:txBody>
      </p:sp>
      <p:sp>
        <p:nvSpPr>
          <p:cNvPr id="4" name="Footer Placeholder 3"/>
          <p:cNvSpPr>
            <a:spLocks noGrp="1"/>
          </p:cNvSpPr>
          <p:nvPr>
            <p:ph type="ftr" sz="quarter" idx="2"/>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6"/>
            <a:ext cx="3044719" cy="467230"/>
          </a:xfrm>
          <a:prstGeom prst="rect">
            <a:avLst/>
          </a:prstGeom>
        </p:spPr>
        <p:txBody>
          <a:bodyPr vert="horz" lIns="93360" tIns="46680" rIns="93360" bIns="46680" rtlCol="0" anchor="b"/>
          <a:lstStyle>
            <a:lvl1pPr algn="r">
              <a:defRPr sz="1200"/>
            </a:lvl1pPr>
          </a:lstStyle>
          <a:p>
            <a:fld id="{120967E5-B558-4A00-8903-FEA58BC514AF}" type="slidenum">
              <a:rPr lang="en-US" smtClean="0"/>
              <a:t>‹#›</a:t>
            </a:fld>
            <a:endParaRPr lang="en-US"/>
          </a:p>
        </p:txBody>
      </p:sp>
    </p:spTree>
    <p:extLst>
      <p:ext uri="{BB962C8B-B14F-4D97-AF65-F5344CB8AC3E}">
        <p14:creationId xmlns:p14="http://schemas.microsoft.com/office/powerpoint/2010/main" val="2474045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7231"/>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7231"/>
          </a:xfrm>
          <a:prstGeom prst="rect">
            <a:avLst/>
          </a:prstGeom>
        </p:spPr>
        <p:txBody>
          <a:bodyPr vert="horz" lIns="93360" tIns="46680" rIns="93360" bIns="46680" rtlCol="0"/>
          <a:lstStyle>
            <a:lvl1pPr algn="r">
              <a:defRPr sz="1200"/>
            </a:lvl1pPr>
          </a:lstStyle>
          <a:p>
            <a:fld id="{4D96218E-4FCD-4DB2-A0D4-DE7AD42B869B}" type="datetimeFigureOut">
              <a:rPr lang="en-US" smtClean="0"/>
              <a:t>10/12/2017</a:t>
            </a:fld>
            <a:endParaRPr lang="en-US"/>
          </a:p>
        </p:txBody>
      </p:sp>
      <p:sp>
        <p:nvSpPr>
          <p:cNvPr id="4" name="Slide Image Placeholder 3"/>
          <p:cNvSpPr>
            <a:spLocks noGrp="1" noRot="1" noChangeAspect="1"/>
          </p:cNvSpPr>
          <p:nvPr>
            <p:ph type="sldImg" idx="2"/>
          </p:nvPr>
        </p:nvSpPr>
        <p:spPr>
          <a:xfrm>
            <a:off x="1417638" y="1163638"/>
            <a:ext cx="4191000" cy="314325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81532"/>
            <a:ext cx="5621020" cy="3666708"/>
          </a:xfrm>
          <a:prstGeom prst="rect">
            <a:avLst/>
          </a:prstGeom>
        </p:spPr>
        <p:txBody>
          <a:bodyPr vert="horz" lIns="93360" tIns="46680" rIns="93360" bIns="466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6"/>
            <a:ext cx="3044719" cy="467230"/>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6"/>
            <a:ext cx="3044719" cy="467230"/>
          </a:xfrm>
          <a:prstGeom prst="rect">
            <a:avLst/>
          </a:prstGeom>
        </p:spPr>
        <p:txBody>
          <a:bodyPr vert="horz" lIns="93360" tIns="46680" rIns="93360" bIns="46680" rtlCol="0" anchor="b"/>
          <a:lstStyle>
            <a:lvl1pPr algn="r">
              <a:defRPr sz="1200"/>
            </a:lvl1pPr>
          </a:lstStyle>
          <a:p>
            <a:fld id="{48305BCE-0C6B-4DF8-ABFF-431DB9C064C4}" type="slidenum">
              <a:rPr lang="en-US" smtClean="0"/>
              <a:t>‹#›</a:t>
            </a:fld>
            <a:endParaRPr lang="en-US"/>
          </a:p>
        </p:txBody>
      </p:sp>
    </p:spTree>
    <p:extLst>
      <p:ext uri="{BB962C8B-B14F-4D97-AF65-F5344CB8AC3E}">
        <p14:creationId xmlns:p14="http://schemas.microsoft.com/office/powerpoint/2010/main" val="1931392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91000" cy="3143250"/>
          </a:xfrm>
        </p:spPr>
      </p:sp>
      <p:sp>
        <p:nvSpPr>
          <p:cNvPr id="3" name="Notes Placeholder 2"/>
          <p:cNvSpPr>
            <a:spLocks noGrp="1"/>
          </p:cNvSpPr>
          <p:nvPr>
            <p:ph type="body" idx="1"/>
          </p:nvPr>
        </p:nvSpPr>
        <p:spPr/>
        <p:txBody>
          <a:bodyPr/>
          <a:lstStyle/>
          <a:p>
            <a:r>
              <a:rPr lang="en-US" dirty="0" smtClean="0"/>
              <a:t>[OPTIONAL] </a:t>
            </a:r>
            <a:r>
              <a:rPr lang="en-US" dirty="0"/>
              <a:t>Cover splash screen that can be displayed at the beginning of an event while people are coming in or logging on. This slide is optional and can be removed if desired.</a:t>
            </a:r>
          </a:p>
        </p:txBody>
      </p:sp>
      <p:sp>
        <p:nvSpPr>
          <p:cNvPr id="4" name="Slide Number Placeholder 3"/>
          <p:cNvSpPr>
            <a:spLocks noGrp="1"/>
          </p:cNvSpPr>
          <p:nvPr>
            <p:ph type="sldNum" sz="quarter" idx="10"/>
          </p:nvPr>
        </p:nvSpPr>
        <p:spPr/>
        <p:txBody>
          <a:bodyPr/>
          <a:lstStyle/>
          <a:p>
            <a:fld id="{48305BCE-0C6B-4DF8-ABFF-431DB9C064C4}" type="slidenum">
              <a:rPr lang="en-US" smtClean="0"/>
              <a:t>1</a:t>
            </a:fld>
            <a:endParaRPr lang="en-US"/>
          </a:p>
        </p:txBody>
      </p:sp>
    </p:spTree>
    <p:extLst>
      <p:ext uri="{BB962C8B-B14F-4D97-AF65-F5344CB8AC3E}">
        <p14:creationId xmlns:p14="http://schemas.microsoft.com/office/powerpoint/2010/main" val="1865496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a:t>
            </a:r>
          </a:p>
          <a:p>
            <a:r>
              <a:rPr lang="en-US" dirty="0" smtClean="0"/>
              <a:t>Basket Transactions</a:t>
            </a:r>
          </a:p>
          <a:p>
            <a:pPr lvl="1"/>
            <a:r>
              <a:rPr lang="en-US" dirty="0" smtClean="0"/>
              <a:t>These transactions use derivative contracts (generally involving cash-settled options) that entitle the holder to the net appreciation or depreciation on a “basket” of financial products acquired by the option writer (typically a bank). When the option expires, the option holder receives its investment back, increased or decreased by the value in the underlying portfolio.  The option holder typically can control the investments and can defer gain or loss on the “basket” and usually claims any gain or loss as long term capital gain or loss.  Transactions involving cash-settled options were designated as “listed transactions” by the IRS while other basket transactions were treated as “transactions of interest,” both requiring disclosure on Form 8886.</a:t>
            </a:r>
          </a:p>
          <a:p>
            <a:pPr lvl="1"/>
            <a:r>
              <a:rPr lang="en-US" dirty="0" smtClean="0"/>
              <a:t>Treatment streams</a:t>
            </a:r>
          </a:p>
          <a:p>
            <a:pPr lvl="2"/>
            <a:r>
              <a:rPr lang="en-US" dirty="0" smtClean="0"/>
              <a:t>Issue-based examinations</a:t>
            </a:r>
          </a:p>
          <a:p>
            <a:pPr lvl="2"/>
            <a:r>
              <a:rPr lang="en-US" dirty="0" smtClean="0"/>
              <a:t>Soft letters to material advisors</a:t>
            </a:r>
          </a:p>
          <a:p>
            <a:pPr lvl="2"/>
            <a:r>
              <a:rPr lang="en-US" dirty="0" smtClean="0"/>
              <a:t>Practitioner outreach</a:t>
            </a:r>
          </a:p>
          <a:p>
            <a:pPr lvl="2"/>
            <a:r>
              <a:rPr lang="en-US" dirty="0" smtClean="0"/>
              <a:t>Penalties </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21</a:t>
            </a:fld>
            <a:endParaRPr lang="en-US"/>
          </a:p>
        </p:txBody>
      </p:sp>
    </p:spTree>
    <p:extLst>
      <p:ext uri="{BB962C8B-B14F-4D97-AF65-F5344CB8AC3E}">
        <p14:creationId xmlns:p14="http://schemas.microsoft.com/office/powerpoint/2010/main" val="3232991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a:t>
            </a:r>
            <a:r>
              <a:rPr lang="en-US" baseline="0" dirty="0" smtClean="0"/>
              <a:t> COPY</a:t>
            </a:r>
          </a:p>
          <a:p>
            <a:endParaRPr lang="en-US" baseline="0" dirty="0" smtClean="0"/>
          </a:p>
          <a:p>
            <a:r>
              <a:rPr lang="en-US" dirty="0" smtClean="0"/>
              <a:t>Land Developers Using Completed Contract Method</a:t>
            </a:r>
          </a:p>
          <a:p>
            <a:pPr lvl="1"/>
            <a:r>
              <a:rPr lang="en-US" dirty="0" smtClean="0"/>
              <a:t>The completed contract method of accounting allows for deferral of income until the completion of the project.  Home builders may use the completed contract method by Treasury regulation.  IRS believes that large land developers may impermissibly be using the completed contract method, or using a percentage of completion method that maximizes deferral of income on land development contracts when they are not engaged in construction. The IRS recently lost a completed contract method case involving a land developer who was not involved in construction on the property.  A recent IRS memorandum also allowed the method for a land developer who graded land and compacted soil for future construction by a home builder.</a:t>
            </a:r>
          </a:p>
          <a:p>
            <a:pPr lvl="1"/>
            <a:r>
              <a:rPr lang="en-US" dirty="0" smtClean="0"/>
              <a:t>Treatment Streams</a:t>
            </a:r>
          </a:p>
          <a:p>
            <a:pPr lvl="2"/>
            <a:r>
              <a:rPr lang="en-US" dirty="0" smtClean="0"/>
              <a:t>Soft letters to developers using completed contract method</a:t>
            </a:r>
          </a:p>
          <a:p>
            <a:pPr lvl="2"/>
            <a:r>
              <a:rPr lang="en-US" dirty="0" smtClean="0"/>
              <a:t>Development of a published practice unit for use by LB&amp;I</a:t>
            </a:r>
          </a:p>
          <a:p>
            <a:pPr lvl="2"/>
            <a:r>
              <a:rPr lang="en-US" dirty="0" smtClean="0"/>
              <a:t>Issue-based examinations where warranted.</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22</a:t>
            </a:fld>
            <a:endParaRPr lang="en-US"/>
          </a:p>
        </p:txBody>
      </p:sp>
    </p:spTree>
    <p:extLst>
      <p:ext uri="{BB962C8B-B14F-4D97-AF65-F5344CB8AC3E}">
        <p14:creationId xmlns:p14="http://schemas.microsoft.com/office/powerpoint/2010/main" val="3091197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a:t>
            </a:r>
            <a:r>
              <a:rPr lang="en-US" baseline="0" dirty="0" smtClean="0"/>
              <a:t> COPY</a:t>
            </a:r>
          </a:p>
          <a:p>
            <a:r>
              <a:rPr lang="en-US" dirty="0" smtClean="0"/>
              <a:t>TEFRA Linkage Plan Strategy</a:t>
            </a:r>
          </a:p>
          <a:p>
            <a:pPr lvl="1"/>
            <a:r>
              <a:rPr lang="en-US" dirty="0" smtClean="0"/>
              <a:t>The unified partnership audit procedures, known as the TEFRA procedures, create burdens on the IRS examination function due to complexity of issues and procedures.  As a result, few examinations are conducted and many examinations result in “no changes.”  The Bipartisan Budget Act of 2015 enacted a new regime designed to improve partnership examination results for the IRS, effective for partnership tax years beginning in 2018. This campaign will develop new procedures and technologies to more efficiently track, process and, ultimately, collect tax on TEFRA partnership adjustments.</a:t>
            </a:r>
          </a:p>
          <a:p>
            <a:pPr lvl="1"/>
            <a:r>
              <a:rPr lang="en-US" dirty="0" smtClean="0"/>
              <a:t>Treatment Streams</a:t>
            </a:r>
          </a:p>
          <a:p>
            <a:pPr lvl="2"/>
            <a:r>
              <a:rPr lang="en-US" dirty="0" smtClean="0"/>
              <a:t>New procedures and improved technology to assist in TEFRA examinations</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23</a:t>
            </a:fld>
            <a:endParaRPr lang="en-US"/>
          </a:p>
        </p:txBody>
      </p:sp>
    </p:spTree>
    <p:extLst>
      <p:ext uri="{BB962C8B-B14F-4D97-AF65-F5344CB8AC3E}">
        <p14:creationId xmlns:p14="http://schemas.microsoft.com/office/powerpoint/2010/main" val="4040485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a:t>
            </a:r>
          </a:p>
          <a:p>
            <a:r>
              <a:rPr lang="en-US" dirty="0" smtClean="0"/>
              <a:t>S Corporation Losses Claimed in Excess of Basis</a:t>
            </a:r>
          </a:p>
          <a:p>
            <a:pPr lvl="1"/>
            <a:r>
              <a:rPr lang="en-US" dirty="0" smtClean="0"/>
              <a:t>S corporations pass through net income, gains, losses and credits to shareholders who report those items on their Forms 1040.  Loss deductions passed through to the shareholders are subject to several limitations.  One of those limitations is basis.  S corporation shareholders can only deduct losses to the extent they either have basis in their S corporation stock or in debt of the corporation owed directly to the shareholder.  There is no required tax return reporting of a shareholder’s basis, often making it impossible for the IRS to determine whether a shareholder has sufficient basis to deduct the loss. This has led to the IRS concern that shareholders may be deducting losses in excess of their basis.</a:t>
            </a:r>
          </a:p>
          <a:p>
            <a:pPr lvl="1"/>
            <a:r>
              <a:rPr lang="en-US" dirty="0" smtClean="0"/>
              <a:t>Treatment Streams</a:t>
            </a:r>
          </a:p>
          <a:p>
            <a:pPr lvl="2"/>
            <a:r>
              <a:rPr lang="en-US" dirty="0" smtClean="0"/>
              <a:t>Soft letters to shareholders who claim S corporation losses </a:t>
            </a:r>
          </a:p>
          <a:p>
            <a:pPr lvl="2"/>
            <a:r>
              <a:rPr lang="en-US" dirty="0" smtClean="0"/>
              <a:t>Stakeholder (tax practitioner) outreach</a:t>
            </a:r>
          </a:p>
          <a:p>
            <a:pPr lvl="2"/>
            <a:r>
              <a:rPr lang="en-US" dirty="0" smtClean="0"/>
              <a:t>Creation of a new IRS form to compute basis</a:t>
            </a:r>
          </a:p>
          <a:p>
            <a:pPr lvl="2"/>
            <a:r>
              <a:rPr lang="en-US" dirty="0" smtClean="0"/>
              <a:t>Issue-based examinations</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24</a:t>
            </a:fld>
            <a:endParaRPr lang="en-US"/>
          </a:p>
        </p:txBody>
      </p:sp>
    </p:spTree>
    <p:extLst>
      <p:ext uri="{BB962C8B-B14F-4D97-AF65-F5344CB8AC3E}">
        <p14:creationId xmlns:p14="http://schemas.microsoft.com/office/powerpoint/2010/main" val="4070091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a:t>
            </a:r>
          </a:p>
          <a:p>
            <a:r>
              <a:rPr lang="en-US" dirty="0" smtClean="0"/>
              <a:t>OVDP Declines or Withdrawals</a:t>
            </a:r>
          </a:p>
          <a:p>
            <a:pPr lvl="1"/>
            <a:r>
              <a:rPr lang="en-US" dirty="0" smtClean="0"/>
              <a:t>In 2009, the IRS announced the Offshore Voluntary Disclosure Program (OVDP) to allow U.S. taxpayers to voluntarily cure past non-compliance related </a:t>
            </a:r>
            <a:r>
              <a:rPr lang="en-US" dirty="0" err="1" smtClean="0"/>
              <a:t>ot</a:t>
            </a:r>
            <a:r>
              <a:rPr lang="en-US" dirty="0" smtClean="0"/>
              <a:t> unreported offshore income and unfiled foreign information returns by entering into a civil settlement structure.  The process includes a pre-clearance procedure to ensure that the noncompliance was not criminal in nature.  Taxpayers admitted to the OVDP may decide to opt out of the program via an irrevocable election where their case will be handled through a full scope IRS examination. Detailed opt out procedures were announced in 2011 and continue to be used today.  The IRS is concerned that not all individuals who have opted out or were declined from the program have become compliant.  </a:t>
            </a:r>
          </a:p>
          <a:p>
            <a:pPr lvl="1"/>
            <a:r>
              <a:rPr lang="en-US" dirty="0" smtClean="0"/>
              <a:t>Treatment streams</a:t>
            </a:r>
          </a:p>
          <a:p>
            <a:pPr lvl="2"/>
            <a:r>
              <a:rPr lang="en-US" dirty="0" smtClean="0"/>
              <a:t>Outreach</a:t>
            </a:r>
          </a:p>
          <a:p>
            <a:pPr lvl="2"/>
            <a:r>
              <a:rPr lang="en-US" dirty="0" smtClean="0"/>
              <a:t>Examination</a:t>
            </a:r>
          </a:p>
          <a:p>
            <a:pPr lvl="2"/>
            <a:r>
              <a:rPr lang="en-US" dirty="0" smtClean="0"/>
              <a:t>Penalties</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25</a:t>
            </a:fld>
            <a:endParaRPr lang="en-US"/>
          </a:p>
        </p:txBody>
      </p:sp>
    </p:spTree>
    <p:extLst>
      <p:ext uri="{BB962C8B-B14F-4D97-AF65-F5344CB8AC3E}">
        <p14:creationId xmlns:p14="http://schemas.microsoft.com/office/powerpoint/2010/main" val="4001030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a:t>
            </a:r>
          </a:p>
          <a:p>
            <a:r>
              <a:rPr lang="en-US" dirty="0" smtClean="0"/>
              <a:t>Repatriation</a:t>
            </a:r>
          </a:p>
          <a:p>
            <a:pPr lvl="1"/>
            <a:r>
              <a:rPr lang="en-US" dirty="0" smtClean="0"/>
              <a:t>Income earned by U.S. owned foreign corporations is deferred from U.S. taxation until repatriated to the U.S.  The IRS is concerned about various repatriation structures implemented by middle market companies for the purpose of repatriating funds into the U.S. tax free.  Over the years, the IRS has focused on specific transactions such as “Killer B,” “Cash D,” and other transactions designed to repatriate the earnings of foreign subsidiaries on a tax-free or tax advantaged basis.  The campaign will focus on identifying and examining these transactions.  </a:t>
            </a:r>
          </a:p>
          <a:p>
            <a:pPr lvl="1"/>
            <a:r>
              <a:rPr lang="en-US" dirty="0" smtClean="0"/>
              <a:t>Treatment Streams</a:t>
            </a:r>
          </a:p>
          <a:p>
            <a:pPr lvl="2"/>
            <a:r>
              <a:rPr lang="en-US" dirty="0" smtClean="0"/>
              <a:t>Identify high-risk issues</a:t>
            </a:r>
          </a:p>
          <a:p>
            <a:pPr lvl="2"/>
            <a:r>
              <a:rPr lang="en-US" dirty="0" smtClean="0"/>
              <a:t>Improve issue selection filters</a:t>
            </a:r>
          </a:p>
          <a:p>
            <a:pPr lvl="2"/>
            <a:r>
              <a:rPr lang="en-US" dirty="0" smtClean="0"/>
              <a:t>Issue-based examinations</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26</a:t>
            </a:fld>
            <a:endParaRPr lang="en-US"/>
          </a:p>
        </p:txBody>
      </p:sp>
    </p:spTree>
    <p:extLst>
      <p:ext uri="{BB962C8B-B14F-4D97-AF65-F5344CB8AC3E}">
        <p14:creationId xmlns:p14="http://schemas.microsoft.com/office/powerpoint/2010/main" val="3169164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a:t>
            </a:r>
          </a:p>
          <a:p>
            <a:r>
              <a:rPr lang="en-US" dirty="0" smtClean="0"/>
              <a:t>Form 1120-F Non-filer</a:t>
            </a:r>
          </a:p>
          <a:p>
            <a:pPr lvl="1"/>
            <a:r>
              <a:rPr lang="en-US" dirty="0" smtClean="0"/>
              <a:t>Generally, a foreign company doing business in the U.S. must file IRS Form 1120-F to report income from U.S. business activities.  However, LB&amp;I has announced that many foreign companies are not meeting their filing obligations.  Using a variety of external data sources, the campaign will seek to identify non-compliant foreign companies and encourage them to file all required returns.  </a:t>
            </a:r>
          </a:p>
          <a:p>
            <a:pPr lvl="1"/>
            <a:r>
              <a:rPr lang="en-US" dirty="0" smtClean="0"/>
              <a:t>Treatment Streams</a:t>
            </a:r>
          </a:p>
          <a:p>
            <a:pPr lvl="2"/>
            <a:r>
              <a:rPr lang="en-US" dirty="0" smtClean="0"/>
              <a:t>Soft-letter outreach to foreign companies</a:t>
            </a:r>
          </a:p>
          <a:p>
            <a:pPr lvl="2"/>
            <a:r>
              <a:rPr lang="en-US" dirty="0" smtClean="0"/>
              <a:t>Examination where warranted</a:t>
            </a:r>
          </a:p>
          <a:p>
            <a:pPr lvl="2"/>
            <a:r>
              <a:rPr lang="en-US" dirty="0" smtClean="0"/>
              <a:t>Penalties</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27</a:t>
            </a:fld>
            <a:endParaRPr lang="en-US"/>
          </a:p>
        </p:txBody>
      </p:sp>
    </p:spTree>
    <p:extLst>
      <p:ext uri="{BB962C8B-B14F-4D97-AF65-F5344CB8AC3E}">
        <p14:creationId xmlns:p14="http://schemas.microsoft.com/office/powerpoint/2010/main" val="1373873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a:t>
            </a:r>
          </a:p>
          <a:p>
            <a:r>
              <a:rPr lang="en-US" dirty="0" smtClean="0"/>
              <a:t>Inbound Distributor</a:t>
            </a:r>
          </a:p>
          <a:p>
            <a:pPr lvl="1"/>
            <a:r>
              <a:rPr lang="en-US" dirty="0" smtClean="0"/>
              <a:t>LB&amp;I has noted that U.S. distributors sourcing goods from foreign-related parties have incurred losses or have shown little or no profit on their U.S. tax returns.  LB&amp;I has determined that the profit reported on U.S. tax returns from reselling goods purchased for foreign related parties is disproportionately low, relative to the risks assumed and the functions performed by the U.S. distributors, even though unrelated parties performing the same functions would show a significantly greater profit.</a:t>
            </a:r>
          </a:p>
          <a:p>
            <a:pPr lvl="1"/>
            <a:r>
              <a:rPr lang="en-US" dirty="0" smtClean="0"/>
              <a:t>Treatment Streams</a:t>
            </a:r>
          </a:p>
          <a:p>
            <a:pPr lvl="2"/>
            <a:r>
              <a:rPr lang="en-US" dirty="0" smtClean="0"/>
              <a:t>Comprehensive training strategy designed to aid revenue agents in their examination of transfer pricing issues.</a:t>
            </a:r>
          </a:p>
          <a:p>
            <a:pPr lvl="2"/>
            <a:r>
              <a:rPr lang="en-US" dirty="0" smtClean="0"/>
              <a:t>Issue-based examinations</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28</a:t>
            </a:fld>
            <a:endParaRPr lang="en-US"/>
          </a:p>
        </p:txBody>
      </p:sp>
    </p:spTree>
    <p:extLst>
      <p:ext uri="{BB962C8B-B14F-4D97-AF65-F5344CB8AC3E}">
        <p14:creationId xmlns:p14="http://schemas.microsoft.com/office/powerpoint/2010/main" val="34835378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91000" cy="3143250"/>
          </a:xfrm>
        </p:spPr>
      </p:sp>
      <p:sp>
        <p:nvSpPr>
          <p:cNvPr id="3" name="Notes Placeholder 2"/>
          <p:cNvSpPr>
            <a:spLocks noGrp="1"/>
          </p:cNvSpPr>
          <p:nvPr>
            <p:ph type="body" idx="1"/>
          </p:nvPr>
        </p:nvSpPr>
        <p:spPr/>
        <p:txBody>
          <a:bodyPr/>
          <a:lstStyle/>
          <a:p>
            <a:r>
              <a:rPr lang="en-US" dirty="0" smtClean="0"/>
              <a:t>[OPTIONAL] Splash</a:t>
            </a:r>
            <a:r>
              <a:rPr lang="en-US" baseline="0" dirty="0" smtClean="0"/>
              <a:t> screen thanking attendees for their time. </a:t>
            </a:r>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44</a:t>
            </a:fld>
            <a:endParaRPr lang="en-US"/>
          </a:p>
        </p:txBody>
      </p:sp>
    </p:spTree>
    <p:extLst>
      <p:ext uri="{BB962C8B-B14F-4D97-AF65-F5344CB8AC3E}">
        <p14:creationId xmlns:p14="http://schemas.microsoft.com/office/powerpoint/2010/main" val="1905241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6ABF07-2BF4-244B-A889-3D2054B29986}" type="slidenum">
              <a:rPr lang="en-US" smtClean="0"/>
              <a:pPr/>
              <a:t>45</a:t>
            </a:fld>
            <a:endParaRPr lang="en-US" dirty="0"/>
          </a:p>
        </p:txBody>
      </p:sp>
    </p:spTree>
    <p:extLst>
      <p:ext uri="{BB962C8B-B14F-4D97-AF65-F5344CB8AC3E}">
        <p14:creationId xmlns:p14="http://schemas.microsoft.com/office/powerpoint/2010/main" val="2138069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91000" cy="3143250"/>
          </a:xfrm>
        </p:spPr>
      </p:sp>
      <p:sp>
        <p:nvSpPr>
          <p:cNvPr id="3" name="Notes Placeholder 2"/>
          <p:cNvSpPr>
            <a:spLocks noGrp="1"/>
          </p:cNvSpPr>
          <p:nvPr>
            <p:ph type="body" idx="1"/>
          </p:nvPr>
        </p:nvSpPr>
        <p:spPr/>
        <p:txBody>
          <a:bodyPr/>
          <a:lstStyle/>
          <a:p>
            <a:r>
              <a:rPr lang="en-US" dirty="0"/>
              <a:t>Title page to include presentation title/topic, speaker, date etc. </a:t>
            </a:r>
          </a:p>
        </p:txBody>
      </p:sp>
      <p:sp>
        <p:nvSpPr>
          <p:cNvPr id="4" name="Slide Number Placeholder 3"/>
          <p:cNvSpPr>
            <a:spLocks noGrp="1"/>
          </p:cNvSpPr>
          <p:nvPr>
            <p:ph type="sldNum" sz="quarter" idx="10"/>
          </p:nvPr>
        </p:nvSpPr>
        <p:spPr/>
        <p:txBody>
          <a:bodyPr/>
          <a:lstStyle/>
          <a:p>
            <a:fld id="{48305BCE-0C6B-4DF8-ABFF-431DB9C064C4}" type="slidenum">
              <a:rPr lang="en-US" smtClean="0"/>
              <a:t>2</a:t>
            </a:fld>
            <a:endParaRPr lang="en-US"/>
          </a:p>
        </p:txBody>
      </p:sp>
    </p:spTree>
    <p:extLst>
      <p:ext uri="{BB962C8B-B14F-4D97-AF65-F5344CB8AC3E}">
        <p14:creationId xmlns:p14="http://schemas.microsoft.com/office/powerpoint/2010/main" val="1961218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91000" cy="3143250"/>
          </a:xfrm>
        </p:spPr>
      </p:sp>
      <p:sp>
        <p:nvSpPr>
          <p:cNvPr id="3" name="Notes Placeholder 2"/>
          <p:cNvSpPr>
            <a:spLocks noGrp="1"/>
          </p:cNvSpPr>
          <p:nvPr>
            <p:ph type="body" idx="1"/>
          </p:nvPr>
        </p:nvSpPr>
        <p:spPr/>
        <p:txBody>
          <a:bodyPr/>
          <a:lstStyle/>
          <a:p>
            <a:r>
              <a:rPr lang="en-US" dirty="0" smtClean="0"/>
              <a:t>[REQUIRED] This should be displayed </a:t>
            </a:r>
            <a:r>
              <a:rPr lang="en-US" baseline="0" dirty="0" smtClean="0"/>
              <a:t>at the end of every presentation to cover us from a legal standpoint. Contact information </a:t>
            </a:r>
            <a:r>
              <a:rPr lang="en-US" baseline="0" smtClean="0"/>
              <a:t>is optional.</a:t>
            </a:r>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46</a:t>
            </a:fld>
            <a:endParaRPr lang="en-US"/>
          </a:p>
        </p:txBody>
      </p:sp>
    </p:spTree>
    <p:extLst>
      <p:ext uri="{BB962C8B-B14F-4D97-AF65-F5344CB8AC3E}">
        <p14:creationId xmlns:p14="http://schemas.microsoft.com/office/powerpoint/2010/main" val="3819721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6ABF07-2BF4-244B-A889-3D2054B29986}" type="slidenum">
              <a:rPr lang="en-US" smtClean="0"/>
              <a:pPr/>
              <a:t>3</a:t>
            </a:fld>
            <a:endParaRPr lang="en-US" dirty="0"/>
          </a:p>
        </p:txBody>
      </p:sp>
    </p:spTree>
    <p:extLst>
      <p:ext uri="{BB962C8B-B14F-4D97-AF65-F5344CB8AC3E}">
        <p14:creationId xmlns:p14="http://schemas.microsoft.com/office/powerpoint/2010/main" val="973244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15</a:t>
            </a:fld>
            <a:endParaRPr lang="en-US"/>
          </a:p>
        </p:txBody>
      </p:sp>
    </p:spTree>
    <p:extLst>
      <p:ext uri="{BB962C8B-B14F-4D97-AF65-F5344CB8AC3E}">
        <p14:creationId xmlns:p14="http://schemas.microsoft.com/office/powerpoint/2010/main" val="1010237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a:t>
            </a:r>
            <a:br>
              <a:rPr lang="en-US" dirty="0" smtClean="0"/>
            </a:br>
            <a:r>
              <a:rPr lang="en-US" dirty="0" smtClean="0"/>
              <a:t>Section 48C Energy Credit</a:t>
            </a:r>
          </a:p>
          <a:p>
            <a:pPr lvl="1"/>
            <a:r>
              <a:rPr lang="en-US" dirty="0" smtClean="0"/>
              <a:t>Created under the American Reinvestment and Recovery Act of 2009 and awarded $2.3 billion in tax credits for qualified investments in advanced energy projects which support new, expanded or re-equipped domestic manufacturing facilities that produce certain types of energy.</a:t>
            </a:r>
          </a:p>
          <a:p>
            <a:pPr lvl="1"/>
            <a:r>
              <a:rPr lang="en-US" dirty="0" smtClean="0"/>
              <a:t>The campaign is designed to ensure that only those taxpayers who were approved by the Department of Energy and who were allocated credits by the IRS are receiving the credits</a:t>
            </a:r>
          </a:p>
          <a:p>
            <a:pPr lvl="1"/>
            <a:r>
              <a:rPr lang="en-US" dirty="0" smtClean="0"/>
              <a:t>Treatment streams:  </a:t>
            </a:r>
          </a:p>
          <a:p>
            <a:pPr lvl="2"/>
            <a:r>
              <a:rPr lang="en-US" dirty="0" smtClean="0"/>
              <a:t>soft letters to those who claimed the credit</a:t>
            </a:r>
          </a:p>
          <a:p>
            <a:pPr lvl="2"/>
            <a:r>
              <a:rPr lang="en-US" dirty="0" smtClean="0"/>
              <a:t>limited issue focused examinations for some  </a:t>
            </a:r>
          </a:p>
        </p:txBody>
      </p:sp>
      <p:sp>
        <p:nvSpPr>
          <p:cNvPr id="4" name="Slide Number Placeholder 3"/>
          <p:cNvSpPr>
            <a:spLocks noGrp="1"/>
          </p:cNvSpPr>
          <p:nvPr>
            <p:ph type="sldNum" sz="quarter" idx="10"/>
          </p:nvPr>
        </p:nvSpPr>
        <p:spPr/>
        <p:txBody>
          <a:bodyPr/>
          <a:lstStyle/>
          <a:p>
            <a:fld id="{48305BCE-0C6B-4DF8-ABFF-431DB9C064C4}" type="slidenum">
              <a:rPr lang="en-US" smtClean="0"/>
              <a:t>16</a:t>
            </a:fld>
            <a:endParaRPr lang="en-US"/>
          </a:p>
        </p:txBody>
      </p:sp>
    </p:spTree>
    <p:extLst>
      <p:ext uri="{BB962C8B-B14F-4D97-AF65-F5344CB8AC3E}">
        <p14:creationId xmlns:p14="http://schemas.microsoft.com/office/powerpoint/2010/main" val="408924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200" dirty="0" smtClean="0"/>
              <a:t>ORIGINAL COPY</a:t>
            </a:r>
          </a:p>
          <a:p>
            <a:r>
              <a:rPr lang="en-US" sz="2200" dirty="0" smtClean="0"/>
              <a:t>Domestic Production Activity Deduction (DPAD) for multi-channel video program distributors (MVDPs) and TV broadcasters</a:t>
            </a:r>
          </a:p>
          <a:p>
            <a:pPr lvl="1"/>
            <a:r>
              <a:rPr lang="en-US" sz="1800" dirty="0" smtClean="0"/>
              <a:t>DPAD under §199 allows for a deduction equal to 9 percent of income generated from qualified production activities. The campaign is aimed at taxpayers asserting that they are producers of a qualified film when distributing channels and subscription packages can include third-party produced content that may not qualify for DPAD.  The campaign also focuses on MVDPs claiming to provide online access to computer software for the customer’s direct use, incident to the transmission activities, including set-top boxes. Recent IRS Technical Advice disallows DPAD to the MVDPs and broadcasters under certain circumstances.</a:t>
            </a:r>
          </a:p>
          <a:p>
            <a:pPr lvl="1"/>
            <a:r>
              <a:rPr lang="en-US" sz="1800" dirty="0" smtClean="0"/>
              <a:t>Treatment streams</a:t>
            </a:r>
          </a:p>
          <a:p>
            <a:pPr lvl="2"/>
            <a:r>
              <a:rPr lang="en-US" sz="1400" dirty="0" smtClean="0"/>
              <a:t>Externally published Practice Unit </a:t>
            </a:r>
          </a:p>
          <a:p>
            <a:pPr lvl="2"/>
            <a:r>
              <a:rPr lang="en-US" sz="1400" dirty="0" smtClean="0"/>
              <a:t>Potential published guidance (Rev. Rul., Rev. Proc., etc.)</a:t>
            </a:r>
          </a:p>
          <a:p>
            <a:pPr lvl="2"/>
            <a:r>
              <a:rPr lang="en-US" sz="1400" dirty="0" smtClean="0"/>
              <a:t>Issue focused examinations</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17</a:t>
            </a:fld>
            <a:endParaRPr lang="en-US"/>
          </a:p>
        </p:txBody>
      </p:sp>
    </p:spTree>
    <p:extLst>
      <p:ext uri="{BB962C8B-B14F-4D97-AF65-F5344CB8AC3E}">
        <p14:creationId xmlns:p14="http://schemas.microsoft.com/office/powerpoint/2010/main" val="1258917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a:t>
            </a:r>
          </a:p>
          <a:p>
            <a:r>
              <a:rPr lang="en-US" dirty="0" smtClean="0"/>
              <a:t>Micro-captive Insurance</a:t>
            </a:r>
          </a:p>
          <a:p>
            <a:pPr lvl="1"/>
            <a:r>
              <a:rPr lang="en-US" dirty="0" smtClean="0"/>
              <a:t>Involves a captive insurance company claiming a partial tax exemption under §831, and related parties claiming insurance premium deductions to reduce taxable income.  Notice 2016-66 identifies the issue as a “transaction of interest” requiring annual disclosure on Form 8886 as a “reportable transaction.”</a:t>
            </a:r>
          </a:p>
          <a:p>
            <a:pPr lvl="1"/>
            <a:r>
              <a:rPr lang="en-US" dirty="0" smtClean="0"/>
              <a:t>Treatment streams</a:t>
            </a:r>
          </a:p>
          <a:p>
            <a:pPr lvl="2"/>
            <a:r>
              <a:rPr lang="en-US" dirty="0" smtClean="0"/>
              <a:t>Deploy developed training program</a:t>
            </a:r>
          </a:p>
          <a:p>
            <a:pPr lvl="2"/>
            <a:r>
              <a:rPr lang="en-US" dirty="0" smtClean="0"/>
              <a:t>Issue based examinations</a:t>
            </a:r>
          </a:p>
          <a:p>
            <a:pPr lvl="2"/>
            <a:r>
              <a:rPr lang="en-US" dirty="0" smtClean="0"/>
              <a:t>Penalties for non-disclosure of the transaction on Form 8886</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18</a:t>
            </a:fld>
            <a:endParaRPr lang="en-US"/>
          </a:p>
        </p:txBody>
      </p:sp>
    </p:spTree>
    <p:extLst>
      <p:ext uri="{BB962C8B-B14F-4D97-AF65-F5344CB8AC3E}">
        <p14:creationId xmlns:p14="http://schemas.microsoft.com/office/powerpoint/2010/main" val="2912777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US" dirty="0" smtClean="0"/>
              <a:t>Speaker note:  Review related party transactions</a:t>
            </a:r>
          </a:p>
          <a:p>
            <a:pPr lvl="3"/>
            <a:r>
              <a:rPr lang="en-US" dirty="0" smtClean="0"/>
              <a:t>Formalize agreements and retain documentation </a:t>
            </a:r>
          </a:p>
          <a:p>
            <a:pPr lvl="3"/>
            <a:r>
              <a:rPr lang="en-US" dirty="0" smtClean="0"/>
              <a:t>Qualified amended return (QAR) considerations</a:t>
            </a:r>
          </a:p>
          <a:p>
            <a:endParaRPr lang="en-US" dirty="0" smtClean="0"/>
          </a:p>
          <a:p>
            <a:r>
              <a:rPr lang="en-US" dirty="0" smtClean="0"/>
              <a:t>ORIGINAL</a:t>
            </a:r>
            <a:r>
              <a:rPr lang="en-US" baseline="0" dirty="0" smtClean="0"/>
              <a:t> COPY</a:t>
            </a:r>
          </a:p>
          <a:p>
            <a:r>
              <a:rPr lang="en-US" dirty="0" smtClean="0"/>
              <a:t>Related party transactions</a:t>
            </a:r>
          </a:p>
          <a:p>
            <a:pPr lvl="1"/>
            <a:r>
              <a:rPr lang="en-US" dirty="0" smtClean="0"/>
              <a:t>Campaign is aimed primarily at middle market companies with transactions involving the transfer of funds between corporate taxpayers and related pass-through entities or shareholders.</a:t>
            </a:r>
          </a:p>
          <a:p>
            <a:pPr lvl="1"/>
            <a:r>
              <a:rPr lang="en-US" dirty="0" smtClean="0"/>
              <a:t>Treatment streams</a:t>
            </a:r>
          </a:p>
          <a:p>
            <a:pPr lvl="2"/>
            <a:r>
              <a:rPr lang="en-US" dirty="0" smtClean="0"/>
              <a:t>Issue-based examinations</a:t>
            </a:r>
          </a:p>
          <a:p>
            <a:pPr lvl="1"/>
            <a:r>
              <a:rPr lang="en-US" dirty="0" smtClean="0"/>
              <a:t>Insights</a:t>
            </a:r>
          </a:p>
          <a:p>
            <a:pPr lvl="2"/>
            <a:r>
              <a:rPr lang="en-US" dirty="0" smtClean="0"/>
              <a:t>Review related party transactions</a:t>
            </a:r>
          </a:p>
          <a:p>
            <a:pPr lvl="3"/>
            <a:r>
              <a:rPr lang="en-US" dirty="0" smtClean="0"/>
              <a:t>Formalize agreements and retain documentation </a:t>
            </a:r>
          </a:p>
          <a:p>
            <a:pPr lvl="3"/>
            <a:r>
              <a:rPr lang="en-US" dirty="0" smtClean="0"/>
              <a:t>Qualified amended return (QAR) considerations</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19</a:t>
            </a:fld>
            <a:endParaRPr lang="en-US"/>
          </a:p>
        </p:txBody>
      </p:sp>
    </p:spTree>
    <p:extLst>
      <p:ext uri="{BB962C8B-B14F-4D97-AF65-F5344CB8AC3E}">
        <p14:creationId xmlns:p14="http://schemas.microsoft.com/office/powerpoint/2010/main" val="1938206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 COPY </a:t>
            </a:r>
          </a:p>
          <a:p>
            <a:r>
              <a:rPr lang="en-US" dirty="0" smtClean="0"/>
              <a:t>Deferred Variable Annuity Reserves and Life Insurance Reserves</a:t>
            </a:r>
          </a:p>
          <a:p>
            <a:pPr lvl="1"/>
            <a:r>
              <a:rPr lang="en-US" dirty="0" smtClean="0"/>
              <a:t>Taxation of annuity and life insurance reserves requires calculations based on morbidity tables and assumed rates of interest.  The process can create significant differences between methods used. The campaign intends to address the uncertainties on these issues by collaborating with industry stakeholders, Treasury, and Chief Counsel to develop published guidance.</a:t>
            </a:r>
          </a:p>
          <a:p>
            <a:pPr lvl="1"/>
            <a:r>
              <a:rPr lang="en-US" dirty="0" smtClean="0"/>
              <a:t>Treatment streams</a:t>
            </a:r>
          </a:p>
          <a:p>
            <a:pPr lvl="2"/>
            <a:r>
              <a:rPr lang="en-US" dirty="0" smtClean="0"/>
              <a:t>Industry Issue Resolution (IIR)</a:t>
            </a:r>
          </a:p>
          <a:p>
            <a:pPr lvl="2"/>
            <a:r>
              <a:rPr lang="en-US" dirty="0" smtClean="0"/>
              <a:t>Pre-filing guidance (rather than examination)</a:t>
            </a:r>
          </a:p>
          <a:p>
            <a:pPr lvl="2"/>
            <a:r>
              <a:rPr lang="en-US" dirty="0" smtClean="0"/>
              <a:t>Published guidance</a:t>
            </a:r>
          </a:p>
          <a:p>
            <a:endParaRPr lang="en-US" dirty="0"/>
          </a:p>
        </p:txBody>
      </p:sp>
      <p:sp>
        <p:nvSpPr>
          <p:cNvPr id="4" name="Slide Number Placeholder 3"/>
          <p:cNvSpPr>
            <a:spLocks noGrp="1"/>
          </p:cNvSpPr>
          <p:nvPr>
            <p:ph type="sldNum" sz="quarter" idx="10"/>
          </p:nvPr>
        </p:nvSpPr>
        <p:spPr/>
        <p:txBody>
          <a:bodyPr/>
          <a:lstStyle/>
          <a:p>
            <a:fld id="{48305BCE-0C6B-4DF8-ABFF-431DB9C064C4}" type="slidenum">
              <a:rPr lang="en-US" smtClean="0"/>
              <a:t>20</a:t>
            </a:fld>
            <a:endParaRPr lang="en-US"/>
          </a:p>
        </p:txBody>
      </p:sp>
    </p:spTree>
    <p:extLst>
      <p:ext uri="{BB962C8B-B14F-4D97-AF65-F5344CB8AC3E}">
        <p14:creationId xmlns:p14="http://schemas.microsoft.com/office/powerpoint/2010/main" val="5098544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plash scree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86" y="481"/>
            <a:ext cx="9143714" cy="6857250"/>
          </a:xfrm>
          <a:prstGeom prst="rect">
            <a:avLst/>
          </a:prstGeom>
        </p:spPr>
      </p:pic>
      <p:sp>
        <p:nvSpPr>
          <p:cNvPr id="11" name="TextBox 10"/>
          <p:cNvSpPr txBox="1"/>
          <p:nvPr userDrawn="1"/>
        </p:nvSpPr>
        <p:spPr>
          <a:xfrm>
            <a:off x="381001" y="6453716"/>
            <a:ext cx="229235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lumMod val="50000"/>
                    <a:lumOff val="50000"/>
                  </a:schemeClr>
                </a:solidFill>
                <a:latin typeface="Arial" panose="020B0604020202020204" pitchFamily="34" charset="0"/>
                <a:cs typeface="Arial" panose="020B0604020202020204" pitchFamily="34" charset="0"/>
              </a:rPr>
              <a:t>©2016 RSM US LLP. All Rights Reserved. </a:t>
            </a:r>
          </a:p>
        </p:txBody>
      </p:sp>
    </p:spTree>
    <p:extLst>
      <p:ext uri="{BB962C8B-B14F-4D97-AF65-F5344CB8AC3E}">
        <p14:creationId xmlns:p14="http://schemas.microsoft.com/office/powerpoint/2010/main" val="3530516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482"/>
            <a:ext cx="9143713" cy="6857250"/>
          </a:xfrm>
          <a:prstGeom prst="rect">
            <a:avLst/>
          </a:prstGeom>
        </p:spPr>
      </p:pic>
      <p:sp>
        <p:nvSpPr>
          <p:cNvPr id="2" name="Title 1"/>
          <p:cNvSpPr>
            <a:spLocks noGrp="1"/>
          </p:cNvSpPr>
          <p:nvPr>
            <p:ph type="ctrTitle"/>
          </p:nvPr>
        </p:nvSpPr>
        <p:spPr>
          <a:xfrm>
            <a:off x="508000" y="1382394"/>
            <a:ext cx="7620000" cy="1129242"/>
          </a:xfrm>
        </p:spPr>
        <p:txBody>
          <a:bodyPr anchor="b">
            <a:normAutofit/>
          </a:bodyPr>
          <a:lstStyle>
            <a:lvl1pPr algn="l">
              <a:defRPr sz="3200" cap="all" baseline="0">
                <a:solidFill>
                  <a:srgbClr val="4AAA4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8000" y="2598950"/>
            <a:ext cx="7620000" cy="770467"/>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5" name="Text Placeholder 4"/>
          <p:cNvSpPr>
            <a:spLocks noGrp="1"/>
          </p:cNvSpPr>
          <p:nvPr>
            <p:ph type="body" sz="quarter" idx="13" hasCustomPrompt="1"/>
          </p:nvPr>
        </p:nvSpPr>
        <p:spPr>
          <a:xfrm>
            <a:off x="508000" y="4715564"/>
            <a:ext cx="7620000" cy="387350"/>
          </a:xfrm>
        </p:spPr>
        <p:txBody>
          <a:bodyPr>
            <a:normAutofit/>
          </a:bodyPr>
          <a:lstStyle>
            <a:lvl1pPr marL="0" indent="0">
              <a:buNone/>
              <a:defRPr sz="1800"/>
            </a:lvl1pPr>
          </a:lstStyle>
          <a:p>
            <a:pPr lvl="0"/>
            <a:r>
              <a:rPr lang="en-US" dirty="0" smtClean="0"/>
              <a:t>Click to edit Date (optional)</a:t>
            </a:r>
            <a:endParaRPr lang="en-US" dirty="0"/>
          </a:p>
        </p:txBody>
      </p:sp>
      <p:sp>
        <p:nvSpPr>
          <p:cNvPr id="8" name="TextBox 7"/>
          <p:cNvSpPr txBox="1"/>
          <p:nvPr userDrawn="1"/>
        </p:nvSpPr>
        <p:spPr>
          <a:xfrm>
            <a:off x="381001" y="6453716"/>
            <a:ext cx="229235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lumMod val="50000"/>
                    <a:lumOff val="50000"/>
                  </a:schemeClr>
                </a:solidFill>
                <a:latin typeface="Arial" panose="020B0604020202020204" pitchFamily="34" charset="0"/>
                <a:cs typeface="Arial" panose="020B0604020202020204" pitchFamily="34" charset="0"/>
              </a:rPr>
              <a:t>©2016 RSM US LLP. All Rights Reserved. </a:t>
            </a:r>
          </a:p>
        </p:txBody>
      </p:sp>
    </p:spTree>
    <p:extLst>
      <p:ext uri="{BB962C8B-B14F-4D97-AF65-F5344CB8AC3E}">
        <p14:creationId xmlns:p14="http://schemas.microsoft.com/office/powerpoint/2010/main" val="2339748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Break">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267"/>
            <a:ext cx="9144000" cy="6857465"/>
          </a:xfrm>
          <a:prstGeom prst="rect">
            <a:avLst/>
          </a:prstGeom>
        </p:spPr>
      </p:pic>
      <p:sp>
        <p:nvSpPr>
          <p:cNvPr id="2" name="Title 1"/>
          <p:cNvSpPr>
            <a:spLocks noGrp="1"/>
          </p:cNvSpPr>
          <p:nvPr>
            <p:ph type="title" hasCustomPrompt="1"/>
          </p:nvPr>
        </p:nvSpPr>
        <p:spPr>
          <a:xfrm>
            <a:off x="2345266" y="1709739"/>
            <a:ext cx="6165321" cy="2852737"/>
          </a:xfrm>
        </p:spPr>
        <p:txBody>
          <a:bodyPr anchor="b">
            <a:normAutofit/>
          </a:bodyPr>
          <a:lstStyle>
            <a:lvl1pPr>
              <a:defRPr sz="4400" cap="all" baseline="0"/>
            </a:lvl1pPr>
          </a:lstStyle>
          <a:p>
            <a:r>
              <a:rPr lang="en-US" cap="all" baseline="0" dirty="0" smtClean="0"/>
              <a:t>Section title</a:t>
            </a:r>
            <a:endParaRPr lang="en-US" dirty="0"/>
          </a:p>
        </p:txBody>
      </p:sp>
      <p:sp>
        <p:nvSpPr>
          <p:cNvPr id="3" name="Text Placeholder 2"/>
          <p:cNvSpPr>
            <a:spLocks noGrp="1"/>
          </p:cNvSpPr>
          <p:nvPr>
            <p:ph type="body" idx="1"/>
          </p:nvPr>
        </p:nvSpPr>
        <p:spPr>
          <a:xfrm>
            <a:off x="2345266" y="4699532"/>
            <a:ext cx="6165321" cy="422803"/>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9" name="TextBox 8"/>
          <p:cNvSpPr txBox="1"/>
          <p:nvPr userDrawn="1"/>
        </p:nvSpPr>
        <p:spPr>
          <a:xfrm>
            <a:off x="381001" y="6453716"/>
            <a:ext cx="229235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lumMod val="50000"/>
                    <a:lumOff val="50000"/>
                  </a:schemeClr>
                </a:solidFill>
                <a:latin typeface="Arial" panose="020B0604020202020204" pitchFamily="34" charset="0"/>
                <a:cs typeface="Arial" panose="020B0604020202020204" pitchFamily="34" charset="0"/>
              </a:rPr>
              <a:t>©2016 RSM US LLP. All Rights Reserved. </a:t>
            </a:r>
          </a:p>
        </p:txBody>
      </p:sp>
    </p:spTree>
    <p:extLst>
      <p:ext uri="{BB962C8B-B14F-4D97-AF65-F5344CB8AC3E}">
        <p14:creationId xmlns:p14="http://schemas.microsoft.com/office/powerpoint/2010/main" val="180238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Main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65667" y="365127"/>
            <a:ext cx="8049683" cy="779730"/>
          </a:xfrm>
        </p:spPr>
        <p:txBody>
          <a:bodyPr/>
          <a:lstStyle/>
          <a:p>
            <a:r>
              <a:rPr lang="en-US" smtClean="0"/>
              <a:t>Click to edit Master title style</a:t>
            </a:r>
            <a:endParaRPr lang="en-US"/>
          </a:p>
        </p:txBody>
      </p:sp>
      <p:sp>
        <p:nvSpPr>
          <p:cNvPr id="3" name="Content Placeholder 2"/>
          <p:cNvSpPr>
            <a:spLocks noGrp="1"/>
          </p:cNvSpPr>
          <p:nvPr>
            <p:ph idx="1"/>
          </p:nvPr>
        </p:nvSpPr>
        <p:spPr>
          <a:xfrm>
            <a:off x="465666" y="1355596"/>
            <a:ext cx="8049683" cy="46397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6"/>
          <p:cNvSpPr>
            <a:spLocks noGrp="1"/>
          </p:cNvSpPr>
          <p:nvPr>
            <p:ph type="sldNum" sz="quarter" idx="12"/>
          </p:nvPr>
        </p:nvSpPr>
        <p:spPr>
          <a:xfrm>
            <a:off x="457200" y="6191781"/>
            <a:ext cx="2057400" cy="279664"/>
          </a:xfrm>
          <a:prstGeom prst="rect">
            <a:avLst/>
          </a:prstGeom>
        </p:spPr>
        <p:txBody>
          <a:bodyPr/>
          <a:lstStyle>
            <a:lvl1pPr algn="l">
              <a:defRPr sz="1000">
                <a:latin typeface="Arial" panose="020B0604020202020204" pitchFamily="34" charset="0"/>
                <a:cs typeface="Arial" panose="020B0604020202020204" pitchFamily="34" charset="0"/>
              </a:defRPr>
            </a:lvl1pPr>
          </a:lstStyle>
          <a:p>
            <a:fld id="{936A99BC-3C9D-4DF8-8B8C-E1FD2BDF0AD4}" type="slidenum">
              <a:rPr lang="en-US" smtClean="0"/>
              <a:pPr/>
              <a:t>‹#›</a:t>
            </a:fld>
            <a:endParaRPr lang="en-US" dirty="0"/>
          </a:p>
        </p:txBody>
      </p:sp>
    </p:spTree>
    <p:extLst>
      <p:ext uri="{BB962C8B-B14F-4D97-AF65-F5344CB8AC3E}">
        <p14:creationId xmlns:p14="http://schemas.microsoft.com/office/powerpoint/2010/main" val="413825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65667" y="365127"/>
            <a:ext cx="8049683" cy="77973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65667" y="1371600"/>
            <a:ext cx="4049183" cy="4805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71600"/>
            <a:ext cx="3886200" cy="4805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6"/>
          <p:cNvSpPr>
            <a:spLocks noGrp="1"/>
          </p:cNvSpPr>
          <p:nvPr>
            <p:ph type="sldNum" sz="quarter" idx="12"/>
          </p:nvPr>
        </p:nvSpPr>
        <p:spPr>
          <a:xfrm>
            <a:off x="457200" y="6191781"/>
            <a:ext cx="2057400" cy="279664"/>
          </a:xfrm>
          <a:prstGeom prst="rect">
            <a:avLst/>
          </a:prstGeom>
        </p:spPr>
        <p:txBody>
          <a:bodyPr/>
          <a:lstStyle>
            <a:lvl1pPr algn="l">
              <a:defRPr sz="1000">
                <a:latin typeface="Arial" panose="020B0604020202020204" pitchFamily="34" charset="0"/>
                <a:cs typeface="Arial" panose="020B0604020202020204" pitchFamily="34" charset="0"/>
              </a:defRPr>
            </a:lvl1pPr>
          </a:lstStyle>
          <a:p>
            <a:fld id="{936A99BC-3C9D-4DF8-8B8C-E1FD2BDF0AD4}" type="slidenum">
              <a:rPr lang="en-US" smtClean="0"/>
              <a:pPr/>
              <a:t>‹#›</a:t>
            </a:fld>
            <a:endParaRPr lang="en-US" dirty="0"/>
          </a:p>
        </p:txBody>
      </p:sp>
    </p:spTree>
    <p:extLst>
      <p:ext uri="{BB962C8B-B14F-4D97-AF65-F5344CB8AC3E}">
        <p14:creationId xmlns:p14="http://schemas.microsoft.com/office/powerpoint/2010/main" val="226269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plash screen 2">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86" y="481"/>
            <a:ext cx="9143713" cy="6857249"/>
          </a:xfrm>
          <a:prstGeom prst="rect">
            <a:avLst/>
          </a:prstGeom>
        </p:spPr>
      </p:pic>
      <p:sp>
        <p:nvSpPr>
          <p:cNvPr id="11" name="TextBox 10"/>
          <p:cNvSpPr txBox="1"/>
          <p:nvPr userDrawn="1"/>
        </p:nvSpPr>
        <p:spPr>
          <a:xfrm>
            <a:off x="381001" y="6453716"/>
            <a:ext cx="229235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lumMod val="50000"/>
                    <a:lumOff val="50000"/>
                  </a:schemeClr>
                </a:solidFill>
                <a:latin typeface="Arial" panose="020B0604020202020204" pitchFamily="34" charset="0"/>
                <a:cs typeface="Arial" panose="020B0604020202020204" pitchFamily="34" charset="0"/>
              </a:rPr>
              <a:t>©2016 RSM US LLP. All Rights Reserved. </a:t>
            </a:r>
          </a:p>
        </p:txBody>
      </p:sp>
      <p:sp>
        <p:nvSpPr>
          <p:cNvPr id="5" name="Slide Number Placeholder 6"/>
          <p:cNvSpPr>
            <a:spLocks noGrp="1"/>
          </p:cNvSpPr>
          <p:nvPr>
            <p:ph type="sldNum" sz="quarter" idx="12"/>
          </p:nvPr>
        </p:nvSpPr>
        <p:spPr>
          <a:xfrm>
            <a:off x="457200" y="6191781"/>
            <a:ext cx="2057400" cy="279664"/>
          </a:xfrm>
          <a:prstGeom prst="rect">
            <a:avLst/>
          </a:prstGeom>
        </p:spPr>
        <p:txBody>
          <a:bodyPr/>
          <a:lstStyle>
            <a:lvl1pPr algn="l">
              <a:defRPr sz="1000">
                <a:latin typeface="Arial" panose="020B0604020202020204" pitchFamily="34" charset="0"/>
                <a:cs typeface="Arial" panose="020B0604020202020204" pitchFamily="34" charset="0"/>
              </a:defRPr>
            </a:lvl1pPr>
          </a:lstStyle>
          <a:p>
            <a:fld id="{936A99BC-3C9D-4DF8-8B8C-E1FD2BDF0AD4}" type="slidenum">
              <a:rPr lang="en-US" smtClean="0"/>
              <a:pPr/>
              <a:t>‹#›</a:t>
            </a:fld>
            <a:endParaRPr lang="en-US" dirty="0"/>
          </a:p>
        </p:txBody>
      </p:sp>
    </p:spTree>
    <p:extLst>
      <p:ext uri="{BB962C8B-B14F-4D97-AF65-F5344CB8AC3E}">
        <p14:creationId xmlns:p14="http://schemas.microsoft.com/office/powerpoint/2010/main" val="170683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nowledge tes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6" y="481"/>
            <a:ext cx="9143712" cy="6857249"/>
          </a:xfrm>
          <a:prstGeom prst="rect">
            <a:avLst/>
          </a:prstGeom>
        </p:spPr>
      </p:pic>
      <p:sp>
        <p:nvSpPr>
          <p:cNvPr id="11" name="TextBox 10"/>
          <p:cNvSpPr txBox="1"/>
          <p:nvPr userDrawn="1"/>
        </p:nvSpPr>
        <p:spPr>
          <a:xfrm>
            <a:off x="381001" y="6453716"/>
            <a:ext cx="229235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lumMod val="50000"/>
                    <a:lumOff val="50000"/>
                  </a:schemeClr>
                </a:solidFill>
                <a:latin typeface="Arial" panose="020B0604020202020204" pitchFamily="34" charset="0"/>
                <a:cs typeface="Arial" panose="020B0604020202020204" pitchFamily="34" charset="0"/>
              </a:rPr>
              <a:t>©2016 RSM US LLP. All Rights Reserved. </a:t>
            </a:r>
          </a:p>
        </p:txBody>
      </p:sp>
      <p:sp>
        <p:nvSpPr>
          <p:cNvPr id="5" name="Slide Number Placeholder 6"/>
          <p:cNvSpPr>
            <a:spLocks noGrp="1"/>
          </p:cNvSpPr>
          <p:nvPr>
            <p:ph type="sldNum" sz="quarter" idx="12"/>
          </p:nvPr>
        </p:nvSpPr>
        <p:spPr>
          <a:xfrm>
            <a:off x="457200" y="6191781"/>
            <a:ext cx="2057400" cy="279664"/>
          </a:xfrm>
          <a:prstGeom prst="rect">
            <a:avLst/>
          </a:prstGeom>
        </p:spPr>
        <p:txBody>
          <a:bodyPr/>
          <a:lstStyle>
            <a:lvl1pPr algn="l">
              <a:defRPr sz="1000">
                <a:latin typeface="Arial" panose="020B0604020202020204" pitchFamily="34" charset="0"/>
                <a:cs typeface="Arial" panose="020B0604020202020204" pitchFamily="34" charset="0"/>
              </a:defRPr>
            </a:lvl1pPr>
          </a:lstStyle>
          <a:p>
            <a:fld id="{936A99BC-3C9D-4DF8-8B8C-E1FD2BDF0AD4}" type="slidenum">
              <a:rPr lang="en-US" smtClean="0"/>
              <a:pPr/>
              <a:t>‹#›</a:t>
            </a:fld>
            <a:endParaRPr lang="en-US" dirty="0"/>
          </a:p>
        </p:txBody>
      </p:sp>
    </p:spTree>
    <p:extLst>
      <p:ext uri="{BB962C8B-B14F-4D97-AF65-F5344CB8AC3E}">
        <p14:creationId xmlns:p14="http://schemas.microsoft.com/office/powerpoint/2010/main" val="439585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ack Disclaimer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86" y="0"/>
            <a:ext cx="9143714" cy="3141134"/>
          </a:xfrm>
          <a:prstGeom prst="rect">
            <a:avLst/>
          </a:prstGeom>
        </p:spPr>
      </p:pic>
      <p:sp>
        <p:nvSpPr>
          <p:cNvPr id="4" name="TextBox 3"/>
          <p:cNvSpPr txBox="1"/>
          <p:nvPr userDrawn="1"/>
        </p:nvSpPr>
        <p:spPr>
          <a:xfrm>
            <a:off x="381001" y="3310467"/>
            <a:ext cx="7988300" cy="2477601"/>
          </a:xfrm>
          <a:prstGeom prst="rect">
            <a:avLst/>
          </a:prstGeom>
          <a:noFill/>
        </p:spPr>
        <p:txBody>
          <a:bodyPr wrap="square" rtlCol="0">
            <a:spAutoFit/>
          </a:bodyPr>
          <a:lstStyle/>
          <a:p>
            <a:pPr>
              <a:spcAft>
                <a:spcPts val="600"/>
              </a:spcAft>
            </a:pPr>
            <a:r>
              <a:rPr lang="en-US" sz="1000" dirty="0" smtClean="0">
                <a:latin typeface="Arial" panose="020B0604020202020204" pitchFamily="34" charset="0"/>
                <a:cs typeface="Arial" panose="020B0604020202020204" pitchFamily="34" charset="0"/>
              </a:rPr>
              <a:t>This document contains general information, may be based on authorities that are subject to change, and is not a substitute for professional advice or services. This document does not constitute audit, tax, consulting, business, financial, investment, legal or other professional advice, and you should consult a qualified professional advisor before taking any action based on the information herein. RSM US LLP, its affiliates and related entities are not responsible for any loss resulting from or relating to reliance on this document by any person. Internal Revenue Service rules require us to inform you that this communication may be deemed a solicitation to provide tax services.  This communication is being sent to individuals who have subscribed to receive it or who we believe would have an interest in the topics discussed.</a:t>
            </a:r>
          </a:p>
          <a:p>
            <a:pPr>
              <a:spcAft>
                <a:spcPts val="600"/>
              </a:spcAft>
            </a:pPr>
            <a:r>
              <a:rPr lang="en-US" sz="1000" dirty="0" smtClean="0">
                <a:latin typeface="Arial" panose="020B0604020202020204" pitchFamily="34" charset="0"/>
                <a:cs typeface="Arial" panose="020B0604020202020204" pitchFamily="34" charset="0"/>
              </a:rPr>
              <a:t>RSM US LLP is a limited liability partnership and the U.S. member firm of RSM International, a global network of independent audit, tax and consulting firms. The member firms of RSM International collaborate to provide services to global clients, but are separate and distinct legal entities that cannot obligate each other. Each member firm is responsible only for its own acts and omissions, and not those of any other party. Visit rsmus.com/</a:t>
            </a:r>
            <a:r>
              <a:rPr lang="en-US" sz="1000" dirty="0" err="1" smtClean="0">
                <a:latin typeface="Arial" panose="020B0604020202020204" pitchFamily="34" charset="0"/>
                <a:cs typeface="Arial" panose="020B0604020202020204" pitchFamily="34" charset="0"/>
              </a:rPr>
              <a:t>aboutus</a:t>
            </a:r>
            <a:r>
              <a:rPr lang="en-US" sz="1000" dirty="0" smtClean="0">
                <a:latin typeface="Arial" panose="020B0604020202020204" pitchFamily="34" charset="0"/>
                <a:cs typeface="Arial" panose="020B0604020202020204" pitchFamily="34" charset="0"/>
              </a:rPr>
              <a:t> for more information regarding RSM US LLP and RSM International. </a:t>
            </a:r>
          </a:p>
          <a:p>
            <a:pPr>
              <a:spcAft>
                <a:spcPts val="600"/>
              </a:spcAft>
            </a:pPr>
            <a:r>
              <a:rPr lang="en-US" sz="1000" dirty="0" smtClean="0">
                <a:latin typeface="Arial" panose="020B0604020202020204" pitchFamily="34" charset="0"/>
                <a:cs typeface="Arial" panose="020B0604020202020204" pitchFamily="34" charset="0"/>
              </a:rPr>
              <a:t>RSM® and the RSM logo are registered trademarks of RSM International Association. </a:t>
            </a:r>
            <a:r>
              <a:rPr lang="en-US" sz="1000" i="1" dirty="0" smtClean="0">
                <a:latin typeface="Arial" panose="020B0604020202020204" pitchFamily="34" charset="0"/>
                <a:cs typeface="Arial" panose="020B0604020202020204" pitchFamily="34" charset="0"/>
              </a:rPr>
              <a:t>The power of being understood® </a:t>
            </a:r>
            <a:r>
              <a:rPr lang="en-US" sz="1000" dirty="0" smtClean="0">
                <a:latin typeface="Arial" panose="020B0604020202020204" pitchFamily="34" charset="0"/>
                <a:cs typeface="Arial" panose="020B0604020202020204" pitchFamily="34" charset="0"/>
              </a:rPr>
              <a:t>is a registered trademark of RSM US LLP. </a:t>
            </a:r>
          </a:p>
          <a:p>
            <a:pPr>
              <a:spcAft>
                <a:spcPts val="600"/>
              </a:spcAft>
            </a:pPr>
            <a:r>
              <a:rPr lang="en-US" sz="1000" dirty="0" smtClean="0">
                <a:latin typeface="Arial" panose="020B0604020202020204" pitchFamily="34" charset="0"/>
                <a:cs typeface="Arial" panose="020B0604020202020204" pitchFamily="34" charset="0"/>
              </a:rPr>
              <a:t>© 2016 RSM US LLP. All Rights Reserved.</a:t>
            </a:r>
          </a:p>
        </p:txBody>
      </p:sp>
      <p:sp>
        <p:nvSpPr>
          <p:cNvPr id="2" name="Rectangle 1"/>
          <p:cNvSpPr/>
          <p:nvPr userDrawn="1"/>
        </p:nvSpPr>
        <p:spPr>
          <a:xfrm>
            <a:off x="381001" y="6273800"/>
            <a:ext cx="2201332" cy="4487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1269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29184"/>
            <a:ext cx="8321040" cy="822960"/>
          </a:xfrm>
        </p:spPr>
        <p:txBody>
          <a:bodyPr/>
          <a:lstStyle/>
          <a:p>
            <a:r>
              <a:rPr lang="en-US" dirty="0" smtClean="0"/>
              <a:t>Title (sentence case)</a:t>
            </a:r>
            <a:endParaRPr lang="en-US" dirty="0"/>
          </a:p>
        </p:txBody>
      </p:sp>
      <p:sp>
        <p:nvSpPr>
          <p:cNvPr id="5" name="Content Placeholder 4"/>
          <p:cNvSpPr>
            <a:spLocks noGrp="1"/>
          </p:cNvSpPr>
          <p:nvPr>
            <p:ph sz="quarter" idx="11"/>
          </p:nvPr>
        </p:nvSpPr>
        <p:spPr>
          <a:xfrm>
            <a:off x="457200" y="1371600"/>
            <a:ext cx="8321040" cy="46634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36131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286" y="482"/>
            <a:ext cx="9143714" cy="6857250"/>
          </a:xfrm>
          <a:prstGeom prst="rect">
            <a:avLst/>
          </a:prstGeom>
        </p:spPr>
      </p:pic>
      <p:sp>
        <p:nvSpPr>
          <p:cNvPr id="2" name="Title Placeholder 1"/>
          <p:cNvSpPr>
            <a:spLocks noGrp="1"/>
          </p:cNvSpPr>
          <p:nvPr>
            <p:ph type="title"/>
          </p:nvPr>
        </p:nvSpPr>
        <p:spPr>
          <a:xfrm>
            <a:off x="628650" y="365127"/>
            <a:ext cx="7886700" cy="77973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3133"/>
            <a:ext cx="7886700" cy="48138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Box 7"/>
          <p:cNvSpPr txBox="1"/>
          <p:nvPr userDrawn="1"/>
        </p:nvSpPr>
        <p:spPr>
          <a:xfrm>
            <a:off x="381001" y="6453716"/>
            <a:ext cx="2292350" cy="21544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solidFill>
                  <a:schemeClr val="tx1">
                    <a:lumMod val="50000"/>
                    <a:lumOff val="50000"/>
                  </a:schemeClr>
                </a:solidFill>
                <a:latin typeface="Arial" panose="020B0604020202020204" pitchFamily="34" charset="0"/>
                <a:cs typeface="Arial" panose="020B0604020202020204" pitchFamily="34" charset="0"/>
              </a:rPr>
              <a:t>©2016 RSM US LLP. All Rights Reserved. </a:t>
            </a:r>
          </a:p>
        </p:txBody>
      </p:sp>
      <p:sp>
        <p:nvSpPr>
          <p:cNvPr id="9" name="Slide Number Placeholder 6"/>
          <p:cNvSpPr>
            <a:spLocks noGrp="1"/>
          </p:cNvSpPr>
          <p:nvPr>
            <p:ph type="sldNum" sz="quarter" idx="4"/>
          </p:nvPr>
        </p:nvSpPr>
        <p:spPr>
          <a:xfrm>
            <a:off x="457200" y="6191781"/>
            <a:ext cx="2057400" cy="279664"/>
          </a:xfrm>
          <a:prstGeom prst="rect">
            <a:avLst/>
          </a:prstGeom>
        </p:spPr>
        <p:txBody>
          <a:bodyPr/>
          <a:lstStyle>
            <a:lvl1pPr algn="l">
              <a:defRPr sz="1000">
                <a:latin typeface="Arial" panose="020B0604020202020204" pitchFamily="34" charset="0"/>
                <a:cs typeface="Arial" panose="020B0604020202020204" pitchFamily="34" charset="0"/>
              </a:defRPr>
            </a:lvl1pPr>
          </a:lstStyle>
          <a:p>
            <a:fld id="{936A99BC-3C9D-4DF8-8B8C-E1FD2BDF0AD4}" type="slidenum">
              <a:rPr lang="en-US" smtClean="0"/>
              <a:pPr/>
              <a:t>‹#›</a:t>
            </a:fld>
            <a:endParaRPr lang="en-US" dirty="0"/>
          </a:p>
        </p:txBody>
      </p:sp>
    </p:spTree>
    <p:extLst>
      <p:ext uri="{BB962C8B-B14F-4D97-AF65-F5344CB8AC3E}">
        <p14:creationId xmlns:p14="http://schemas.microsoft.com/office/powerpoint/2010/main" val="65503779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69" r:id="rId3"/>
    <p:sldLayoutId id="2147483680" r:id="rId4"/>
    <p:sldLayoutId id="2147483670" r:id="rId5"/>
    <p:sldLayoutId id="2147483686" r:id="rId6"/>
    <p:sldLayoutId id="2147483689" r:id="rId7"/>
    <p:sldLayoutId id="2147483688" r:id="rId8"/>
    <p:sldLayoutId id="2147483690" r:id="rId9"/>
  </p:sldLayoutIdLst>
  <p:hf hdr="0" ftr="0" dt="0"/>
  <p:txStyles>
    <p:titleStyle>
      <a:lvl1pPr algn="l" defTabSz="914400" rtl="0" eaLnBrk="1" latinLnBrk="0" hangingPunct="1">
        <a:lnSpc>
          <a:spcPct val="90000"/>
        </a:lnSpc>
        <a:spcBef>
          <a:spcPct val="0"/>
        </a:spcBef>
        <a:buNone/>
        <a:defRPr sz="28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Font typeface="Calibri" panose="020F050202020403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Font typeface="Calibri" panose="020F050202020403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4718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 cont.</a:t>
            </a:r>
            <a:endParaRPr lang="en-US" dirty="0"/>
          </a:p>
        </p:txBody>
      </p:sp>
      <p:sp>
        <p:nvSpPr>
          <p:cNvPr id="3" name="Content Placeholder 2"/>
          <p:cNvSpPr>
            <a:spLocks noGrp="1"/>
          </p:cNvSpPr>
          <p:nvPr>
            <p:ph idx="1"/>
          </p:nvPr>
        </p:nvSpPr>
        <p:spPr/>
        <p:txBody>
          <a:bodyPr/>
          <a:lstStyle/>
          <a:p>
            <a:r>
              <a:rPr lang="en-US" dirty="0" smtClean="0"/>
              <a:t>Acknowledgement of the Facts IDR</a:t>
            </a:r>
          </a:p>
          <a:p>
            <a:pPr lvl="1"/>
            <a:r>
              <a:rPr lang="en-US" dirty="0" smtClean="0"/>
              <a:t>Issued prior to the NOPA</a:t>
            </a:r>
          </a:p>
          <a:p>
            <a:pPr lvl="1"/>
            <a:r>
              <a:rPr lang="en-US" dirty="0" smtClean="0"/>
              <a:t>Stated purpose is to define facts for </a:t>
            </a:r>
            <a:r>
              <a:rPr lang="en-US" dirty="0" err="1" smtClean="0"/>
              <a:t>unagreed</a:t>
            </a:r>
            <a:r>
              <a:rPr lang="en-US" dirty="0" smtClean="0"/>
              <a:t> issues</a:t>
            </a:r>
          </a:p>
          <a:p>
            <a:pPr lvl="1"/>
            <a:r>
              <a:rPr lang="en-US" dirty="0" smtClean="0"/>
              <a:t>Often used for any issue that will have a NOPA</a:t>
            </a:r>
          </a:p>
          <a:p>
            <a:pPr lvl="1"/>
            <a:r>
              <a:rPr lang="en-US" dirty="0" smtClean="0"/>
              <a:t>LB&amp;I team will prepare and request that the taxpayer acknowledge that the facts presented are correct</a:t>
            </a:r>
          </a:p>
          <a:p>
            <a:pPr lvl="1"/>
            <a:r>
              <a:rPr lang="en-US" dirty="0" smtClean="0"/>
              <a:t>Not subject to the IDR enforcement process</a:t>
            </a:r>
          </a:p>
        </p:txBody>
      </p:sp>
      <p:sp>
        <p:nvSpPr>
          <p:cNvPr id="4" name="Slide Number Placeholder 3"/>
          <p:cNvSpPr>
            <a:spLocks noGrp="1"/>
          </p:cNvSpPr>
          <p:nvPr>
            <p:ph type="sldNum" sz="quarter" idx="12"/>
          </p:nvPr>
        </p:nvSpPr>
        <p:spPr/>
        <p:txBody>
          <a:bodyPr/>
          <a:lstStyle/>
          <a:p>
            <a:fld id="{936A99BC-3C9D-4DF8-8B8C-E1FD2BDF0AD4}" type="slidenum">
              <a:rPr lang="en-US" smtClean="0"/>
              <a:pPr/>
              <a:t>10</a:t>
            </a:fld>
            <a:endParaRPr lang="en-US" dirty="0"/>
          </a:p>
        </p:txBody>
      </p:sp>
    </p:spTree>
    <p:extLst>
      <p:ext uri="{BB962C8B-B14F-4D97-AF65-F5344CB8AC3E}">
        <p14:creationId xmlns:p14="http://schemas.microsoft.com/office/powerpoint/2010/main" val="4185895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Managing the Acknowledgement of the Facts IDR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Approach the process cautiously</a:t>
            </a:r>
          </a:p>
          <a:p>
            <a:pPr lvl="1"/>
            <a:r>
              <a:rPr lang="en-US" dirty="0" smtClean="0"/>
              <a:t>If the matter will proceed to Appeals, Fast Track, Technical Advice or litigation, consider the AOF to “lock” the taxpayer into the facts.</a:t>
            </a:r>
          </a:p>
          <a:p>
            <a:pPr lvl="2"/>
            <a:r>
              <a:rPr lang="en-US" dirty="0" smtClean="0"/>
              <a:t>If new facts are presented after the case is submitted to Appeals, the case will be returned to LB&amp;I for further development and the potential for new issues being raised</a:t>
            </a:r>
          </a:p>
          <a:p>
            <a:pPr lvl="1"/>
            <a:r>
              <a:rPr lang="en-US" dirty="0" smtClean="0"/>
              <a:t>Correct any incorrect facts and conclusions from those facts in LB&amp;I’s write up</a:t>
            </a:r>
          </a:p>
          <a:p>
            <a:pPr lvl="1"/>
            <a:r>
              <a:rPr lang="en-US" dirty="0" smtClean="0"/>
              <a:t>Present new factual information to LB&amp;I to support your position</a:t>
            </a:r>
          </a:p>
          <a:p>
            <a:pPr lvl="1"/>
            <a:r>
              <a:rPr lang="en-US" dirty="0" smtClean="0"/>
              <a:t>Reserve right to present new facts once the NOPA is issued</a:t>
            </a:r>
          </a:p>
          <a:p>
            <a:pPr lvl="1"/>
            <a:r>
              <a:rPr lang="en-US" dirty="0" smtClean="0"/>
              <a:t>Elevate matters of disagreement to LB&amp;I managers </a:t>
            </a:r>
          </a:p>
          <a:p>
            <a:pPr lvl="1"/>
            <a:r>
              <a:rPr lang="en-US" dirty="0" smtClean="0"/>
              <a:t>Document your “agreement to disagree” with the AOF</a:t>
            </a:r>
          </a:p>
          <a:p>
            <a:pPr lvl="1"/>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11</a:t>
            </a:fld>
            <a:endParaRPr lang="en-US" dirty="0"/>
          </a:p>
        </p:txBody>
      </p:sp>
    </p:spTree>
    <p:extLst>
      <p:ext uri="{BB962C8B-B14F-4D97-AF65-F5344CB8AC3E}">
        <p14:creationId xmlns:p14="http://schemas.microsoft.com/office/powerpoint/2010/main" val="1409968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LB&amp;I Campaigns	</a:t>
            </a:r>
            <a:endParaRPr lang="en-US" dirty="0"/>
          </a:p>
        </p:txBody>
      </p:sp>
      <p:sp>
        <p:nvSpPr>
          <p:cNvPr id="3" name="Text Placeholder 2"/>
          <p:cNvSpPr>
            <a:spLocks noGrp="1"/>
          </p:cNvSpPr>
          <p:nvPr>
            <p:ph type="body" idx="1"/>
          </p:nvPr>
        </p:nvSpPr>
        <p:spPr/>
        <p:txBody>
          <a:bodyPr>
            <a:normAutofit fontScale="92500" lnSpcReduction="10000"/>
          </a:bodyPr>
          <a:lstStyle/>
          <a:p>
            <a:r>
              <a:rPr lang="en-US" dirty="0" smtClean="0"/>
              <a:t>A look at the first release</a:t>
            </a:r>
            <a:endParaRPr lang="en-US" dirty="0"/>
          </a:p>
        </p:txBody>
      </p:sp>
    </p:spTree>
    <p:extLst>
      <p:ext uri="{BB962C8B-B14F-4D97-AF65-F5344CB8AC3E}">
        <p14:creationId xmlns:p14="http://schemas.microsoft.com/office/powerpoint/2010/main" val="2301917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they called “campaigns”?</a:t>
            </a:r>
            <a:endParaRPr lang="en-US" dirty="0"/>
          </a:p>
        </p:txBody>
      </p:sp>
      <p:sp>
        <p:nvSpPr>
          <p:cNvPr id="3" name="Content Placeholder 2"/>
          <p:cNvSpPr>
            <a:spLocks noGrp="1"/>
          </p:cNvSpPr>
          <p:nvPr>
            <p:ph idx="1"/>
          </p:nvPr>
        </p:nvSpPr>
        <p:spPr/>
        <p:txBody>
          <a:bodyPr/>
          <a:lstStyle/>
          <a:p>
            <a:r>
              <a:rPr lang="en-US" sz="2200" dirty="0" smtClean="0"/>
              <a:t>Campaigns were designed to encourage noncompliant taxpayers to change their behavior and become compliant with the tax laws.</a:t>
            </a:r>
          </a:p>
          <a:p>
            <a:pPr lvl="1"/>
            <a:r>
              <a:rPr lang="en-US" sz="2000" dirty="0" smtClean="0"/>
              <a:t>Multi-year plans focused on the highest risk areas</a:t>
            </a:r>
          </a:p>
          <a:p>
            <a:pPr lvl="1"/>
            <a:r>
              <a:rPr lang="en-US" sz="2000" dirty="0" smtClean="0"/>
              <a:t>Risk analysis includes:</a:t>
            </a:r>
          </a:p>
          <a:p>
            <a:pPr lvl="2"/>
            <a:r>
              <a:rPr lang="en-US" sz="1800" dirty="0" smtClean="0"/>
              <a:t>Addressing compliance risk beyond issues or tax returns</a:t>
            </a:r>
          </a:p>
          <a:p>
            <a:pPr lvl="2"/>
            <a:r>
              <a:rPr lang="en-US" sz="1800" dirty="0" smtClean="0"/>
              <a:t>Examination is only one type of response to the campaign</a:t>
            </a:r>
          </a:p>
          <a:p>
            <a:pPr lvl="2"/>
            <a:r>
              <a:rPr lang="en-US" sz="1800" dirty="0" smtClean="0"/>
              <a:t>Analysis of ways to identify risks</a:t>
            </a:r>
          </a:p>
          <a:p>
            <a:pPr lvl="2"/>
            <a:r>
              <a:rPr lang="en-US" sz="1800" dirty="0" smtClean="0"/>
              <a:t>Responding to risks through outreach and training</a:t>
            </a:r>
          </a:p>
          <a:p>
            <a:pPr lvl="1"/>
            <a:r>
              <a:rPr lang="en-US" sz="2200" dirty="0" smtClean="0"/>
              <a:t>Tailored alternative treatments/streams to achieve compliance</a:t>
            </a:r>
          </a:p>
          <a:p>
            <a:pPr lvl="2"/>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13</a:t>
            </a:fld>
            <a:endParaRPr lang="en-US" dirty="0"/>
          </a:p>
        </p:txBody>
      </p:sp>
    </p:spTree>
    <p:extLst>
      <p:ext uri="{BB962C8B-B14F-4D97-AF65-F5344CB8AC3E}">
        <p14:creationId xmlns:p14="http://schemas.microsoft.com/office/powerpoint/2010/main" val="4243428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types of Treatment Streams will be used?</a:t>
            </a:r>
            <a:endParaRPr lang="en-US" dirty="0"/>
          </a:p>
        </p:txBody>
      </p:sp>
      <p:sp>
        <p:nvSpPr>
          <p:cNvPr id="3" name="Content Placeholder 2"/>
          <p:cNvSpPr>
            <a:spLocks noGrp="1"/>
          </p:cNvSpPr>
          <p:nvPr>
            <p:ph idx="1"/>
          </p:nvPr>
        </p:nvSpPr>
        <p:spPr/>
        <p:txBody>
          <a:bodyPr/>
          <a:lstStyle/>
          <a:p>
            <a:r>
              <a:rPr lang="en-US" dirty="0" smtClean="0"/>
              <a:t>“Soft letters”</a:t>
            </a:r>
          </a:p>
          <a:p>
            <a:r>
              <a:rPr lang="en-US" dirty="0" smtClean="0"/>
              <a:t>Tax form changes</a:t>
            </a:r>
          </a:p>
          <a:p>
            <a:r>
              <a:rPr lang="en-US" dirty="0" smtClean="0"/>
              <a:t>New guidance</a:t>
            </a:r>
          </a:p>
          <a:p>
            <a:r>
              <a:rPr lang="en-US" dirty="0" smtClean="0"/>
              <a:t>Practitioner outreach</a:t>
            </a:r>
          </a:p>
          <a:p>
            <a:r>
              <a:rPr lang="en-US" dirty="0" smtClean="0"/>
              <a:t>Examination</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14</a:t>
            </a:fld>
            <a:endParaRPr lang="en-US" dirty="0"/>
          </a:p>
        </p:txBody>
      </p:sp>
    </p:spTree>
    <p:extLst>
      <p:ext uri="{BB962C8B-B14F-4D97-AF65-F5344CB8AC3E}">
        <p14:creationId xmlns:p14="http://schemas.microsoft.com/office/powerpoint/2010/main" val="1183856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13 campaigns, by practice area</a:t>
            </a:r>
            <a:endParaRPr lang="en-US" dirty="0"/>
          </a:p>
        </p:txBody>
      </p:sp>
      <p:graphicFrame>
        <p:nvGraphicFramePr>
          <p:cNvPr id="5" name="Content Placeholder 4"/>
          <p:cNvGraphicFramePr>
            <a:graphicFrameLocks noGrp="1"/>
          </p:cNvGraphicFramePr>
          <p:nvPr>
            <p:ph idx="1"/>
            <p:extLst/>
          </p:nvPr>
        </p:nvGraphicFramePr>
        <p:xfrm>
          <a:off x="465138" y="1355725"/>
          <a:ext cx="8050212" cy="4640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936A99BC-3C9D-4DF8-8B8C-E1FD2BDF0AD4}" type="slidenum">
              <a:rPr lang="en-US" smtClean="0"/>
              <a:pPr/>
              <a:t>15</a:t>
            </a:fld>
            <a:endParaRPr lang="en-US" dirty="0"/>
          </a:p>
        </p:txBody>
      </p:sp>
    </p:spTree>
    <p:extLst>
      <p:ext uri="{BB962C8B-B14F-4D97-AF65-F5344CB8AC3E}">
        <p14:creationId xmlns:p14="http://schemas.microsoft.com/office/powerpoint/2010/main" val="3706927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48C energy </a:t>
            </a:r>
            <a:r>
              <a:rPr lang="en-US" dirty="0"/>
              <a:t>c</a:t>
            </a:r>
            <a:r>
              <a:rPr lang="en-US" dirty="0" smtClean="0"/>
              <a:t>redit</a:t>
            </a:r>
            <a:endParaRPr lang="en-US" dirty="0"/>
          </a:p>
        </p:txBody>
      </p:sp>
      <p:sp>
        <p:nvSpPr>
          <p:cNvPr id="3" name="Content Placeholder 2"/>
          <p:cNvSpPr>
            <a:spLocks noGrp="1"/>
          </p:cNvSpPr>
          <p:nvPr>
            <p:ph idx="1"/>
          </p:nvPr>
        </p:nvSpPr>
        <p:spPr/>
        <p:txBody>
          <a:bodyPr>
            <a:normAutofit/>
          </a:bodyPr>
          <a:lstStyle/>
          <a:p>
            <a:r>
              <a:rPr lang="en-US" sz="2400" dirty="0" smtClean="0"/>
              <a:t>Focus area</a:t>
            </a:r>
          </a:p>
          <a:p>
            <a:pPr lvl="1"/>
            <a:r>
              <a:rPr lang="en-US" sz="2000" dirty="0" smtClean="0"/>
              <a:t>Tax credits for qualified investments in advanced energy projects which support new, expanded or re-equipped domestic manufacturing facilities that produce certain types of energy</a:t>
            </a:r>
          </a:p>
          <a:p>
            <a:r>
              <a:rPr lang="en-US" sz="2400" dirty="0" smtClean="0"/>
              <a:t>Campaign purpose</a:t>
            </a:r>
          </a:p>
          <a:p>
            <a:pPr lvl="1"/>
            <a:r>
              <a:rPr lang="en-US" sz="2000" dirty="0" smtClean="0"/>
              <a:t>Ensure that only those taxpayers who were approved by the Department of Energy and who were allocated credits by the IRS are receiving the credits</a:t>
            </a:r>
          </a:p>
          <a:p>
            <a:r>
              <a:rPr lang="en-US" sz="2400" dirty="0"/>
              <a:t>T</a:t>
            </a:r>
            <a:r>
              <a:rPr lang="en-US" sz="2400" dirty="0" smtClean="0"/>
              <a:t>reatment streams</a:t>
            </a:r>
          </a:p>
          <a:p>
            <a:pPr lvl="1"/>
            <a:r>
              <a:rPr lang="en-US" sz="2000" dirty="0"/>
              <a:t>S</a:t>
            </a:r>
            <a:r>
              <a:rPr lang="en-US" sz="2000" dirty="0" smtClean="0"/>
              <a:t>oft letters to those who claimed the credit</a:t>
            </a:r>
          </a:p>
          <a:p>
            <a:pPr lvl="1"/>
            <a:r>
              <a:rPr lang="en-US" sz="2000" dirty="0"/>
              <a:t>L</a:t>
            </a:r>
            <a:r>
              <a:rPr lang="en-US" sz="2000" dirty="0" smtClean="0"/>
              <a:t>imited issue focused examinations for some  </a:t>
            </a:r>
          </a:p>
          <a:p>
            <a:endParaRPr lang="en-US" sz="24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16</a:t>
            </a:fld>
            <a:endParaRPr lang="en-US" dirty="0"/>
          </a:p>
        </p:txBody>
      </p:sp>
    </p:spTree>
    <p:extLst>
      <p:ext uri="{BB962C8B-B14F-4D97-AF65-F5344CB8AC3E}">
        <p14:creationId xmlns:p14="http://schemas.microsoft.com/office/powerpoint/2010/main" val="2506834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DPAD for video and TV program distribution</a:t>
            </a:r>
            <a:endParaRPr lang="en-US" dirty="0"/>
          </a:p>
        </p:txBody>
      </p:sp>
      <p:sp>
        <p:nvSpPr>
          <p:cNvPr id="3" name="Content Placeholder 2"/>
          <p:cNvSpPr>
            <a:spLocks noGrp="1"/>
          </p:cNvSpPr>
          <p:nvPr>
            <p:ph idx="1"/>
          </p:nvPr>
        </p:nvSpPr>
        <p:spPr/>
        <p:txBody>
          <a:bodyPr>
            <a:noAutofit/>
          </a:bodyPr>
          <a:lstStyle/>
          <a:p>
            <a:r>
              <a:rPr lang="en-US" sz="2000" dirty="0" smtClean="0"/>
              <a:t>Focus areas</a:t>
            </a:r>
          </a:p>
          <a:p>
            <a:pPr lvl="1"/>
            <a:r>
              <a:rPr lang="en-US" sz="1600" dirty="0" smtClean="0"/>
              <a:t>Section 199 allows for a domestic production activity deduction (DPAD) equal to 9 percent of income generated from qualified production activities</a:t>
            </a:r>
          </a:p>
          <a:p>
            <a:pPr lvl="1"/>
            <a:r>
              <a:rPr lang="en-US" sz="1600" dirty="0" smtClean="0"/>
              <a:t>Targets taxpayers </a:t>
            </a:r>
            <a:r>
              <a:rPr lang="en-US" sz="1600" dirty="0"/>
              <a:t>asserting that they are producers of a qualified </a:t>
            </a:r>
            <a:r>
              <a:rPr lang="en-US" sz="1600" dirty="0" smtClean="0"/>
              <a:t>film </a:t>
            </a:r>
          </a:p>
          <a:p>
            <a:pPr lvl="1"/>
            <a:r>
              <a:rPr lang="en-US" sz="1600" dirty="0" smtClean="0"/>
              <a:t>Targets multi-channel video program distributors (MVDPs) claiming to provide online access to computer software </a:t>
            </a:r>
            <a:r>
              <a:rPr lang="en-US" sz="1600" dirty="0"/>
              <a:t>for the customer’s direct use, incident to the transmission activities, including set-top boxes</a:t>
            </a:r>
            <a:endParaRPr lang="en-US" sz="1600" dirty="0" smtClean="0"/>
          </a:p>
          <a:p>
            <a:r>
              <a:rPr lang="en-US" sz="2000" dirty="0" smtClean="0"/>
              <a:t>Campaign purpose</a:t>
            </a:r>
          </a:p>
          <a:p>
            <a:pPr lvl="1"/>
            <a:r>
              <a:rPr lang="en-US" sz="1600" dirty="0" smtClean="0"/>
              <a:t>Ensure that MVDPs and broadcasters are not claiming DPAD allowances for certain circumstances disallowed by recent IRS technical advice</a:t>
            </a:r>
          </a:p>
          <a:p>
            <a:r>
              <a:rPr lang="en-US" sz="2000" dirty="0" smtClean="0"/>
              <a:t>Treatment streams</a:t>
            </a:r>
          </a:p>
          <a:p>
            <a:pPr lvl="1"/>
            <a:r>
              <a:rPr lang="en-US" sz="1600" dirty="0" smtClean="0"/>
              <a:t>Externally published Practice Unit </a:t>
            </a:r>
          </a:p>
          <a:p>
            <a:pPr lvl="1"/>
            <a:r>
              <a:rPr lang="en-US" sz="1600" dirty="0" smtClean="0"/>
              <a:t>Potential published guidance (Rev. Rul., Rev. Proc., etc.)</a:t>
            </a:r>
          </a:p>
          <a:p>
            <a:pPr lvl="1"/>
            <a:r>
              <a:rPr lang="en-US" sz="1600" dirty="0" smtClean="0"/>
              <a:t>Issue focused examinations</a:t>
            </a:r>
            <a:endParaRPr lang="en-US" sz="16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17</a:t>
            </a:fld>
            <a:endParaRPr lang="en-US" dirty="0"/>
          </a:p>
        </p:txBody>
      </p:sp>
    </p:spTree>
    <p:extLst>
      <p:ext uri="{BB962C8B-B14F-4D97-AF65-F5344CB8AC3E}">
        <p14:creationId xmlns:p14="http://schemas.microsoft.com/office/powerpoint/2010/main" val="4187766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Micro-captive </a:t>
            </a:r>
            <a:r>
              <a:rPr lang="en-US" dirty="0"/>
              <a:t>i</a:t>
            </a:r>
            <a:r>
              <a:rPr lang="en-US" dirty="0" smtClean="0"/>
              <a:t>nsurance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Focus area</a:t>
            </a:r>
          </a:p>
          <a:p>
            <a:pPr lvl="1"/>
            <a:r>
              <a:rPr lang="en-US" dirty="0" smtClean="0"/>
              <a:t>Involves a captive insurance company claiming a partial tax exemption under section 831 and related parties claiming insurance premium deductions to reduce taxable income</a:t>
            </a:r>
          </a:p>
          <a:p>
            <a:pPr lvl="1"/>
            <a:r>
              <a:rPr lang="en-US" dirty="0" smtClean="0"/>
              <a:t>Notice 2016-66 identifies the issue as a “transaction of interest” requiring annual disclosure on Form 8886 as a “reportable transaction”</a:t>
            </a:r>
          </a:p>
          <a:p>
            <a:r>
              <a:rPr lang="en-US" dirty="0" smtClean="0"/>
              <a:t>Campaign purpose</a:t>
            </a:r>
          </a:p>
          <a:p>
            <a:pPr lvl="1"/>
            <a:r>
              <a:rPr lang="en-US" dirty="0" smtClean="0"/>
              <a:t>Determine whether deductions are properly claimed</a:t>
            </a:r>
          </a:p>
          <a:p>
            <a:r>
              <a:rPr lang="en-US" dirty="0" smtClean="0"/>
              <a:t>Treatment streams</a:t>
            </a:r>
          </a:p>
          <a:p>
            <a:pPr lvl="1"/>
            <a:r>
              <a:rPr lang="en-US" dirty="0" smtClean="0"/>
              <a:t>Deploy developed training program</a:t>
            </a:r>
          </a:p>
          <a:p>
            <a:pPr lvl="1"/>
            <a:r>
              <a:rPr lang="en-US" dirty="0" smtClean="0"/>
              <a:t>Issue based examinations</a:t>
            </a:r>
          </a:p>
          <a:p>
            <a:pPr lvl="1"/>
            <a:r>
              <a:rPr lang="en-US" dirty="0" smtClean="0"/>
              <a:t>Penalties for non-disclosure of the transaction on Form 8886</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18</a:t>
            </a:fld>
            <a:endParaRPr lang="en-US" dirty="0"/>
          </a:p>
        </p:txBody>
      </p:sp>
    </p:spTree>
    <p:extLst>
      <p:ext uri="{BB962C8B-B14F-4D97-AF65-F5344CB8AC3E}">
        <p14:creationId xmlns:p14="http://schemas.microsoft.com/office/powerpoint/2010/main" val="4206332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a:t>
            </a:r>
            <a:r>
              <a:rPr lang="en-US" dirty="0"/>
              <a:t>p</a:t>
            </a:r>
            <a:r>
              <a:rPr lang="en-US" dirty="0" smtClean="0"/>
              <a:t>arty transactions</a:t>
            </a:r>
            <a:endParaRPr lang="en-US" dirty="0"/>
          </a:p>
        </p:txBody>
      </p:sp>
      <p:sp>
        <p:nvSpPr>
          <p:cNvPr id="3" name="Content Placeholder 2"/>
          <p:cNvSpPr>
            <a:spLocks noGrp="1"/>
          </p:cNvSpPr>
          <p:nvPr>
            <p:ph idx="1"/>
          </p:nvPr>
        </p:nvSpPr>
        <p:spPr/>
        <p:txBody>
          <a:bodyPr>
            <a:normAutofit/>
          </a:bodyPr>
          <a:lstStyle/>
          <a:p>
            <a:r>
              <a:rPr lang="en-US" sz="2400" dirty="0" smtClean="0"/>
              <a:t>Focus area</a:t>
            </a:r>
          </a:p>
          <a:p>
            <a:pPr lvl="1"/>
            <a:r>
              <a:rPr lang="en-US" sz="2000" dirty="0" smtClean="0"/>
              <a:t>Middle </a:t>
            </a:r>
            <a:r>
              <a:rPr lang="en-US" sz="2000" dirty="0"/>
              <a:t>market companies with transactions involving </a:t>
            </a:r>
            <a:r>
              <a:rPr lang="en-US" sz="2000" dirty="0" smtClean="0"/>
              <a:t>income and deductions between </a:t>
            </a:r>
            <a:r>
              <a:rPr lang="en-US" sz="2000" dirty="0"/>
              <a:t>corporate taxpayers and related pass-through entities or </a:t>
            </a:r>
            <a:r>
              <a:rPr lang="en-US" sz="2000" dirty="0" smtClean="0"/>
              <a:t>shareholders</a:t>
            </a:r>
            <a:endParaRPr lang="en-US" sz="2000" dirty="0"/>
          </a:p>
          <a:p>
            <a:r>
              <a:rPr lang="en-US" sz="2400" dirty="0" smtClean="0"/>
              <a:t>Campaign purpose</a:t>
            </a:r>
          </a:p>
          <a:p>
            <a:pPr lvl="1"/>
            <a:r>
              <a:rPr lang="en-US" sz="2000" dirty="0" smtClean="0"/>
              <a:t>Determine who is the proper party to report income and claim deductions </a:t>
            </a:r>
          </a:p>
          <a:p>
            <a:r>
              <a:rPr lang="en-US" sz="2400" dirty="0" smtClean="0"/>
              <a:t>Treatment streams</a:t>
            </a:r>
          </a:p>
          <a:p>
            <a:pPr lvl="1"/>
            <a:r>
              <a:rPr lang="en-US" sz="2000" dirty="0" smtClean="0"/>
              <a:t>Issue-based examinations</a:t>
            </a:r>
          </a:p>
          <a:p>
            <a:pPr marL="1371600" lvl="3" indent="0">
              <a:buNone/>
            </a:pPr>
            <a:endParaRPr lang="en-US" sz="16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19</a:t>
            </a:fld>
            <a:endParaRPr lang="en-US" dirty="0"/>
          </a:p>
        </p:txBody>
      </p:sp>
    </p:spTree>
    <p:extLst>
      <p:ext uri="{BB962C8B-B14F-4D97-AF65-F5344CB8AC3E}">
        <p14:creationId xmlns:p14="http://schemas.microsoft.com/office/powerpoint/2010/main" val="226489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IRS CONTROVERSY UPDATE</a:t>
            </a:r>
            <a:endParaRPr lang="en-US" dirty="0"/>
          </a:p>
        </p:txBody>
      </p:sp>
      <p:sp>
        <p:nvSpPr>
          <p:cNvPr id="3" name="Subtitle 2"/>
          <p:cNvSpPr>
            <a:spLocks noGrp="1"/>
          </p:cNvSpPr>
          <p:nvPr>
            <p:ph type="subTitle" idx="1"/>
          </p:nvPr>
        </p:nvSpPr>
        <p:spPr/>
        <p:txBody>
          <a:bodyPr/>
          <a:lstStyle/>
          <a:p>
            <a:r>
              <a:rPr lang="en-US" dirty="0" smtClean="0"/>
              <a:t>New process, new approach, new Appeals?</a:t>
            </a:r>
            <a:endParaRPr lang="en-US" dirty="0"/>
          </a:p>
        </p:txBody>
      </p:sp>
      <p:sp>
        <p:nvSpPr>
          <p:cNvPr id="5" name="Text Placeholder 4"/>
          <p:cNvSpPr>
            <a:spLocks noGrp="1"/>
          </p:cNvSpPr>
          <p:nvPr>
            <p:ph type="body" sz="quarter" idx="13"/>
          </p:nvPr>
        </p:nvSpPr>
        <p:spPr/>
        <p:txBody>
          <a:bodyPr/>
          <a:lstStyle/>
          <a:p>
            <a:r>
              <a:rPr lang="en-US" dirty="0" smtClean="0"/>
              <a:t>Houston Estate Planning Council, November 19, 2017</a:t>
            </a:r>
            <a:endParaRPr lang="en-US" dirty="0"/>
          </a:p>
        </p:txBody>
      </p:sp>
    </p:spTree>
    <p:extLst>
      <p:ext uri="{BB962C8B-B14F-4D97-AF65-F5344CB8AC3E}">
        <p14:creationId xmlns:p14="http://schemas.microsoft.com/office/powerpoint/2010/main" val="3777531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a:t>
            </a:r>
            <a:r>
              <a:rPr lang="en-US" dirty="0" smtClean="0"/>
              <a:t>eferred variable annuity reserves </a:t>
            </a:r>
            <a:br>
              <a:rPr lang="en-US" dirty="0" smtClean="0"/>
            </a:br>
            <a:r>
              <a:rPr lang="en-US" dirty="0" smtClean="0"/>
              <a:t>Life insurance reserves</a:t>
            </a:r>
            <a:endParaRPr lang="en-US" dirty="0"/>
          </a:p>
        </p:txBody>
      </p:sp>
      <p:sp>
        <p:nvSpPr>
          <p:cNvPr id="3" name="Content Placeholder 2"/>
          <p:cNvSpPr>
            <a:spLocks noGrp="1"/>
          </p:cNvSpPr>
          <p:nvPr>
            <p:ph idx="1"/>
          </p:nvPr>
        </p:nvSpPr>
        <p:spPr/>
        <p:txBody>
          <a:bodyPr>
            <a:noAutofit/>
          </a:bodyPr>
          <a:lstStyle/>
          <a:p>
            <a:r>
              <a:rPr lang="en-US" sz="2400" dirty="0" smtClean="0"/>
              <a:t>Focus area</a:t>
            </a:r>
          </a:p>
          <a:p>
            <a:pPr lvl="1"/>
            <a:r>
              <a:rPr lang="en-US" sz="2000" dirty="0" smtClean="0"/>
              <a:t>Reserve calculations </a:t>
            </a:r>
            <a:r>
              <a:rPr lang="en-US" sz="2000" dirty="0"/>
              <a:t>based on morbidity tables and assumed rates of </a:t>
            </a:r>
            <a:r>
              <a:rPr lang="en-US" sz="2000" dirty="0" smtClean="0"/>
              <a:t>interest, creating significant differences depending on process used</a:t>
            </a:r>
            <a:endParaRPr lang="en-US" sz="2000" dirty="0"/>
          </a:p>
          <a:p>
            <a:pPr lvl="1"/>
            <a:r>
              <a:rPr lang="en-US" sz="2000" dirty="0" smtClean="0"/>
              <a:t>Collaborate with industry </a:t>
            </a:r>
            <a:r>
              <a:rPr lang="en-US" sz="2000" dirty="0"/>
              <a:t>stakeholders, Treasury, and Chief Counsel to develop published guidance </a:t>
            </a:r>
          </a:p>
          <a:p>
            <a:r>
              <a:rPr lang="en-US" sz="2400" dirty="0" smtClean="0"/>
              <a:t>Campaign purpose</a:t>
            </a:r>
          </a:p>
          <a:p>
            <a:pPr lvl="1"/>
            <a:r>
              <a:rPr lang="en-US" sz="2000" dirty="0" smtClean="0"/>
              <a:t>Minimize the disparity in taxation </a:t>
            </a:r>
            <a:r>
              <a:rPr lang="en-US" sz="2000" dirty="0"/>
              <a:t>of annuity and life insurance reserves </a:t>
            </a:r>
            <a:r>
              <a:rPr lang="en-US" sz="2000" dirty="0" smtClean="0"/>
              <a:t>created by current methods</a:t>
            </a:r>
            <a:endParaRPr lang="en-US" sz="2000" dirty="0"/>
          </a:p>
          <a:p>
            <a:r>
              <a:rPr lang="en-US" sz="2400" dirty="0" smtClean="0"/>
              <a:t>Treatment streams</a:t>
            </a:r>
          </a:p>
          <a:p>
            <a:pPr lvl="1"/>
            <a:r>
              <a:rPr lang="en-US" sz="2000" dirty="0" smtClean="0"/>
              <a:t>Industry Issue Resolution (IIR)</a:t>
            </a:r>
          </a:p>
          <a:p>
            <a:pPr lvl="1"/>
            <a:r>
              <a:rPr lang="en-US" sz="2000" dirty="0" smtClean="0"/>
              <a:t>Pre-filing guidance (rather than examination)</a:t>
            </a:r>
          </a:p>
          <a:p>
            <a:pPr lvl="1"/>
            <a:r>
              <a:rPr lang="en-US" sz="2000" dirty="0" smtClean="0"/>
              <a:t>Published guidance</a:t>
            </a:r>
            <a:endParaRPr lang="en-US" sz="20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20</a:t>
            </a:fld>
            <a:endParaRPr lang="en-US" dirty="0"/>
          </a:p>
        </p:txBody>
      </p:sp>
    </p:spTree>
    <p:extLst>
      <p:ext uri="{BB962C8B-B14F-4D97-AF65-F5344CB8AC3E}">
        <p14:creationId xmlns:p14="http://schemas.microsoft.com/office/powerpoint/2010/main" val="923413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Basket transactions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Focus area</a:t>
            </a:r>
          </a:p>
          <a:p>
            <a:pPr lvl="1"/>
            <a:r>
              <a:rPr lang="en-US" dirty="0" smtClean="0"/>
              <a:t>Transactions that use derivative contracts (generally involving cash-settled options) that entitle the holder to the net appreciation or depreciation on a “basket” of financial products acquired by the option writer (typically a bank)</a:t>
            </a:r>
          </a:p>
          <a:p>
            <a:pPr lvl="1"/>
            <a:r>
              <a:rPr lang="en-US" dirty="0" smtClean="0"/>
              <a:t>Transactions involving cash-settled options were designated as “listed transactions” by the IRS while other basket transactions were treated as “transactions of interest,” both requiring disclosure on Form 8886</a:t>
            </a:r>
          </a:p>
          <a:p>
            <a:r>
              <a:rPr lang="en-US" dirty="0" smtClean="0"/>
              <a:t>Campaign purpose</a:t>
            </a:r>
          </a:p>
          <a:p>
            <a:pPr lvl="1"/>
            <a:r>
              <a:rPr lang="en-US" dirty="0" smtClean="0"/>
              <a:t>Clarify Form 8886 disclosures and proper capital gain or loss treatment of the elements within these transactions</a:t>
            </a:r>
          </a:p>
          <a:p>
            <a:r>
              <a:rPr lang="en-US" dirty="0" smtClean="0"/>
              <a:t>Treatment streams</a:t>
            </a:r>
          </a:p>
          <a:p>
            <a:pPr lvl="1"/>
            <a:r>
              <a:rPr lang="en-US" dirty="0" smtClean="0"/>
              <a:t>Issue-based examinations</a:t>
            </a:r>
          </a:p>
          <a:p>
            <a:pPr lvl="1"/>
            <a:r>
              <a:rPr lang="en-US" dirty="0" smtClean="0"/>
              <a:t>Soft letters to material advisors</a:t>
            </a:r>
          </a:p>
          <a:p>
            <a:pPr lvl="1"/>
            <a:r>
              <a:rPr lang="en-US" dirty="0" smtClean="0"/>
              <a:t>Practitioner outreach</a:t>
            </a:r>
          </a:p>
          <a:p>
            <a:pPr lvl="1"/>
            <a:r>
              <a:rPr lang="en-US" dirty="0" smtClean="0"/>
              <a:t>Penalties </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21</a:t>
            </a:fld>
            <a:endParaRPr lang="en-US" dirty="0"/>
          </a:p>
        </p:txBody>
      </p:sp>
    </p:spTree>
    <p:extLst>
      <p:ext uri="{BB962C8B-B14F-4D97-AF65-F5344CB8AC3E}">
        <p14:creationId xmlns:p14="http://schemas.microsoft.com/office/powerpoint/2010/main" val="3892852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Land </a:t>
            </a:r>
            <a:r>
              <a:rPr lang="en-US" dirty="0" smtClean="0"/>
              <a:t>developers using completed contract method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Focus area</a:t>
            </a:r>
          </a:p>
          <a:p>
            <a:pPr lvl="1"/>
            <a:r>
              <a:rPr lang="en-US" sz="2300" dirty="0" smtClean="0"/>
              <a:t>Completed contract method of accounting, which allows for deferral of income until the completion of the project</a:t>
            </a:r>
          </a:p>
          <a:p>
            <a:pPr lvl="1"/>
            <a:r>
              <a:rPr lang="en-US" sz="2300" dirty="0" smtClean="0"/>
              <a:t>Intended for land developers engaged in construction, though a </a:t>
            </a:r>
            <a:r>
              <a:rPr lang="en-US" sz="2300" dirty="0"/>
              <a:t>recent IRS memorandum </a:t>
            </a:r>
            <a:r>
              <a:rPr lang="en-US" sz="2300" dirty="0" smtClean="0"/>
              <a:t>allowed </a:t>
            </a:r>
            <a:r>
              <a:rPr lang="en-US" sz="2300" dirty="0"/>
              <a:t>the method for a land developer </a:t>
            </a:r>
            <a:r>
              <a:rPr lang="en-US" sz="2300" dirty="0" smtClean="0"/>
              <a:t>that graded </a:t>
            </a:r>
            <a:r>
              <a:rPr lang="en-US" sz="2300" dirty="0"/>
              <a:t>land and compacted soil for future construction by a home </a:t>
            </a:r>
            <a:r>
              <a:rPr lang="en-US" sz="2300" dirty="0" smtClean="0"/>
              <a:t>builder</a:t>
            </a:r>
          </a:p>
          <a:p>
            <a:r>
              <a:rPr lang="en-US" dirty="0" smtClean="0"/>
              <a:t>Campaign purpose</a:t>
            </a:r>
            <a:endParaRPr lang="en-US" dirty="0"/>
          </a:p>
          <a:p>
            <a:pPr lvl="1"/>
            <a:r>
              <a:rPr lang="en-US" sz="2300" dirty="0" smtClean="0"/>
              <a:t>Ensure large land developers are not impermissibly using the completed contract method, or using a percentage of completion method that maximizes deferral of income on land development contracts when they are not engaged in construction</a:t>
            </a:r>
          </a:p>
          <a:p>
            <a:r>
              <a:rPr lang="en-US" dirty="0" smtClean="0"/>
              <a:t>Treatment Streams</a:t>
            </a:r>
          </a:p>
          <a:p>
            <a:pPr lvl="1"/>
            <a:r>
              <a:rPr lang="en-US" sz="2300" dirty="0" smtClean="0"/>
              <a:t>Soft letters to developers using completed contract method</a:t>
            </a:r>
          </a:p>
          <a:p>
            <a:pPr lvl="1"/>
            <a:r>
              <a:rPr lang="en-US" sz="2300" dirty="0" smtClean="0"/>
              <a:t>Development of a published practice unit for use by LB&amp;I</a:t>
            </a:r>
          </a:p>
          <a:p>
            <a:pPr lvl="1"/>
            <a:r>
              <a:rPr lang="en-US" sz="2300" dirty="0" smtClean="0"/>
              <a:t>Issue-based examinations where warranted</a:t>
            </a:r>
          </a:p>
          <a:p>
            <a:pPr lvl="1"/>
            <a:endParaRPr lang="en-US" dirty="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22</a:t>
            </a:fld>
            <a:endParaRPr lang="en-US" dirty="0"/>
          </a:p>
        </p:txBody>
      </p:sp>
    </p:spTree>
    <p:extLst>
      <p:ext uri="{BB962C8B-B14F-4D97-AF65-F5344CB8AC3E}">
        <p14:creationId xmlns:p14="http://schemas.microsoft.com/office/powerpoint/2010/main" val="1993554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TEFRA </a:t>
            </a:r>
            <a:r>
              <a:rPr lang="en-US" dirty="0" smtClean="0"/>
              <a:t>linkage plan strategy</a:t>
            </a:r>
            <a:endParaRPr lang="en-US" dirty="0"/>
          </a:p>
        </p:txBody>
      </p:sp>
      <p:sp>
        <p:nvSpPr>
          <p:cNvPr id="3" name="Content Placeholder 2"/>
          <p:cNvSpPr>
            <a:spLocks noGrp="1"/>
          </p:cNvSpPr>
          <p:nvPr>
            <p:ph idx="1"/>
          </p:nvPr>
        </p:nvSpPr>
        <p:spPr>
          <a:xfrm>
            <a:off x="465666" y="1355596"/>
            <a:ext cx="8049683" cy="5248404"/>
          </a:xfrm>
        </p:spPr>
        <p:txBody>
          <a:bodyPr>
            <a:noAutofit/>
          </a:bodyPr>
          <a:lstStyle/>
          <a:p>
            <a:r>
              <a:rPr lang="en-US" sz="2400" dirty="0" smtClean="0"/>
              <a:t>Focus area</a:t>
            </a:r>
          </a:p>
          <a:p>
            <a:pPr lvl="1"/>
            <a:r>
              <a:rPr lang="en-US" sz="2000" dirty="0" smtClean="0"/>
              <a:t>The Tax Equity and Fiscal Responsibility Act of 1982 (TEFRA) unified partnership audit procedures, creating burdens on the IRS examination function due to complexity of issues and procedures</a:t>
            </a:r>
          </a:p>
          <a:p>
            <a:pPr lvl="1"/>
            <a:r>
              <a:rPr lang="en-US" sz="2000" dirty="0" smtClean="0"/>
              <a:t>Few examinations are conducted and many examinations result in “no changes”  </a:t>
            </a:r>
          </a:p>
          <a:p>
            <a:r>
              <a:rPr lang="en-US" sz="2400" dirty="0" smtClean="0"/>
              <a:t>Campaign purpose </a:t>
            </a:r>
          </a:p>
          <a:p>
            <a:pPr lvl="1"/>
            <a:r>
              <a:rPr lang="en-US" sz="2000" dirty="0" smtClean="0"/>
              <a:t>Develop </a:t>
            </a:r>
            <a:r>
              <a:rPr lang="en-US" sz="2000" dirty="0"/>
              <a:t>new procedures and technologies to more efficiently track, process and, ultimately, collect tax on TEFRA partnership adjustments.</a:t>
            </a:r>
          </a:p>
          <a:p>
            <a:r>
              <a:rPr lang="en-US" sz="2400" dirty="0" smtClean="0"/>
              <a:t>Treatment streams</a:t>
            </a:r>
          </a:p>
          <a:p>
            <a:pPr lvl="1"/>
            <a:r>
              <a:rPr lang="en-US" sz="2000" dirty="0" smtClean="0"/>
              <a:t>New procedures and improved technology to assist in TEFRA examinations</a:t>
            </a:r>
            <a:endParaRPr lang="en-US" sz="20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23</a:t>
            </a:fld>
            <a:endParaRPr lang="en-US" dirty="0"/>
          </a:p>
        </p:txBody>
      </p:sp>
    </p:spTree>
    <p:extLst>
      <p:ext uri="{BB962C8B-B14F-4D97-AF65-F5344CB8AC3E}">
        <p14:creationId xmlns:p14="http://schemas.microsoft.com/office/powerpoint/2010/main" val="947422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 </a:t>
            </a:r>
            <a:r>
              <a:rPr lang="en-US" dirty="0" smtClean="0"/>
              <a:t>corporation losses claimed in excess of basis</a:t>
            </a:r>
            <a:endParaRPr lang="en-US" dirty="0"/>
          </a:p>
        </p:txBody>
      </p:sp>
      <p:sp>
        <p:nvSpPr>
          <p:cNvPr id="3" name="Content Placeholder 2"/>
          <p:cNvSpPr>
            <a:spLocks noGrp="1"/>
          </p:cNvSpPr>
          <p:nvPr>
            <p:ph idx="1"/>
          </p:nvPr>
        </p:nvSpPr>
        <p:spPr/>
        <p:txBody>
          <a:bodyPr>
            <a:noAutofit/>
          </a:bodyPr>
          <a:lstStyle/>
          <a:p>
            <a:r>
              <a:rPr lang="en-US" sz="2000" dirty="0" smtClean="0"/>
              <a:t>Focus area</a:t>
            </a:r>
          </a:p>
          <a:p>
            <a:pPr lvl="1"/>
            <a:r>
              <a:rPr lang="en-US" sz="1600" dirty="0" smtClean="0"/>
              <a:t>S corporations pass through net income, gains, losses and credits to shareholders who report those items on their Forms 1040</a:t>
            </a:r>
          </a:p>
          <a:p>
            <a:pPr lvl="1"/>
            <a:r>
              <a:rPr lang="en-US" sz="1600" dirty="0" smtClean="0"/>
              <a:t>S corporation shareholders can only deduct losses to the extent they either have basis in their S corporation stock or in debt of the corporation owed directly to the shareholder</a:t>
            </a:r>
          </a:p>
          <a:p>
            <a:pPr lvl="1"/>
            <a:r>
              <a:rPr lang="en-US" sz="1600" dirty="0" smtClean="0"/>
              <a:t>It is often impossible for the IRS to determine whether a shareholder has sufficient basis to deduct the loss</a:t>
            </a:r>
          </a:p>
          <a:p>
            <a:r>
              <a:rPr lang="en-US" sz="2000" dirty="0" smtClean="0"/>
              <a:t>Campaign purpose</a:t>
            </a:r>
          </a:p>
          <a:p>
            <a:pPr lvl="1"/>
            <a:r>
              <a:rPr lang="en-US" sz="1600" dirty="0" smtClean="0"/>
              <a:t>Ensure shareholders are not improperly deducting losses in excess of their basis.</a:t>
            </a:r>
          </a:p>
          <a:p>
            <a:r>
              <a:rPr lang="en-US" sz="2000" dirty="0" smtClean="0"/>
              <a:t>Treatment streams</a:t>
            </a:r>
          </a:p>
          <a:p>
            <a:pPr lvl="1"/>
            <a:r>
              <a:rPr lang="en-US" sz="1600" dirty="0" smtClean="0"/>
              <a:t>Soft letters to shareholders who claim S corporation losses </a:t>
            </a:r>
          </a:p>
          <a:p>
            <a:pPr lvl="1"/>
            <a:r>
              <a:rPr lang="en-US" sz="1600" dirty="0" smtClean="0"/>
              <a:t>Stakeholder (tax practitioner) outreach</a:t>
            </a:r>
          </a:p>
          <a:p>
            <a:pPr lvl="1"/>
            <a:r>
              <a:rPr lang="en-US" sz="1600" dirty="0" smtClean="0"/>
              <a:t>Creation of a new IRS form to compute basis</a:t>
            </a:r>
          </a:p>
          <a:p>
            <a:pPr lvl="1"/>
            <a:r>
              <a:rPr lang="en-US" sz="1600" dirty="0" smtClean="0"/>
              <a:t>Issue-based examinations</a:t>
            </a:r>
            <a:endParaRPr lang="en-US" sz="16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24</a:t>
            </a:fld>
            <a:endParaRPr lang="en-US" dirty="0"/>
          </a:p>
        </p:txBody>
      </p:sp>
    </p:spTree>
    <p:extLst>
      <p:ext uri="{BB962C8B-B14F-4D97-AF65-F5344CB8AC3E}">
        <p14:creationId xmlns:p14="http://schemas.microsoft.com/office/powerpoint/2010/main" val="2628817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Offshore Voluntary Disclosure Program (OVDP) declines or withdrawals</a:t>
            </a:r>
            <a:endParaRPr lang="en-US" dirty="0"/>
          </a:p>
        </p:txBody>
      </p:sp>
      <p:sp>
        <p:nvSpPr>
          <p:cNvPr id="3" name="Content Placeholder 2"/>
          <p:cNvSpPr>
            <a:spLocks noGrp="1"/>
          </p:cNvSpPr>
          <p:nvPr>
            <p:ph idx="1"/>
          </p:nvPr>
        </p:nvSpPr>
        <p:spPr/>
        <p:txBody>
          <a:bodyPr>
            <a:noAutofit/>
          </a:bodyPr>
          <a:lstStyle/>
          <a:p>
            <a:r>
              <a:rPr lang="en-US" sz="2000" dirty="0" smtClean="0"/>
              <a:t>Focus area</a:t>
            </a:r>
          </a:p>
          <a:p>
            <a:pPr lvl="1"/>
            <a:r>
              <a:rPr lang="en-US" sz="1600" dirty="0" smtClean="0"/>
              <a:t>OVDP allows voluntary entry into a civil settlement structure to correct prior non-compliance related to unreported offshore income and unfiled foreign information returns</a:t>
            </a:r>
          </a:p>
          <a:p>
            <a:pPr lvl="1"/>
            <a:r>
              <a:rPr lang="en-US" sz="1600" dirty="0" smtClean="0"/>
              <a:t>Taxpayers may be declined if noncompliance deemed criminal in nature</a:t>
            </a:r>
          </a:p>
          <a:p>
            <a:pPr lvl="1"/>
            <a:r>
              <a:rPr lang="en-US" sz="1600" dirty="0" smtClean="0"/>
              <a:t>Taxpayers may opt out of the program via an irrevocable election where </a:t>
            </a:r>
            <a:r>
              <a:rPr lang="en-US" sz="1600" dirty="0"/>
              <a:t>their case will be handled through a full scope IRS examination </a:t>
            </a:r>
            <a:endParaRPr lang="en-US" sz="1600" dirty="0" smtClean="0"/>
          </a:p>
          <a:p>
            <a:r>
              <a:rPr lang="en-US" sz="2000" dirty="0" smtClean="0"/>
              <a:t>Campaign purpose</a:t>
            </a:r>
          </a:p>
          <a:p>
            <a:pPr lvl="1"/>
            <a:r>
              <a:rPr lang="en-US" sz="1600" dirty="0" smtClean="0"/>
              <a:t>Ensure that all individuals who have opted out or were declined from the program have become compliant</a:t>
            </a:r>
          </a:p>
          <a:p>
            <a:r>
              <a:rPr lang="en-US" sz="2000" dirty="0" smtClean="0"/>
              <a:t>Treatment streams</a:t>
            </a:r>
          </a:p>
          <a:p>
            <a:pPr lvl="1"/>
            <a:r>
              <a:rPr lang="en-US" sz="1600" dirty="0" smtClean="0"/>
              <a:t>Outreach</a:t>
            </a:r>
          </a:p>
          <a:p>
            <a:pPr lvl="1"/>
            <a:r>
              <a:rPr lang="en-US" sz="1600" dirty="0" smtClean="0"/>
              <a:t>Examination</a:t>
            </a:r>
          </a:p>
          <a:p>
            <a:pPr lvl="1"/>
            <a:r>
              <a:rPr lang="en-US" sz="1600" dirty="0" smtClean="0"/>
              <a:t>Penalties</a:t>
            </a:r>
            <a:endParaRPr lang="en-US" sz="16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25</a:t>
            </a:fld>
            <a:endParaRPr lang="en-US" dirty="0"/>
          </a:p>
        </p:txBody>
      </p:sp>
    </p:spTree>
    <p:extLst>
      <p:ext uri="{BB962C8B-B14F-4D97-AF65-F5344CB8AC3E}">
        <p14:creationId xmlns:p14="http://schemas.microsoft.com/office/powerpoint/2010/main" val="2244280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Repatriation</a:t>
            </a:r>
          </a:p>
        </p:txBody>
      </p:sp>
      <p:sp>
        <p:nvSpPr>
          <p:cNvPr id="3" name="Content Placeholder 2"/>
          <p:cNvSpPr>
            <a:spLocks noGrp="1"/>
          </p:cNvSpPr>
          <p:nvPr>
            <p:ph idx="1"/>
          </p:nvPr>
        </p:nvSpPr>
        <p:spPr/>
        <p:txBody>
          <a:bodyPr>
            <a:normAutofit/>
          </a:bodyPr>
          <a:lstStyle/>
          <a:p>
            <a:r>
              <a:rPr lang="en-US" sz="2400" dirty="0" smtClean="0"/>
              <a:t>Focus area</a:t>
            </a:r>
          </a:p>
          <a:p>
            <a:pPr lvl="1"/>
            <a:r>
              <a:rPr lang="en-US" sz="2000" dirty="0"/>
              <a:t>Various repatriation structures implemented by middle market companies for the purpose of repatriating funds into the U.S. tax free</a:t>
            </a:r>
          </a:p>
          <a:p>
            <a:r>
              <a:rPr lang="en-US" sz="2400" dirty="0" smtClean="0"/>
              <a:t>Campaign purpose:</a:t>
            </a:r>
          </a:p>
          <a:p>
            <a:pPr lvl="1"/>
            <a:r>
              <a:rPr lang="en-US" sz="2000" dirty="0" smtClean="0"/>
              <a:t>Identify and examine transactions designed to repatriate the earning so foreign subsidiaries on a tax-free or tax advantaged basis (i.e. “Killer B” or “Cash D” transactions)</a:t>
            </a:r>
          </a:p>
          <a:p>
            <a:r>
              <a:rPr lang="en-US" sz="2400" dirty="0" smtClean="0"/>
              <a:t>Treatment </a:t>
            </a:r>
            <a:r>
              <a:rPr lang="en-US" sz="2400" dirty="0"/>
              <a:t>s</a:t>
            </a:r>
            <a:r>
              <a:rPr lang="en-US" sz="2400" dirty="0" smtClean="0"/>
              <a:t>treams</a:t>
            </a:r>
          </a:p>
          <a:p>
            <a:pPr lvl="1"/>
            <a:r>
              <a:rPr lang="en-US" sz="2000" dirty="0" smtClean="0"/>
              <a:t>Identify high-risk issues</a:t>
            </a:r>
          </a:p>
          <a:p>
            <a:pPr lvl="1"/>
            <a:r>
              <a:rPr lang="en-US" sz="2000" dirty="0" smtClean="0"/>
              <a:t>Improve issue selection filters</a:t>
            </a:r>
          </a:p>
          <a:p>
            <a:pPr lvl="1"/>
            <a:r>
              <a:rPr lang="en-US" sz="2000" dirty="0" smtClean="0"/>
              <a:t>Issue-based examinations</a:t>
            </a:r>
            <a:endParaRPr lang="en-US" sz="20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26</a:t>
            </a:fld>
            <a:endParaRPr lang="en-US" dirty="0"/>
          </a:p>
        </p:txBody>
      </p:sp>
    </p:spTree>
    <p:extLst>
      <p:ext uri="{BB962C8B-B14F-4D97-AF65-F5344CB8AC3E}">
        <p14:creationId xmlns:p14="http://schemas.microsoft.com/office/powerpoint/2010/main" val="631229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Form 1120-F </a:t>
            </a:r>
            <a:r>
              <a:rPr lang="en-US" dirty="0" smtClean="0"/>
              <a:t>non-filers</a:t>
            </a:r>
            <a:endParaRPr lang="en-US" dirty="0"/>
          </a:p>
        </p:txBody>
      </p:sp>
      <p:sp>
        <p:nvSpPr>
          <p:cNvPr id="3" name="Content Placeholder 2"/>
          <p:cNvSpPr>
            <a:spLocks noGrp="1"/>
          </p:cNvSpPr>
          <p:nvPr>
            <p:ph idx="1"/>
          </p:nvPr>
        </p:nvSpPr>
        <p:spPr/>
        <p:txBody>
          <a:bodyPr>
            <a:normAutofit/>
          </a:bodyPr>
          <a:lstStyle/>
          <a:p>
            <a:r>
              <a:rPr lang="en-US" sz="2400" dirty="0" smtClean="0"/>
              <a:t>Focus area</a:t>
            </a:r>
          </a:p>
          <a:p>
            <a:pPr lvl="1"/>
            <a:r>
              <a:rPr lang="en-US" sz="2000" dirty="0" smtClean="0"/>
              <a:t>Lack of compliance by foreign companies doing business in the U.S. </a:t>
            </a:r>
            <a:r>
              <a:rPr lang="en-US" sz="2000" dirty="0"/>
              <a:t>to report income from U.S. business </a:t>
            </a:r>
            <a:r>
              <a:rPr lang="en-US" sz="2000" dirty="0" smtClean="0"/>
              <a:t>activities through required filing of IRS Form 1120-F </a:t>
            </a:r>
          </a:p>
          <a:p>
            <a:r>
              <a:rPr lang="en-US" sz="2400" dirty="0" smtClean="0"/>
              <a:t>Campaign purpose</a:t>
            </a:r>
          </a:p>
          <a:p>
            <a:pPr lvl="1"/>
            <a:r>
              <a:rPr lang="en-US" sz="2000" dirty="0" smtClean="0"/>
              <a:t> Identify non-compliant foreign companies and encourage them to file all required returns	</a:t>
            </a:r>
          </a:p>
          <a:p>
            <a:r>
              <a:rPr lang="en-US" sz="2400" dirty="0" smtClean="0"/>
              <a:t>Treatment streams</a:t>
            </a:r>
          </a:p>
          <a:p>
            <a:pPr lvl="1"/>
            <a:r>
              <a:rPr lang="en-US" sz="2000" dirty="0" smtClean="0"/>
              <a:t>Soft-letter outreach to foreign companies</a:t>
            </a:r>
          </a:p>
          <a:p>
            <a:pPr lvl="1"/>
            <a:r>
              <a:rPr lang="en-US" sz="2000" dirty="0" smtClean="0"/>
              <a:t>Examination where warranted</a:t>
            </a:r>
          </a:p>
          <a:p>
            <a:pPr lvl="1"/>
            <a:r>
              <a:rPr lang="en-US" sz="2000" dirty="0" smtClean="0"/>
              <a:t>Penalties</a:t>
            </a:r>
            <a:endParaRPr lang="en-US" sz="20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27</a:t>
            </a:fld>
            <a:endParaRPr lang="en-US" dirty="0"/>
          </a:p>
        </p:txBody>
      </p:sp>
    </p:spTree>
    <p:extLst>
      <p:ext uri="{BB962C8B-B14F-4D97-AF65-F5344CB8AC3E}">
        <p14:creationId xmlns:p14="http://schemas.microsoft.com/office/powerpoint/2010/main" val="1651540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Inbound distributors</a:t>
            </a:r>
            <a:endParaRPr lang="en-US" dirty="0"/>
          </a:p>
        </p:txBody>
      </p:sp>
      <p:sp>
        <p:nvSpPr>
          <p:cNvPr id="3" name="Content Placeholder 2"/>
          <p:cNvSpPr>
            <a:spLocks noGrp="1"/>
          </p:cNvSpPr>
          <p:nvPr>
            <p:ph idx="1"/>
          </p:nvPr>
        </p:nvSpPr>
        <p:spPr/>
        <p:txBody>
          <a:bodyPr>
            <a:normAutofit/>
          </a:bodyPr>
          <a:lstStyle/>
          <a:p>
            <a:r>
              <a:rPr lang="en-US" sz="2000" dirty="0" smtClean="0"/>
              <a:t>Focus area</a:t>
            </a:r>
          </a:p>
          <a:p>
            <a:pPr lvl="1"/>
            <a:r>
              <a:rPr lang="en-US" sz="1600" dirty="0" smtClean="0"/>
              <a:t>Disproportionately low profit reported on U.S. tax returns by U.S. distributors sourcing and reselling goods from foreign-related parties </a:t>
            </a:r>
          </a:p>
          <a:p>
            <a:pPr lvl="1"/>
            <a:r>
              <a:rPr lang="en-US" sz="1600" dirty="0" smtClean="0"/>
              <a:t>Unrelated </a:t>
            </a:r>
            <a:r>
              <a:rPr lang="en-US" sz="1600" dirty="0"/>
              <a:t>parties performing the same functions would show a significantly greater </a:t>
            </a:r>
            <a:r>
              <a:rPr lang="en-US" sz="1600" dirty="0" smtClean="0"/>
              <a:t>profit, relative to risks assumed and functions performed by the U.S. distributors (per LB&amp;I determination)</a:t>
            </a:r>
          </a:p>
          <a:p>
            <a:r>
              <a:rPr lang="en-US" sz="2000" dirty="0" smtClean="0"/>
              <a:t>Campaign purpose</a:t>
            </a:r>
          </a:p>
          <a:p>
            <a:pPr lvl="1"/>
            <a:r>
              <a:rPr lang="en-US" sz="1600" dirty="0" smtClean="0"/>
              <a:t>Identify unreported profits and bring U.S. distributors into compliance</a:t>
            </a:r>
            <a:endParaRPr lang="en-US" sz="1600" dirty="0"/>
          </a:p>
          <a:p>
            <a:r>
              <a:rPr lang="en-US" sz="2000" dirty="0" smtClean="0"/>
              <a:t>Treatment </a:t>
            </a:r>
            <a:r>
              <a:rPr lang="en-US" sz="2000" dirty="0"/>
              <a:t>s</a:t>
            </a:r>
            <a:r>
              <a:rPr lang="en-US" sz="2000" dirty="0" smtClean="0"/>
              <a:t>treams</a:t>
            </a:r>
          </a:p>
          <a:p>
            <a:pPr lvl="1"/>
            <a:r>
              <a:rPr lang="en-US" sz="1600" dirty="0" smtClean="0"/>
              <a:t>Comprehensive training strategy designed to aid revenue agents in their examination of transfer pricing issues.</a:t>
            </a:r>
          </a:p>
          <a:p>
            <a:pPr lvl="1"/>
            <a:r>
              <a:rPr lang="en-US" sz="1600" dirty="0" smtClean="0"/>
              <a:t>Issue-based examinations</a:t>
            </a:r>
            <a:endParaRPr lang="en-US" sz="1600"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28</a:t>
            </a:fld>
            <a:endParaRPr lang="en-US" dirty="0"/>
          </a:p>
        </p:txBody>
      </p:sp>
    </p:spTree>
    <p:extLst>
      <p:ext uri="{BB962C8B-B14F-4D97-AF65-F5344CB8AC3E}">
        <p14:creationId xmlns:p14="http://schemas.microsoft.com/office/powerpoint/2010/main" val="1896763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 Impacts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Who is in charge?</a:t>
            </a:r>
          </a:p>
          <a:p>
            <a:pPr lvl="1"/>
            <a:r>
              <a:rPr lang="en-US" dirty="0" smtClean="0"/>
              <a:t>No more “51% vote” by the LB&amp;I Team Manager</a:t>
            </a:r>
          </a:p>
          <a:p>
            <a:pPr lvl="1"/>
            <a:r>
              <a:rPr lang="en-US" dirty="0" smtClean="0"/>
              <a:t>Managers for each member of the examination team can participate in driving the result</a:t>
            </a:r>
          </a:p>
          <a:p>
            <a:pPr lvl="1"/>
            <a:r>
              <a:rPr lang="en-US" dirty="0" smtClean="0"/>
              <a:t>Managers and team members will participate in discussions to determine the examination outcome</a:t>
            </a:r>
          </a:p>
          <a:p>
            <a:r>
              <a:rPr lang="en-US" dirty="0" smtClean="0"/>
              <a:t>How to manage the process?</a:t>
            </a:r>
          </a:p>
          <a:p>
            <a:pPr lvl="1"/>
            <a:r>
              <a:rPr lang="en-US" dirty="0" smtClean="0"/>
              <a:t>Develop relationships with each examination team member and his/her manager</a:t>
            </a:r>
          </a:p>
          <a:p>
            <a:pPr lvl="1"/>
            <a:r>
              <a:rPr lang="en-US" dirty="0" smtClean="0"/>
              <a:t>Be prepared to elevate issues and concerns early and often</a:t>
            </a:r>
          </a:p>
          <a:p>
            <a:pPr lvl="1"/>
            <a:r>
              <a:rPr lang="en-US" dirty="0" smtClean="0"/>
              <a:t>Approach the AOF IDR with care, ensuring that the facts support your position</a:t>
            </a:r>
          </a:p>
          <a:p>
            <a:pPr lvl="1"/>
            <a:r>
              <a:rPr lang="en-US" dirty="0" smtClean="0"/>
              <a:t>AOF response should reserve the submission of further facts after the NOPA is issued and the IRS position known</a:t>
            </a:r>
          </a:p>
          <a:p>
            <a:pPr lvl="1"/>
            <a:r>
              <a:rPr lang="en-US" dirty="0" smtClean="0"/>
              <a:t>Consider alternative dispute resolution approaches to resolve the issues (early referral to Appeals, Fast Track, Technical Advice)</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29</a:t>
            </a:fld>
            <a:endParaRPr lang="en-US" dirty="0"/>
          </a:p>
        </p:txBody>
      </p:sp>
    </p:spTree>
    <p:extLst>
      <p:ext uri="{BB962C8B-B14F-4D97-AF65-F5344CB8AC3E}">
        <p14:creationId xmlns:p14="http://schemas.microsoft.com/office/powerpoint/2010/main" val="398622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graphicFrame>
        <p:nvGraphicFramePr>
          <p:cNvPr id="19" name="Table 18"/>
          <p:cNvGraphicFramePr>
            <a:graphicFrameLocks noGrp="1"/>
          </p:cNvGraphicFramePr>
          <p:nvPr>
            <p:extLst>
              <p:ext uri="{D42A27DB-BD31-4B8C-83A1-F6EECF244321}">
                <p14:modId xmlns:p14="http://schemas.microsoft.com/office/powerpoint/2010/main" val="528666406"/>
              </p:ext>
            </p:extLst>
          </p:nvPr>
        </p:nvGraphicFramePr>
        <p:xfrm>
          <a:off x="936752" y="1440288"/>
          <a:ext cx="7207222" cy="2664356"/>
        </p:xfrm>
        <a:graphic>
          <a:graphicData uri="http://schemas.openxmlformats.org/drawingml/2006/table">
            <a:tbl>
              <a:tblPr firstRow="1" bandRow="1">
                <a:tableStyleId>{5C22544A-7EE6-4342-B048-85BDC9FD1C3A}</a:tableStyleId>
              </a:tblPr>
              <a:tblGrid>
                <a:gridCol w="5768848"/>
                <a:gridCol w="1438374"/>
              </a:tblGrid>
              <a:tr h="5027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Topics</a:t>
                      </a:r>
                      <a:endParaRPr lang="en-US" sz="1800" kern="1200" dirty="0" smtClean="0">
                        <a:solidFill>
                          <a:schemeClr val="dk1"/>
                        </a:solidFill>
                        <a:effectLst/>
                        <a:latin typeface="+mn-lt"/>
                        <a:ea typeface="+mn-ea"/>
                        <a:cs typeface="+mn-cs"/>
                      </a:endParaRPr>
                    </a:p>
                    <a:p>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Minutes</a:t>
                      </a:r>
                      <a:endParaRPr lang="en-US" dirty="0">
                        <a:latin typeface="Arial" panose="020B0604020202020204" pitchFamily="34" charset="0"/>
                        <a:cs typeface="Arial" panose="020B0604020202020204" pitchFamily="34" charset="0"/>
                      </a:endParaRPr>
                    </a:p>
                  </a:txBody>
                  <a:tcPr/>
                </a:tc>
              </a:tr>
              <a:tr h="506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LB&amp;I</a:t>
                      </a:r>
                      <a:r>
                        <a:rPr lang="en-US" sz="1800" kern="1200" baseline="0" dirty="0" smtClean="0">
                          <a:solidFill>
                            <a:schemeClr val="dk1"/>
                          </a:solidFill>
                          <a:effectLst/>
                          <a:latin typeface="+mn-lt"/>
                          <a:ea typeface="+mn-ea"/>
                          <a:cs typeface="+mn-cs"/>
                        </a:rPr>
                        <a:t> Examination Process – what’s new? </a:t>
                      </a:r>
                      <a:endParaRPr lang="en-US" sz="1800" kern="1200" dirty="0" smtClean="0">
                        <a:solidFill>
                          <a:schemeClr val="dk1"/>
                        </a:solidFill>
                        <a:effectLst/>
                        <a:latin typeface="+mn-lt"/>
                        <a:ea typeface="+mn-ea"/>
                        <a:cs typeface="+mn-cs"/>
                      </a:endParaRPr>
                    </a:p>
                  </a:txBody>
                  <a:tcPr/>
                </a:tc>
                <a:tc>
                  <a:txBody>
                    <a:bodyPr/>
                    <a:lstStyle/>
                    <a:p>
                      <a:r>
                        <a:rPr lang="en-US" dirty="0" smtClean="0">
                          <a:latin typeface="Arial" panose="020B0604020202020204" pitchFamily="34" charset="0"/>
                          <a:cs typeface="Arial" panose="020B0604020202020204" pitchFamily="34" charset="0"/>
                        </a:rPr>
                        <a:t>15</a:t>
                      </a:r>
                      <a:endParaRPr lang="en-US" dirty="0">
                        <a:latin typeface="Arial" panose="020B0604020202020204" pitchFamily="34" charset="0"/>
                        <a:cs typeface="Arial" panose="020B0604020202020204" pitchFamily="34" charset="0"/>
                      </a:endParaRPr>
                    </a:p>
                  </a:txBody>
                  <a:tcPr/>
                </a:tc>
              </a:tr>
              <a:tr h="506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IRS</a:t>
                      </a:r>
                      <a:r>
                        <a:rPr lang="en-US" sz="1800" kern="1200" baseline="0" dirty="0" smtClean="0">
                          <a:solidFill>
                            <a:schemeClr val="dk1"/>
                          </a:solidFill>
                          <a:effectLst/>
                          <a:latin typeface="+mn-lt"/>
                          <a:ea typeface="+mn-ea"/>
                          <a:cs typeface="+mn-cs"/>
                        </a:rPr>
                        <a:t> “Campaigns”</a:t>
                      </a:r>
                      <a:endParaRPr lang="en-US" sz="1800" kern="1200" dirty="0" smtClean="0">
                        <a:solidFill>
                          <a:schemeClr val="dk1"/>
                        </a:solidFill>
                        <a:effectLst/>
                        <a:latin typeface="+mn-lt"/>
                        <a:ea typeface="+mn-ea"/>
                        <a:cs typeface="+mn-cs"/>
                      </a:endParaRPr>
                    </a:p>
                  </a:txBody>
                  <a:tcPr/>
                </a:tc>
                <a:tc>
                  <a:txBody>
                    <a:bodyPr/>
                    <a:lstStyle/>
                    <a:p>
                      <a:r>
                        <a:rPr lang="en-US" dirty="0" smtClean="0">
                          <a:latin typeface="Arial" panose="020B0604020202020204" pitchFamily="34" charset="0"/>
                          <a:cs typeface="Arial" panose="020B0604020202020204" pitchFamily="34" charset="0"/>
                        </a:rPr>
                        <a:t>15</a:t>
                      </a:r>
                      <a:endParaRPr lang="en-US" dirty="0">
                        <a:latin typeface="Arial" panose="020B0604020202020204" pitchFamily="34" charset="0"/>
                        <a:cs typeface="Arial" panose="020B0604020202020204" pitchFamily="34" charset="0"/>
                      </a:endParaRPr>
                    </a:p>
                  </a:txBody>
                  <a:tcPr/>
                </a:tc>
              </a:tr>
              <a:tr h="506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IRS</a:t>
                      </a:r>
                      <a:r>
                        <a:rPr lang="en-US" sz="1800" kern="1200" baseline="0" dirty="0" smtClean="0">
                          <a:solidFill>
                            <a:schemeClr val="dk1"/>
                          </a:solidFill>
                          <a:effectLst/>
                          <a:latin typeface="+mn-lt"/>
                          <a:ea typeface="+mn-ea"/>
                          <a:cs typeface="+mn-cs"/>
                        </a:rPr>
                        <a:t> Appeals Update</a:t>
                      </a:r>
                      <a:endParaRPr lang="en-US" sz="1800" kern="1200" dirty="0" smtClean="0">
                        <a:solidFill>
                          <a:schemeClr val="dk1"/>
                        </a:solidFill>
                        <a:effectLst/>
                        <a:latin typeface="+mn-lt"/>
                        <a:ea typeface="+mn-ea"/>
                        <a:cs typeface="+mn-cs"/>
                      </a:endParaRPr>
                    </a:p>
                  </a:txBody>
                  <a:tcPr/>
                </a:tc>
                <a:tc>
                  <a:txBody>
                    <a:bodyPr/>
                    <a:lstStyle/>
                    <a:p>
                      <a:r>
                        <a:rPr lang="en-US" dirty="0" smtClean="0">
                          <a:latin typeface="Arial" panose="020B0604020202020204" pitchFamily="34" charset="0"/>
                          <a:cs typeface="Arial" panose="020B0604020202020204" pitchFamily="34" charset="0"/>
                        </a:rPr>
                        <a:t>10</a:t>
                      </a:r>
                      <a:endParaRPr lang="en-US" dirty="0">
                        <a:latin typeface="Arial" panose="020B0604020202020204" pitchFamily="34" charset="0"/>
                        <a:cs typeface="Arial" panose="020B0604020202020204" pitchFamily="34" charset="0"/>
                      </a:endParaRPr>
                    </a:p>
                  </a:txBody>
                  <a:tcPr/>
                </a:tc>
              </a:tr>
              <a:tr h="506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Q&amp;A</a:t>
                      </a:r>
                    </a:p>
                  </a:txBody>
                  <a:tcPr/>
                </a:tc>
                <a:tc>
                  <a:txBody>
                    <a:bodyPr/>
                    <a:lstStyle/>
                    <a:p>
                      <a:r>
                        <a:rPr lang="en-US" dirty="0" smtClean="0">
                          <a:latin typeface="Arial" panose="020B0604020202020204" pitchFamily="34" charset="0"/>
                          <a:cs typeface="Arial" panose="020B0604020202020204" pitchFamily="34" charset="0"/>
                        </a:rPr>
                        <a:t>10</a:t>
                      </a:r>
                      <a:endParaRPr lang="en-US" dirty="0">
                        <a:latin typeface="Arial" panose="020B0604020202020204" pitchFamily="34" charset="0"/>
                        <a:cs typeface="Arial" panose="020B0604020202020204" pitchFamily="34" charset="0"/>
                      </a:endParaRPr>
                    </a:p>
                  </a:txBody>
                  <a:tcPr/>
                </a:tc>
              </a:tr>
            </a:tbl>
          </a:graphicData>
        </a:graphic>
      </p:graphicFrame>
    </p:spTree>
    <p:custDataLst>
      <p:tags r:id="rId1"/>
    </p:custDataLst>
    <p:extLst>
      <p:ext uri="{BB962C8B-B14F-4D97-AF65-F5344CB8AC3E}">
        <p14:creationId xmlns:p14="http://schemas.microsoft.com/office/powerpoint/2010/main" val="2212528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IRS Appeals update</a:t>
            </a:r>
            <a:endParaRPr lang="en-US" dirty="0"/>
          </a:p>
        </p:txBody>
      </p:sp>
      <p:sp>
        <p:nvSpPr>
          <p:cNvPr id="3" name="Text Placeholder 2"/>
          <p:cNvSpPr>
            <a:spLocks noGrp="1"/>
          </p:cNvSpPr>
          <p:nvPr>
            <p:ph type="body" idx="1"/>
          </p:nvPr>
        </p:nvSpPr>
        <p:spPr>
          <a:xfrm>
            <a:off x="2285999" y="4734184"/>
            <a:ext cx="6165321" cy="422803"/>
          </a:xfrm>
        </p:spPr>
        <p:txBody>
          <a:bodyPr>
            <a:noAutofit/>
          </a:bodyPr>
          <a:lstStyle/>
          <a:p>
            <a:endParaRPr lang="en-US" sz="2400" dirty="0"/>
          </a:p>
        </p:txBody>
      </p:sp>
    </p:spTree>
    <p:extLst>
      <p:ext uri="{BB962C8B-B14F-4D97-AF65-F5344CB8AC3E}">
        <p14:creationId xmlns:p14="http://schemas.microsoft.com/office/powerpoint/2010/main" val="12138490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Driven Impacts	</a:t>
            </a:r>
            <a:endParaRPr lang="en-US" dirty="0"/>
          </a:p>
        </p:txBody>
      </p:sp>
      <p:sp>
        <p:nvSpPr>
          <p:cNvPr id="3" name="Content Placeholder 2"/>
          <p:cNvSpPr>
            <a:spLocks noGrp="1"/>
          </p:cNvSpPr>
          <p:nvPr>
            <p:ph idx="1"/>
          </p:nvPr>
        </p:nvSpPr>
        <p:spPr/>
        <p:txBody>
          <a:bodyPr>
            <a:normAutofit/>
          </a:bodyPr>
          <a:lstStyle/>
          <a:p>
            <a:r>
              <a:rPr lang="en-US" dirty="0" smtClean="0"/>
              <a:t>AJAC</a:t>
            </a:r>
          </a:p>
          <a:p>
            <a:pPr lvl="1"/>
            <a:r>
              <a:rPr lang="en-US" dirty="0" smtClean="0"/>
              <a:t>Appeals operates in a more judge-like role</a:t>
            </a:r>
          </a:p>
          <a:p>
            <a:pPr lvl="1"/>
            <a:r>
              <a:rPr lang="en-US" dirty="0" smtClean="0"/>
              <a:t>Appeals does not develop facts</a:t>
            </a:r>
          </a:p>
          <a:p>
            <a:pPr lvl="1"/>
            <a:r>
              <a:rPr lang="en-US" dirty="0" smtClean="0"/>
              <a:t>Underdeveloped or undeveloped issues will be resolved on factual hazards of litigation</a:t>
            </a:r>
          </a:p>
          <a:p>
            <a:pPr lvl="1"/>
            <a:r>
              <a:rPr lang="en-US" dirty="0" smtClean="0"/>
              <a:t>Appeals will not raise new issues, but may raise alternative theories  to settle an issue</a:t>
            </a:r>
          </a:p>
          <a:p>
            <a:pPr lvl="1"/>
            <a:r>
              <a:rPr lang="en-US" dirty="0" smtClean="0"/>
              <a:t>If taxpayer raises new facts or issues– case returned to LB&amp;</a:t>
            </a:r>
          </a:p>
          <a:p>
            <a:pPr lvl="1"/>
            <a:r>
              <a:rPr lang="en-US" dirty="0" smtClean="0"/>
              <a:t>If taxpayer raises new theories – Appeals will seek the views of LB&amp;I</a:t>
            </a:r>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936A99BC-3C9D-4DF8-8B8C-E1FD2BDF0AD4}" type="slidenum">
              <a:rPr lang="en-US" smtClean="0"/>
              <a:pPr/>
              <a:t>31</a:t>
            </a:fld>
            <a:endParaRPr lang="en-US" dirty="0"/>
          </a:p>
        </p:txBody>
      </p:sp>
    </p:spTree>
    <p:extLst>
      <p:ext uri="{BB962C8B-B14F-4D97-AF65-F5344CB8AC3E}">
        <p14:creationId xmlns:p14="http://schemas.microsoft.com/office/powerpoint/2010/main" val="2702192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In-person Conferences </a:t>
            </a:r>
            <a:endParaRPr lang="en-US" dirty="0"/>
          </a:p>
        </p:txBody>
      </p:sp>
      <p:sp>
        <p:nvSpPr>
          <p:cNvPr id="3" name="Content Placeholder 2"/>
          <p:cNvSpPr>
            <a:spLocks noGrp="1"/>
          </p:cNvSpPr>
          <p:nvPr>
            <p:ph idx="1"/>
          </p:nvPr>
        </p:nvSpPr>
        <p:spPr/>
        <p:txBody>
          <a:bodyPr>
            <a:normAutofit/>
          </a:bodyPr>
          <a:lstStyle/>
          <a:p>
            <a:r>
              <a:rPr lang="en-US" dirty="0" smtClean="0"/>
              <a:t>For many years, conferences have been held “in person” for most cases.</a:t>
            </a:r>
          </a:p>
          <a:p>
            <a:r>
              <a:rPr lang="en-US" dirty="0" smtClean="0"/>
              <a:t>In 2016, Appeals announced that “phone conferences” would be the default conference mode.</a:t>
            </a:r>
          </a:p>
          <a:p>
            <a:r>
              <a:rPr lang="en-US" dirty="0" smtClean="0"/>
              <a:t>September 2017, Appeals announced that it was going back to “in person” conferences for all “field office” cases.  Campus (Service Center) cases will still be conducted by phone conference.</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32</a:t>
            </a:fld>
            <a:endParaRPr lang="en-US" dirty="0"/>
          </a:p>
        </p:txBody>
      </p:sp>
    </p:spTree>
    <p:extLst>
      <p:ext uri="{BB962C8B-B14F-4D97-AF65-F5344CB8AC3E}">
        <p14:creationId xmlns:p14="http://schemas.microsoft.com/office/powerpoint/2010/main" val="162886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 and Counsel at Appeals Conference</a:t>
            </a:r>
            <a:endParaRPr lang="en-US" dirty="0"/>
          </a:p>
        </p:txBody>
      </p:sp>
      <p:sp>
        <p:nvSpPr>
          <p:cNvPr id="3" name="Content Placeholder 2"/>
          <p:cNvSpPr>
            <a:spLocks noGrp="1"/>
          </p:cNvSpPr>
          <p:nvPr>
            <p:ph idx="1"/>
          </p:nvPr>
        </p:nvSpPr>
        <p:spPr/>
        <p:txBody>
          <a:bodyPr/>
          <a:lstStyle/>
          <a:p>
            <a:r>
              <a:rPr lang="en-US" dirty="0" smtClean="0"/>
              <a:t>Appeals has modified its conference procedures to invite Counsel and/or Examination to the conference.</a:t>
            </a:r>
          </a:p>
          <a:p>
            <a:r>
              <a:rPr lang="en-US" dirty="0" smtClean="0"/>
              <a:t>Appeals may also request that other experts attend conferences.  </a:t>
            </a:r>
          </a:p>
          <a:p>
            <a:r>
              <a:rPr lang="en-US" dirty="0" smtClean="0"/>
              <a:t>Counsel and/or Examination may be present during the factual presentation portion of the Appeals conference.</a:t>
            </a:r>
            <a:r>
              <a:rPr lang="en-US" dirty="0"/>
              <a:t> </a:t>
            </a:r>
            <a:r>
              <a:rPr lang="en-US" dirty="0" smtClean="0"/>
              <a:t> However, settlement negotiations will include only Appeals and the Taxpayer and its representative.</a:t>
            </a:r>
          </a:p>
        </p:txBody>
      </p:sp>
      <p:sp>
        <p:nvSpPr>
          <p:cNvPr id="4" name="Slide Number Placeholder 3"/>
          <p:cNvSpPr>
            <a:spLocks noGrp="1"/>
          </p:cNvSpPr>
          <p:nvPr>
            <p:ph type="sldNum" sz="quarter" idx="12"/>
          </p:nvPr>
        </p:nvSpPr>
        <p:spPr/>
        <p:txBody>
          <a:bodyPr/>
          <a:lstStyle/>
          <a:p>
            <a:fld id="{936A99BC-3C9D-4DF8-8B8C-E1FD2BDF0AD4}" type="slidenum">
              <a:rPr lang="en-US" smtClean="0"/>
              <a:pPr/>
              <a:t>33</a:t>
            </a:fld>
            <a:endParaRPr lang="en-US" dirty="0"/>
          </a:p>
        </p:txBody>
      </p:sp>
    </p:spTree>
    <p:extLst>
      <p:ext uri="{BB962C8B-B14F-4D97-AF65-F5344CB8AC3E}">
        <p14:creationId xmlns:p14="http://schemas.microsoft.com/office/powerpoint/2010/main" val="2697325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your view?</a:t>
            </a:r>
            <a:endParaRPr lang="en-US" dirty="0"/>
          </a:p>
        </p:txBody>
      </p:sp>
      <p:sp>
        <p:nvSpPr>
          <p:cNvPr id="3" name="Content Placeholder 2"/>
          <p:cNvSpPr>
            <a:spLocks noGrp="1"/>
          </p:cNvSpPr>
          <p:nvPr>
            <p:ph idx="1"/>
          </p:nvPr>
        </p:nvSpPr>
        <p:spPr/>
        <p:txBody>
          <a:bodyPr/>
          <a:lstStyle/>
          <a:p>
            <a:r>
              <a:rPr lang="en-US" dirty="0" smtClean="0"/>
              <a:t>Should Exam and Counsel attend the factual discussion with Appeals?</a:t>
            </a:r>
          </a:p>
          <a:p>
            <a:r>
              <a:rPr lang="en-US" dirty="0" smtClean="0"/>
              <a:t>Does the taxpayer generally get more favorable settlements in the non-Service Center Appeals process?</a:t>
            </a:r>
          </a:p>
        </p:txBody>
      </p:sp>
      <p:sp>
        <p:nvSpPr>
          <p:cNvPr id="4" name="Slide Number Placeholder 3"/>
          <p:cNvSpPr>
            <a:spLocks noGrp="1"/>
          </p:cNvSpPr>
          <p:nvPr>
            <p:ph type="sldNum" sz="quarter" idx="12"/>
          </p:nvPr>
        </p:nvSpPr>
        <p:spPr/>
        <p:txBody>
          <a:bodyPr/>
          <a:lstStyle/>
          <a:p>
            <a:fld id="{936A99BC-3C9D-4DF8-8B8C-E1FD2BDF0AD4}" type="slidenum">
              <a:rPr lang="en-US" smtClean="0"/>
              <a:pPr/>
              <a:t>34</a:t>
            </a:fld>
            <a:endParaRPr lang="en-US" dirty="0"/>
          </a:p>
        </p:txBody>
      </p:sp>
    </p:spTree>
    <p:extLst>
      <p:ext uri="{BB962C8B-B14F-4D97-AF65-F5344CB8AC3E}">
        <p14:creationId xmlns:p14="http://schemas.microsoft.com/office/powerpoint/2010/main" val="19804680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BiPartisan</a:t>
            </a:r>
            <a:r>
              <a:rPr lang="en-US" dirty="0" smtClean="0"/>
              <a:t> Budget act changes to partnership examinations</a:t>
            </a:r>
            <a:endParaRPr lang="en-US" dirty="0"/>
          </a:p>
        </p:txBody>
      </p:sp>
      <p:sp>
        <p:nvSpPr>
          <p:cNvPr id="3" name="Text Placeholder 2"/>
          <p:cNvSpPr>
            <a:spLocks noGrp="1"/>
          </p:cNvSpPr>
          <p:nvPr>
            <p:ph type="body" idx="1"/>
          </p:nvPr>
        </p:nvSpPr>
        <p:spPr>
          <a:xfrm>
            <a:off x="2285999" y="4734184"/>
            <a:ext cx="6165321" cy="422803"/>
          </a:xfrm>
        </p:spPr>
        <p:txBody>
          <a:bodyPr>
            <a:noAutofit/>
          </a:bodyPr>
          <a:lstStyle/>
          <a:p>
            <a:endParaRPr lang="en-US" sz="2400" dirty="0"/>
          </a:p>
        </p:txBody>
      </p:sp>
    </p:spTree>
    <p:extLst>
      <p:ext uri="{BB962C8B-B14F-4D97-AF65-F5344CB8AC3E}">
        <p14:creationId xmlns:p14="http://schemas.microsoft.com/office/powerpoint/2010/main" val="28884176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r>
              <a:rPr lang="en-US" dirty="0" smtClean="0"/>
              <a:t>New audit rules (to facilitate more audits!) </a:t>
            </a:r>
            <a:r>
              <a:rPr lang="en-US" dirty="0" err="1" smtClean="0"/>
              <a:t>applie</a:t>
            </a:r>
            <a:r>
              <a:rPr lang="en-US" dirty="0" smtClean="0"/>
              <a:t> to partnership tax years beginning after 2017</a:t>
            </a:r>
          </a:p>
          <a:p>
            <a:r>
              <a:rPr lang="en-US" dirty="0" smtClean="0"/>
              <a:t>Partnership itself is potentially liable for tax</a:t>
            </a:r>
          </a:p>
          <a:p>
            <a:r>
              <a:rPr lang="en-US" dirty="0" smtClean="0"/>
              <a:t>But, partnership (including tiered partnerships) may “push out” audit adjustments (and any liability) to the direct or indirect partners</a:t>
            </a:r>
          </a:p>
          <a:p>
            <a:r>
              <a:rPr lang="en-US" dirty="0" smtClean="0"/>
              <a:t>Single, centralized determination for all direct and indirect partners.</a:t>
            </a:r>
          </a:p>
        </p:txBody>
      </p:sp>
      <p:sp>
        <p:nvSpPr>
          <p:cNvPr id="4" name="Slide Number Placeholder 3"/>
          <p:cNvSpPr>
            <a:spLocks noGrp="1"/>
          </p:cNvSpPr>
          <p:nvPr>
            <p:ph type="sldNum" sz="quarter" idx="12"/>
          </p:nvPr>
        </p:nvSpPr>
        <p:spPr/>
        <p:txBody>
          <a:bodyPr/>
          <a:lstStyle/>
          <a:p>
            <a:fld id="{936A99BC-3C9D-4DF8-8B8C-E1FD2BDF0AD4}" type="slidenum">
              <a:rPr lang="en-US" smtClean="0"/>
              <a:pPr/>
              <a:t>36</a:t>
            </a:fld>
            <a:endParaRPr lang="en-US" dirty="0"/>
          </a:p>
        </p:txBody>
      </p:sp>
    </p:spTree>
    <p:extLst>
      <p:ext uri="{BB962C8B-B14F-4D97-AF65-F5344CB8AC3E}">
        <p14:creationId xmlns:p14="http://schemas.microsoft.com/office/powerpoint/2010/main" val="555141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out</a:t>
            </a:r>
            <a:endParaRPr lang="en-US" dirty="0"/>
          </a:p>
        </p:txBody>
      </p:sp>
      <p:sp>
        <p:nvSpPr>
          <p:cNvPr id="3" name="Content Placeholder 2"/>
          <p:cNvSpPr>
            <a:spLocks noGrp="1"/>
          </p:cNvSpPr>
          <p:nvPr>
            <p:ph idx="1"/>
          </p:nvPr>
        </p:nvSpPr>
        <p:spPr/>
        <p:txBody>
          <a:bodyPr/>
          <a:lstStyle/>
          <a:p>
            <a:r>
              <a:rPr lang="en-US" dirty="0" smtClean="0"/>
              <a:t>Some partnerships can remove themselves from the new rules entirely</a:t>
            </a:r>
          </a:p>
          <a:p>
            <a:r>
              <a:rPr lang="en-US" dirty="0" smtClean="0"/>
              <a:t>Is election out beneficial to the partnership?</a:t>
            </a:r>
          </a:p>
          <a:p>
            <a:pPr lvl="1"/>
            <a:r>
              <a:rPr lang="en-US" dirty="0" smtClean="0"/>
              <a:t>No risk of entity-level tax if elect out</a:t>
            </a:r>
          </a:p>
          <a:p>
            <a:pPr lvl="1"/>
            <a:r>
              <a:rPr lang="en-US" dirty="0" smtClean="0"/>
              <a:t>However, flexibility to pay tax at the entity-level or push-out may be desirable instead.</a:t>
            </a:r>
          </a:p>
          <a:p>
            <a:pPr lvl="1"/>
            <a:r>
              <a:rPr lang="en-US" dirty="0" smtClean="0"/>
              <a:t>Effect on likely audit rate is unknown</a:t>
            </a:r>
          </a:p>
          <a:p>
            <a:r>
              <a:rPr lang="en-US" dirty="0" smtClean="0"/>
              <a:t>Election out is on a year-by-year basis</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37</a:t>
            </a:fld>
            <a:endParaRPr lang="en-US" dirty="0"/>
          </a:p>
        </p:txBody>
      </p:sp>
    </p:spTree>
    <p:extLst>
      <p:ext uri="{BB962C8B-B14F-4D97-AF65-F5344CB8AC3E}">
        <p14:creationId xmlns:p14="http://schemas.microsoft.com/office/powerpoint/2010/main" val="14601379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Who may elect out?</a:t>
            </a:r>
            <a:endParaRPr lang="en-US" dirty="0"/>
          </a:p>
        </p:txBody>
      </p:sp>
      <p:sp>
        <p:nvSpPr>
          <p:cNvPr id="3" name="Content Placeholder 2"/>
          <p:cNvSpPr>
            <a:spLocks noGrp="1"/>
          </p:cNvSpPr>
          <p:nvPr>
            <p:ph idx="1"/>
          </p:nvPr>
        </p:nvSpPr>
        <p:spPr/>
        <p:txBody>
          <a:bodyPr/>
          <a:lstStyle/>
          <a:p>
            <a:r>
              <a:rPr lang="en-US" dirty="0" smtClean="0"/>
              <a:t>Partnership must issue 100 or less Schedule  K-1s for the year</a:t>
            </a:r>
          </a:p>
          <a:p>
            <a:r>
              <a:rPr lang="en-US" dirty="0" smtClean="0"/>
              <a:t>Partners are individuals, C and S corporations, foreign C corporations, and estates of deceased partners</a:t>
            </a:r>
          </a:p>
          <a:p>
            <a:r>
              <a:rPr lang="en-US" dirty="0" smtClean="0"/>
              <a:t>Shareholders of S </a:t>
            </a:r>
            <a:r>
              <a:rPr lang="en-US" dirty="0" err="1" smtClean="0"/>
              <a:t>corp</a:t>
            </a:r>
            <a:r>
              <a:rPr lang="en-US" dirty="0" smtClean="0"/>
              <a:t> partners (and S </a:t>
            </a:r>
            <a:r>
              <a:rPr lang="en-US" dirty="0" err="1" smtClean="0"/>
              <a:t>corp</a:t>
            </a:r>
            <a:r>
              <a:rPr lang="en-US" dirty="0" smtClean="0"/>
              <a:t>) count towards the 100 Schedule K-1s</a:t>
            </a:r>
          </a:p>
          <a:p>
            <a:r>
              <a:rPr lang="en-US" dirty="0" smtClean="0"/>
              <a:t>Elect out on a timely filed return</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38</a:t>
            </a:fld>
            <a:endParaRPr lang="en-US" dirty="0"/>
          </a:p>
        </p:txBody>
      </p:sp>
    </p:spTree>
    <p:extLst>
      <p:ext uri="{BB962C8B-B14F-4D97-AF65-F5344CB8AC3E}">
        <p14:creationId xmlns:p14="http://schemas.microsoft.com/office/powerpoint/2010/main" val="33448139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Partnership Representative</a:t>
            </a:r>
            <a:endParaRPr lang="en-US" dirty="0"/>
          </a:p>
        </p:txBody>
      </p:sp>
      <p:sp>
        <p:nvSpPr>
          <p:cNvPr id="3" name="Content Placeholder 2"/>
          <p:cNvSpPr>
            <a:spLocks noGrp="1"/>
          </p:cNvSpPr>
          <p:nvPr>
            <p:ph idx="1"/>
          </p:nvPr>
        </p:nvSpPr>
        <p:spPr/>
        <p:txBody>
          <a:bodyPr/>
          <a:lstStyle/>
          <a:p>
            <a:r>
              <a:rPr lang="en-US" dirty="0" smtClean="0"/>
              <a:t>The PR can bind the partnership and all of its direct and indirect partners with respect to partnership-related items</a:t>
            </a:r>
          </a:p>
          <a:p>
            <a:r>
              <a:rPr lang="en-US" dirty="0" smtClean="0"/>
              <a:t>Partner-level items (including penalty defenses) can only be raised by the PR.</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39</a:t>
            </a:fld>
            <a:endParaRPr lang="en-US" dirty="0"/>
          </a:p>
        </p:txBody>
      </p:sp>
    </p:spTree>
    <p:extLst>
      <p:ext uri="{BB962C8B-B14F-4D97-AF65-F5344CB8AC3E}">
        <p14:creationId xmlns:p14="http://schemas.microsoft.com/office/powerpoint/2010/main" val="392017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Lb&amp;I</a:t>
            </a:r>
            <a:r>
              <a:rPr lang="en-US" dirty="0" smtClean="0"/>
              <a:t> examination process</a:t>
            </a:r>
            <a:endParaRPr lang="en-US" dirty="0"/>
          </a:p>
        </p:txBody>
      </p:sp>
      <p:sp>
        <p:nvSpPr>
          <p:cNvPr id="3" name="Text Placeholder 2"/>
          <p:cNvSpPr>
            <a:spLocks noGrp="1"/>
          </p:cNvSpPr>
          <p:nvPr>
            <p:ph type="body" idx="1"/>
          </p:nvPr>
        </p:nvSpPr>
        <p:spPr>
          <a:xfrm>
            <a:off x="2285999" y="4734184"/>
            <a:ext cx="6165321" cy="422803"/>
          </a:xfrm>
        </p:spPr>
        <p:txBody>
          <a:bodyPr>
            <a:noAutofit/>
          </a:bodyPr>
          <a:lstStyle/>
          <a:p>
            <a:r>
              <a:rPr lang="en-US" dirty="0" smtClean="0"/>
              <a:t>What’s new?</a:t>
            </a:r>
            <a:endParaRPr lang="en-US" sz="2400" dirty="0"/>
          </a:p>
        </p:txBody>
      </p:sp>
    </p:spTree>
    <p:extLst>
      <p:ext uri="{BB962C8B-B14F-4D97-AF65-F5344CB8AC3E}">
        <p14:creationId xmlns:p14="http://schemas.microsoft.com/office/powerpoint/2010/main" val="31383669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Examinations</a:t>
            </a:r>
            <a:endParaRPr lang="en-US" dirty="0"/>
          </a:p>
        </p:txBody>
      </p:sp>
      <p:sp>
        <p:nvSpPr>
          <p:cNvPr id="3" name="Content Placeholder 2"/>
          <p:cNvSpPr>
            <a:spLocks noGrp="1"/>
          </p:cNvSpPr>
          <p:nvPr>
            <p:ph idx="1"/>
          </p:nvPr>
        </p:nvSpPr>
        <p:spPr/>
        <p:txBody>
          <a:bodyPr>
            <a:normAutofit lnSpcReduction="10000"/>
          </a:bodyPr>
          <a:lstStyle/>
          <a:p>
            <a:r>
              <a:rPr lang="en-US" dirty="0" smtClean="0"/>
              <a:t>Will most likely be conducted like a TEFRA partnership examination until adjustments are proposed.</a:t>
            </a:r>
          </a:p>
          <a:p>
            <a:r>
              <a:rPr lang="en-US" dirty="0" smtClean="0"/>
              <a:t>Options:</a:t>
            </a:r>
          </a:p>
          <a:p>
            <a:pPr lvl="1"/>
            <a:r>
              <a:rPr lang="en-US" dirty="0" smtClean="0"/>
              <a:t>Pay tax at partnership level</a:t>
            </a:r>
          </a:p>
          <a:p>
            <a:pPr lvl="2"/>
            <a:r>
              <a:rPr lang="en-US" dirty="0" smtClean="0"/>
              <a:t>Adjust tax at partnership level (for tax exempt partners or other partner characteristics)</a:t>
            </a:r>
          </a:p>
          <a:p>
            <a:pPr lvl="2"/>
            <a:r>
              <a:rPr lang="en-US" dirty="0" smtClean="0"/>
              <a:t>Possible partner-level limitations may apply (passive losses, etc.)</a:t>
            </a:r>
          </a:p>
          <a:p>
            <a:pPr lvl="1"/>
            <a:r>
              <a:rPr lang="en-US" dirty="0" smtClean="0"/>
              <a:t>Push-out adjustments to partners</a:t>
            </a:r>
          </a:p>
          <a:p>
            <a:pPr lvl="2"/>
            <a:r>
              <a:rPr lang="en-US" dirty="0" smtClean="0"/>
              <a:t>Issue adjusted K-1s to the audited year partners who will pay tax on the adjustments on their current year tax returns</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40</a:t>
            </a:fld>
            <a:endParaRPr lang="en-US" dirty="0"/>
          </a:p>
        </p:txBody>
      </p:sp>
    </p:spTree>
    <p:extLst>
      <p:ext uri="{BB962C8B-B14F-4D97-AF65-F5344CB8AC3E}">
        <p14:creationId xmlns:p14="http://schemas.microsoft.com/office/powerpoint/2010/main" val="954828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Examinations cont.</a:t>
            </a:r>
            <a:endParaRPr lang="en-US" dirty="0"/>
          </a:p>
        </p:txBody>
      </p:sp>
      <p:sp>
        <p:nvSpPr>
          <p:cNvPr id="3" name="Content Placeholder 2"/>
          <p:cNvSpPr>
            <a:spLocks noGrp="1"/>
          </p:cNvSpPr>
          <p:nvPr>
            <p:ph idx="1"/>
          </p:nvPr>
        </p:nvSpPr>
        <p:spPr/>
        <p:txBody>
          <a:bodyPr/>
          <a:lstStyle/>
          <a:p>
            <a:r>
              <a:rPr lang="en-US" dirty="0" smtClean="0"/>
              <a:t>Push-out adjustments, cont.</a:t>
            </a:r>
          </a:p>
          <a:p>
            <a:pPr lvl="1"/>
            <a:r>
              <a:rPr lang="en-US" dirty="0" smtClean="0"/>
              <a:t>Applies to tiered partnerships</a:t>
            </a:r>
          </a:p>
          <a:p>
            <a:pPr lvl="1"/>
            <a:r>
              <a:rPr lang="en-US" dirty="0" smtClean="0"/>
              <a:t>Will result in “correct” tax liability by the “correct” partners</a:t>
            </a:r>
          </a:p>
          <a:p>
            <a:pPr lvl="1"/>
            <a:r>
              <a:rPr lang="en-US" dirty="0" smtClean="0"/>
              <a:t>Toll charge in the form of 2 percent increase in the interest rate</a:t>
            </a:r>
          </a:p>
          <a:p>
            <a:pPr lvl="1"/>
            <a:r>
              <a:rPr lang="en-US" dirty="0" smtClean="0"/>
              <a:t>Requires computations on the part of direct and indirect partners</a:t>
            </a:r>
          </a:p>
          <a:p>
            <a:r>
              <a:rPr lang="en-US" dirty="0" smtClean="0"/>
              <a:t>Amended Returns (pull-in adjustments)</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41</a:t>
            </a:fld>
            <a:endParaRPr lang="en-US" dirty="0"/>
          </a:p>
        </p:txBody>
      </p:sp>
    </p:spTree>
    <p:extLst>
      <p:ext uri="{BB962C8B-B14F-4D97-AF65-F5344CB8AC3E}">
        <p14:creationId xmlns:p14="http://schemas.microsoft.com/office/powerpoint/2010/main" val="27624880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your view?</a:t>
            </a:r>
            <a:endParaRPr lang="en-US" dirty="0"/>
          </a:p>
        </p:txBody>
      </p:sp>
      <p:sp>
        <p:nvSpPr>
          <p:cNvPr id="3" name="Content Placeholder 2"/>
          <p:cNvSpPr>
            <a:spLocks noGrp="1"/>
          </p:cNvSpPr>
          <p:nvPr>
            <p:ph idx="1"/>
          </p:nvPr>
        </p:nvSpPr>
        <p:spPr/>
        <p:txBody>
          <a:bodyPr/>
          <a:lstStyle/>
          <a:p>
            <a:r>
              <a:rPr lang="en-US" dirty="0" smtClean="0"/>
              <a:t>Is “push-out” a better option than paying the tax at the partnership level?</a:t>
            </a:r>
          </a:p>
          <a:p>
            <a:pPr lvl="1"/>
            <a:r>
              <a:rPr lang="en-US" dirty="0" smtClean="0"/>
              <a:t>A.  	Yes</a:t>
            </a:r>
          </a:p>
          <a:p>
            <a:pPr lvl="1"/>
            <a:r>
              <a:rPr lang="en-US" dirty="0" smtClean="0"/>
              <a:t>B.</a:t>
            </a:r>
            <a:r>
              <a:rPr lang="en-US" dirty="0"/>
              <a:t>	</a:t>
            </a:r>
            <a:r>
              <a:rPr lang="en-US" dirty="0" smtClean="0"/>
              <a:t>No</a:t>
            </a:r>
          </a:p>
          <a:p>
            <a:pPr lvl="1"/>
            <a:r>
              <a:rPr lang="en-US" dirty="0" smtClean="0"/>
              <a:t>C.	It depends</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42</a:t>
            </a:fld>
            <a:endParaRPr lang="en-US" dirty="0"/>
          </a:p>
        </p:txBody>
      </p:sp>
    </p:spTree>
    <p:extLst>
      <p:ext uri="{BB962C8B-B14F-4D97-AF65-F5344CB8AC3E}">
        <p14:creationId xmlns:p14="http://schemas.microsoft.com/office/powerpoint/2010/main" val="16813203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Q&amp;A</a:t>
            </a:r>
            <a:endParaRPr lang="en-US" dirty="0"/>
          </a:p>
        </p:txBody>
      </p:sp>
      <p:sp>
        <p:nvSpPr>
          <p:cNvPr id="3" name="Text Placeholder 2"/>
          <p:cNvSpPr>
            <a:spLocks noGrp="1"/>
          </p:cNvSpPr>
          <p:nvPr>
            <p:ph type="body" idx="1"/>
          </p:nvPr>
        </p:nvSpPr>
        <p:spPr>
          <a:xfrm>
            <a:off x="2285999" y="4734184"/>
            <a:ext cx="6165321" cy="422803"/>
          </a:xfrm>
        </p:spPr>
        <p:txBody>
          <a:bodyPr>
            <a:noAutofit/>
          </a:bodyPr>
          <a:lstStyle/>
          <a:p>
            <a:endParaRPr lang="en-US" sz="2400" dirty="0"/>
          </a:p>
        </p:txBody>
      </p:sp>
    </p:spTree>
    <p:extLst>
      <p:ext uri="{BB962C8B-B14F-4D97-AF65-F5344CB8AC3E}">
        <p14:creationId xmlns:p14="http://schemas.microsoft.com/office/powerpoint/2010/main" val="27153085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36A99BC-3C9D-4DF8-8B8C-E1FD2BDF0AD4}" type="slidenum">
              <a:rPr lang="en-US" smtClean="0"/>
              <a:pPr/>
              <a:t>44</a:t>
            </a:fld>
            <a:endParaRPr lang="en-US" dirty="0"/>
          </a:p>
        </p:txBody>
      </p:sp>
    </p:spTree>
    <p:extLst>
      <p:ext uri="{BB962C8B-B14F-4D97-AF65-F5344CB8AC3E}">
        <p14:creationId xmlns:p14="http://schemas.microsoft.com/office/powerpoint/2010/main" val="31037967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7084" y="371042"/>
            <a:ext cx="7549285" cy="994771"/>
          </a:xfrm>
        </p:spPr>
        <p:txBody>
          <a:bodyPr>
            <a:normAutofit/>
          </a:bodyPr>
          <a:lstStyle/>
          <a:p>
            <a:r>
              <a:rPr lang="en-US" dirty="0" smtClean="0"/>
              <a:t>Today’s speaker</a:t>
            </a:r>
            <a:br>
              <a:rPr lang="en-US" dirty="0" smtClean="0"/>
            </a:br>
            <a:endParaRPr lang="en-US" dirty="0"/>
          </a:p>
        </p:txBody>
      </p:sp>
      <p:sp>
        <p:nvSpPr>
          <p:cNvPr id="4" name="Slide Number Placeholder 3"/>
          <p:cNvSpPr>
            <a:spLocks noGrp="1"/>
          </p:cNvSpPr>
          <p:nvPr>
            <p:ph type="sldNum" sz="quarter" idx="4294967295"/>
          </p:nvPr>
        </p:nvSpPr>
        <p:spPr>
          <a:xfrm>
            <a:off x="6322769" y="6301470"/>
            <a:ext cx="2133600" cy="365125"/>
          </a:xfrm>
          <a:prstGeom prst="rect">
            <a:avLst/>
          </a:prstGeom>
        </p:spPr>
        <p:txBody>
          <a:bodyPr/>
          <a:lstStyle/>
          <a:p>
            <a:pPr algn="r"/>
            <a:fld id="{F45B54DF-06B5-8742-B145-530FED491F57}" type="slidenum">
              <a:rPr lang="en-US" sz="1000" smtClean="0"/>
              <a:pPr algn="r"/>
              <a:t>45</a:t>
            </a:fld>
            <a:endParaRPr lang="en-US" sz="1000" dirty="0"/>
          </a:p>
        </p:txBody>
      </p:sp>
      <p:pic>
        <p:nvPicPr>
          <p:cNvPr id="1026" name="Picture 2" descr="C:\Client\PB Photo\Burquest.Patti.High Res Files.#7037\Burquest.Patti.2.5x3.5.7037.jpg"/>
          <p:cNvPicPr>
            <a:picLocks noChangeAspect="1" noChangeArrowheads="1"/>
          </p:cNvPicPr>
          <p:nvPr/>
        </p:nvPicPr>
        <p:blipFill rotWithShape="1">
          <a:blip r:embed="rId3" cstate="print"/>
          <a:srcRect l="2222"/>
          <a:stretch/>
        </p:blipFill>
        <p:spPr bwMode="auto">
          <a:xfrm>
            <a:off x="1703864" y="1562100"/>
            <a:ext cx="1828800" cy="2678303"/>
          </a:xfrm>
          <a:prstGeom prst="rect">
            <a:avLst/>
          </a:prstGeom>
          <a:noFill/>
          <a:ln>
            <a:noFill/>
          </a:ln>
        </p:spPr>
      </p:pic>
      <p:sp>
        <p:nvSpPr>
          <p:cNvPr id="8" name="Content Placeholder 2"/>
          <p:cNvSpPr>
            <a:spLocks noGrp="1"/>
          </p:cNvSpPr>
          <p:nvPr>
            <p:ph sz="quarter" idx="11"/>
          </p:nvPr>
        </p:nvSpPr>
        <p:spPr>
          <a:xfrm>
            <a:off x="1708965" y="4255915"/>
            <a:ext cx="1758706" cy="1451708"/>
          </a:xfrm>
        </p:spPr>
        <p:txBody>
          <a:bodyPr>
            <a:normAutofit/>
          </a:bodyPr>
          <a:lstStyle/>
          <a:p>
            <a:pPr marL="0" indent="0">
              <a:buNone/>
            </a:pPr>
            <a:r>
              <a:rPr lang="en-US" sz="1600" b="1" dirty="0">
                <a:solidFill>
                  <a:schemeClr val="accent2"/>
                </a:solidFill>
              </a:rPr>
              <a:t>Patti </a:t>
            </a:r>
            <a:r>
              <a:rPr lang="en-US" sz="1600" b="1" dirty="0" err="1">
                <a:solidFill>
                  <a:schemeClr val="accent2"/>
                </a:solidFill>
              </a:rPr>
              <a:t>Burquest</a:t>
            </a:r>
            <a:endParaRPr lang="en-US" sz="1600" b="1" dirty="0">
              <a:solidFill>
                <a:schemeClr val="accent2"/>
              </a:solidFill>
            </a:endParaRPr>
          </a:p>
          <a:p>
            <a:pPr marL="0" indent="0">
              <a:buNone/>
            </a:pPr>
            <a:r>
              <a:rPr lang="en-US" sz="1600" dirty="0" smtClean="0">
                <a:solidFill>
                  <a:srgbClr val="00AAF6"/>
                </a:solidFill>
              </a:rPr>
              <a:t>Principal</a:t>
            </a:r>
          </a:p>
          <a:p>
            <a:pPr marL="0" indent="0">
              <a:buNone/>
            </a:pPr>
            <a:r>
              <a:rPr lang="en-US" sz="1600" dirty="0" smtClean="0"/>
              <a:t>Washington National Tax</a:t>
            </a:r>
            <a:endParaRPr lang="en-US" sz="1600" dirty="0"/>
          </a:p>
        </p:txBody>
      </p:sp>
    </p:spTree>
    <p:extLst>
      <p:ext uri="{BB962C8B-B14F-4D97-AF65-F5344CB8AC3E}">
        <p14:creationId xmlns:p14="http://schemas.microsoft.com/office/powerpoint/2010/main" val="3293645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50065" y="1189197"/>
            <a:ext cx="6040868" cy="1661993"/>
          </a:xfrm>
          <a:prstGeom prst="rect">
            <a:avLst/>
          </a:prstGeom>
          <a:noFill/>
        </p:spPr>
        <p:txBody>
          <a:bodyPr wrap="square" rtlCol="0">
            <a:spAutoFit/>
          </a:bodyPr>
          <a:lstStyle/>
          <a:p>
            <a:pPr>
              <a:spcBef>
                <a:spcPct val="75000"/>
              </a:spcBef>
              <a:defRPr/>
            </a:pPr>
            <a:r>
              <a:rPr lang="en-US" sz="1400" b="1" dirty="0">
                <a:solidFill>
                  <a:schemeClr val="bg1"/>
                </a:solidFill>
                <a:latin typeface="Arial" panose="020B0604020202020204" pitchFamily="34" charset="0"/>
                <a:cs typeface="Arial" panose="020B0604020202020204" pitchFamily="34" charset="0"/>
              </a:rPr>
              <a:t>RSM US LLP</a:t>
            </a:r>
          </a:p>
          <a:p>
            <a:pPr>
              <a:spcBef>
                <a:spcPct val="75000"/>
              </a:spcBef>
              <a:defRPr/>
            </a:pPr>
            <a:r>
              <a:rPr lang="en-US" sz="1400" dirty="0">
                <a:solidFill>
                  <a:schemeClr val="bg1"/>
                </a:solidFill>
                <a:latin typeface="Arial" panose="020B0604020202020204" pitchFamily="34" charset="0"/>
                <a:cs typeface="Arial" panose="020B0604020202020204" pitchFamily="34" charset="0"/>
              </a:rPr>
              <a:t>Address</a:t>
            </a:r>
            <a:br>
              <a:rPr lang="en-US" sz="1400" dirty="0">
                <a:solidFill>
                  <a:schemeClr val="bg1"/>
                </a:solidFill>
                <a:latin typeface="Arial" panose="020B0604020202020204" pitchFamily="34" charset="0"/>
                <a:cs typeface="Arial" panose="020B0604020202020204" pitchFamily="34" charset="0"/>
              </a:rPr>
            </a:br>
            <a:r>
              <a:rPr lang="en-US" sz="1400" dirty="0">
                <a:solidFill>
                  <a:schemeClr val="bg1"/>
                </a:solidFill>
                <a:latin typeface="Arial" panose="020B0604020202020204" pitchFamily="34" charset="0"/>
                <a:cs typeface="Arial" panose="020B0604020202020204" pitchFamily="34" charset="0"/>
              </a:rPr>
              <a:t>City</a:t>
            </a:r>
            <a:br>
              <a:rPr lang="en-US" sz="1400" dirty="0">
                <a:solidFill>
                  <a:schemeClr val="bg1"/>
                </a:solidFill>
                <a:latin typeface="Arial" panose="020B0604020202020204" pitchFamily="34" charset="0"/>
                <a:cs typeface="Arial" panose="020B0604020202020204" pitchFamily="34" charset="0"/>
              </a:rPr>
            </a:br>
            <a:r>
              <a:rPr lang="en-US" sz="1400" dirty="0">
                <a:solidFill>
                  <a:schemeClr val="bg1"/>
                </a:solidFill>
                <a:latin typeface="Arial" panose="020B0604020202020204" pitchFamily="34" charset="0"/>
                <a:cs typeface="Arial" panose="020B0604020202020204" pitchFamily="34" charset="0"/>
              </a:rPr>
              <a:t>Phone</a:t>
            </a:r>
          </a:p>
          <a:p>
            <a:pPr>
              <a:spcBef>
                <a:spcPts val="900"/>
              </a:spcBef>
            </a:pPr>
            <a:r>
              <a:rPr lang="en-US" sz="1400" dirty="0" smtClean="0">
                <a:solidFill>
                  <a:schemeClr val="bg1"/>
                </a:solidFill>
                <a:latin typeface="Arial" panose="020B0604020202020204" pitchFamily="34" charset="0"/>
                <a:cs typeface="Arial" panose="020B0604020202020204" pitchFamily="34" charset="0"/>
              </a:rPr>
              <a:t>+1 800 274 3978</a:t>
            </a:r>
            <a:endParaRPr lang="en-US" sz="1400" dirty="0">
              <a:solidFill>
                <a:schemeClr val="bg1"/>
              </a:solidFill>
              <a:latin typeface="Arial" panose="020B0604020202020204" pitchFamily="34" charset="0"/>
              <a:cs typeface="Arial" panose="020B0604020202020204" pitchFamily="34" charset="0"/>
            </a:endParaRPr>
          </a:p>
          <a:p>
            <a:r>
              <a:rPr lang="en-US" sz="1400" dirty="0">
                <a:solidFill>
                  <a:schemeClr val="bg1"/>
                </a:solidFill>
                <a:latin typeface="Arial" panose="020B0604020202020204" pitchFamily="34" charset="0"/>
                <a:cs typeface="Arial" panose="020B0604020202020204" pitchFamily="34" charset="0"/>
              </a:rPr>
              <a:t>www.rsmus.com</a:t>
            </a:r>
          </a:p>
        </p:txBody>
      </p:sp>
    </p:spTree>
    <p:extLst>
      <p:ext uri="{BB962C8B-B14F-4D97-AF65-F5344CB8AC3E}">
        <p14:creationId xmlns:p14="http://schemas.microsoft.com/office/powerpoint/2010/main" val="773428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QEP becomes LB&amp;I Examination Process</a:t>
            </a:r>
            <a:endParaRPr lang="en-US" dirty="0"/>
          </a:p>
        </p:txBody>
      </p:sp>
      <p:sp>
        <p:nvSpPr>
          <p:cNvPr id="3" name="Content Placeholder 2"/>
          <p:cNvSpPr>
            <a:spLocks noGrp="1"/>
          </p:cNvSpPr>
          <p:nvPr>
            <p:ph idx="1"/>
          </p:nvPr>
        </p:nvSpPr>
        <p:spPr/>
        <p:txBody>
          <a:bodyPr>
            <a:normAutofit/>
          </a:bodyPr>
          <a:lstStyle/>
          <a:p>
            <a:r>
              <a:rPr lang="en-US" dirty="0" smtClean="0"/>
              <a:t>Publication 5125 issued to outline the approach</a:t>
            </a:r>
          </a:p>
          <a:p>
            <a:pPr lvl="1"/>
            <a:r>
              <a:rPr lang="en-US" dirty="0" smtClean="0"/>
              <a:t>Effective May 1, 2016</a:t>
            </a:r>
          </a:p>
          <a:p>
            <a:pPr lvl="1"/>
            <a:r>
              <a:rPr lang="en-US" dirty="0" smtClean="0"/>
              <a:t>Jointly developed between the LB&amp;I workforce and external stakeholders </a:t>
            </a:r>
          </a:p>
          <a:p>
            <a:pPr lvl="1"/>
            <a:r>
              <a:rPr lang="en-US" dirty="0" smtClean="0"/>
              <a:t>Establishes roles and responsibilities for taxpayers and LB&amp;I examiners</a:t>
            </a:r>
          </a:p>
          <a:p>
            <a:pPr lvl="1"/>
            <a:r>
              <a:rPr lang="en-US" dirty="0" smtClean="0"/>
              <a:t>Sets expectations for collaboration, cooperation and transparency</a:t>
            </a:r>
          </a:p>
          <a:p>
            <a:pPr lvl="1"/>
            <a:r>
              <a:rPr lang="en-US" dirty="0" smtClean="0"/>
              <a:t>Follows many elements of the QEP but with some important changes</a:t>
            </a:r>
          </a:p>
          <a:p>
            <a:pPr marL="457200" lvl="1"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5</a:t>
            </a:fld>
            <a:endParaRPr lang="en-US" dirty="0"/>
          </a:p>
        </p:txBody>
      </p:sp>
    </p:spTree>
    <p:extLst>
      <p:ext uri="{BB962C8B-B14F-4D97-AF65-F5344CB8AC3E}">
        <p14:creationId xmlns:p14="http://schemas.microsoft.com/office/powerpoint/2010/main" val="2396597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Issue-driven examinations</a:t>
            </a:r>
          </a:p>
          <a:p>
            <a:pPr lvl="1"/>
            <a:r>
              <a:rPr lang="en-US" dirty="0" smtClean="0"/>
              <a:t>IDR process requires collaboration</a:t>
            </a:r>
          </a:p>
          <a:p>
            <a:pPr lvl="2"/>
            <a:r>
              <a:rPr lang="en-US" dirty="0" smtClean="0"/>
              <a:t>Draft IDRs provided for discussion</a:t>
            </a:r>
          </a:p>
          <a:p>
            <a:pPr lvl="2"/>
            <a:r>
              <a:rPr lang="en-US" dirty="0" smtClean="0"/>
              <a:t>Agreed upon timelines</a:t>
            </a:r>
          </a:p>
          <a:p>
            <a:pPr lvl="1"/>
            <a:r>
              <a:rPr lang="en-US" dirty="0" smtClean="0"/>
              <a:t>IDRs must be issue-focused</a:t>
            </a:r>
          </a:p>
          <a:p>
            <a:pPr lvl="2"/>
            <a:r>
              <a:rPr lang="en-US" dirty="0" smtClean="0"/>
              <a:t>One IDR per issue</a:t>
            </a:r>
          </a:p>
          <a:p>
            <a:pPr lvl="2"/>
            <a:r>
              <a:rPr lang="en-US" dirty="0" smtClean="0"/>
              <a:t>Must identify the issue</a:t>
            </a:r>
          </a:p>
          <a:p>
            <a:pPr lvl="2"/>
            <a:r>
              <a:rPr lang="en-US" dirty="0" smtClean="0"/>
              <a:t>Must relate the requested items to the issue</a:t>
            </a:r>
          </a:p>
          <a:p>
            <a:pPr lvl="2"/>
            <a:r>
              <a:rPr lang="en-US" dirty="0" smtClean="0"/>
              <a:t>No more “fishing expedition” IDRs</a:t>
            </a:r>
          </a:p>
          <a:p>
            <a:pPr lvl="2"/>
            <a:r>
              <a:rPr lang="en-US" dirty="0" smtClean="0"/>
              <a:t>Issue focused rules do not apply to “IDR One”</a:t>
            </a:r>
          </a:p>
          <a:p>
            <a:pPr lvl="1"/>
            <a:r>
              <a:rPr lang="en-US" dirty="0" smtClean="0"/>
              <a:t>Backed up by IDR enforcement process</a:t>
            </a:r>
          </a:p>
          <a:p>
            <a:pPr lvl="2"/>
            <a:r>
              <a:rPr lang="en-US" dirty="0" smtClean="0"/>
              <a:t>3 Notices</a:t>
            </a:r>
          </a:p>
          <a:p>
            <a:pPr lvl="2"/>
            <a:r>
              <a:rPr lang="en-US" dirty="0" smtClean="0"/>
              <a:t>Summons and summons enforcement</a:t>
            </a:r>
          </a:p>
          <a:p>
            <a:pPr lvl="2"/>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6</a:t>
            </a:fld>
            <a:endParaRPr lang="en-US" dirty="0"/>
          </a:p>
        </p:txBody>
      </p:sp>
    </p:spTree>
    <p:extLst>
      <p:ext uri="{BB962C8B-B14F-4D97-AF65-F5344CB8AC3E}">
        <p14:creationId xmlns:p14="http://schemas.microsoft.com/office/powerpoint/2010/main" val="2817217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Affirmative issues/claims</a:t>
            </a:r>
          </a:p>
          <a:p>
            <a:pPr lvl="1"/>
            <a:r>
              <a:rPr lang="en-US" dirty="0" smtClean="0"/>
              <a:t>Historically, provided at any time during the examination</a:t>
            </a:r>
          </a:p>
          <a:p>
            <a:pPr lvl="2"/>
            <a:r>
              <a:rPr lang="en-US" dirty="0" smtClean="0"/>
              <a:t>Informal (white paper)</a:t>
            </a:r>
          </a:p>
          <a:p>
            <a:pPr lvl="2"/>
            <a:r>
              <a:rPr lang="en-US" dirty="0" smtClean="0"/>
              <a:t>Could negate examination adjustments</a:t>
            </a:r>
          </a:p>
          <a:p>
            <a:pPr lvl="2"/>
            <a:r>
              <a:rPr lang="en-US" dirty="0" smtClean="0"/>
              <a:t>IRS staffing issues to evaluate the issue/claim</a:t>
            </a:r>
          </a:p>
          <a:p>
            <a:pPr lvl="1"/>
            <a:r>
              <a:rPr lang="en-US" dirty="0" smtClean="0"/>
              <a:t>LEP requires affirmative issues/claims be identified and provided within 30 calendar days from the opening conference</a:t>
            </a:r>
          </a:p>
          <a:p>
            <a:pPr lvl="2"/>
            <a:r>
              <a:rPr lang="en-US" dirty="0" smtClean="0"/>
              <a:t>After the 31</a:t>
            </a:r>
            <a:r>
              <a:rPr lang="en-US" baseline="30000" dirty="0" smtClean="0"/>
              <a:t>st</a:t>
            </a:r>
            <a:r>
              <a:rPr lang="en-US" dirty="0" smtClean="0"/>
              <a:t> day, must file an amended return or Form 843 and provide a copy of the return to the LB&amp;I team</a:t>
            </a:r>
          </a:p>
          <a:p>
            <a:pPr lvl="2"/>
            <a:r>
              <a:rPr lang="en-US" dirty="0" smtClean="0"/>
              <a:t>State return issues</a:t>
            </a:r>
          </a:p>
          <a:p>
            <a:pPr lvl="2"/>
            <a:r>
              <a:rPr lang="en-US" dirty="0" smtClean="0"/>
              <a:t>Exceptions to 30 day rule?</a:t>
            </a:r>
          </a:p>
          <a:p>
            <a:pPr lvl="2"/>
            <a:r>
              <a:rPr lang="en-US" dirty="0" smtClean="0"/>
              <a:t>Strategies</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7</a:t>
            </a:fld>
            <a:endParaRPr lang="en-US" dirty="0"/>
          </a:p>
        </p:txBody>
      </p:sp>
    </p:spTree>
    <p:extLst>
      <p:ext uri="{BB962C8B-B14F-4D97-AF65-F5344CB8AC3E}">
        <p14:creationId xmlns:p14="http://schemas.microsoft.com/office/powerpoint/2010/main" val="3672811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 cont.</a:t>
            </a:r>
            <a:endParaRPr lang="en-US" dirty="0"/>
          </a:p>
        </p:txBody>
      </p:sp>
      <p:sp>
        <p:nvSpPr>
          <p:cNvPr id="3" name="Content Placeholder 2"/>
          <p:cNvSpPr>
            <a:spLocks noGrp="1"/>
          </p:cNvSpPr>
          <p:nvPr>
            <p:ph idx="1"/>
          </p:nvPr>
        </p:nvSpPr>
        <p:spPr/>
        <p:txBody>
          <a:bodyPr/>
          <a:lstStyle/>
          <a:p>
            <a:r>
              <a:rPr lang="en-US" dirty="0" smtClean="0"/>
              <a:t>Risk assessment of the return</a:t>
            </a:r>
          </a:p>
          <a:p>
            <a:pPr lvl="1"/>
            <a:r>
              <a:rPr lang="en-US" dirty="0" smtClean="0"/>
              <a:t>Identify issues to be examined</a:t>
            </a:r>
          </a:p>
          <a:p>
            <a:pPr lvl="1"/>
            <a:r>
              <a:rPr lang="en-US" dirty="0" smtClean="0"/>
              <a:t>Identify specialists and “issue teams”</a:t>
            </a:r>
          </a:p>
          <a:p>
            <a:r>
              <a:rPr lang="en-US" dirty="0" smtClean="0"/>
              <a:t>Audit Plan </a:t>
            </a:r>
          </a:p>
          <a:p>
            <a:pPr lvl="1"/>
            <a:r>
              <a:rPr lang="en-US" dirty="0" smtClean="0"/>
              <a:t>Identify issues</a:t>
            </a:r>
          </a:p>
          <a:p>
            <a:pPr lvl="1"/>
            <a:r>
              <a:rPr lang="en-US" dirty="0" smtClean="0"/>
              <a:t>Identify timeframes for last IDR</a:t>
            </a:r>
          </a:p>
          <a:p>
            <a:pPr lvl="1"/>
            <a:r>
              <a:rPr lang="en-US" dirty="0" smtClean="0"/>
              <a:t>Agreement on NOPA response dates</a:t>
            </a:r>
          </a:p>
          <a:p>
            <a:pPr lvl="1"/>
            <a:r>
              <a:rPr lang="en-US" dirty="0" smtClean="0"/>
              <a:t>Identify estimated date of Revenue Agent Report</a:t>
            </a:r>
          </a:p>
          <a:p>
            <a:pPr lvl="1"/>
            <a:r>
              <a:rPr lang="en-US" dirty="0" smtClean="0"/>
              <a:t>Discuss collaborative approach with the taxpayer</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8</a:t>
            </a:fld>
            <a:endParaRPr lang="en-US" dirty="0"/>
          </a:p>
        </p:txBody>
      </p:sp>
    </p:spTree>
    <p:extLst>
      <p:ext uri="{BB962C8B-B14F-4D97-AF65-F5344CB8AC3E}">
        <p14:creationId xmlns:p14="http://schemas.microsoft.com/office/powerpoint/2010/main" val="391023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Polling Question</a:t>
            </a:r>
            <a:endParaRPr lang="en-US" dirty="0"/>
          </a:p>
        </p:txBody>
      </p:sp>
      <p:sp>
        <p:nvSpPr>
          <p:cNvPr id="3" name="Content Placeholder 2"/>
          <p:cNvSpPr>
            <a:spLocks noGrp="1"/>
          </p:cNvSpPr>
          <p:nvPr>
            <p:ph idx="1"/>
          </p:nvPr>
        </p:nvSpPr>
        <p:spPr/>
        <p:txBody>
          <a:bodyPr/>
          <a:lstStyle/>
          <a:p>
            <a:pPr marL="0" indent="0">
              <a:buNone/>
            </a:pPr>
            <a:r>
              <a:rPr lang="en-US" dirty="0" smtClean="0"/>
              <a:t>If the IRS asked you to “acknowledge facts” related to a client’s IRS examination, would you sign it if you believe that it was correct, but may be missing some facts?</a:t>
            </a:r>
          </a:p>
          <a:p>
            <a:pPr marL="514350" indent="-514350">
              <a:buAutoNum type="alphaLcPeriod"/>
            </a:pPr>
            <a:r>
              <a:rPr lang="en-US" dirty="0" smtClean="0"/>
              <a:t>Yes – because I believe I can supplement the facts later.</a:t>
            </a:r>
          </a:p>
          <a:p>
            <a:pPr marL="514350" indent="-514350">
              <a:buAutoNum type="alphaLcPeriod"/>
            </a:pPr>
            <a:r>
              <a:rPr lang="en-US" dirty="0" smtClean="0"/>
              <a:t>No – because I believe the facts are likely IRS-favorable.</a:t>
            </a:r>
          </a:p>
          <a:p>
            <a:pPr marL="514350" indent="-514350">
              <a:buAutoNum type="alphaLcPeriod"/>
            </a:pPr>
            <a:r>
              <a:rPr lang="en-US" dirty="0" smtClean="0"/>
              <a:t>It depends</a:t>
            </a:r>
            <a:endParaRPr lang="en-US" dirty="0"/>
          </a:p>
        </p:txBody>
      </p:sp>
      <p:sp>
        <p:nvSpPr>
          <p:cNvPr id="4" name="Slide Number Placeholder 3"/>
          <p:cNvSpPr>
            <a:spLocks noGrp="1"/>
          </p:cNvSpPr>
          <p:nvPr>
            <p:ph type="sldNum" sz="quarter" idx="12"/>
          </p:nvPr>
        </p:nvSpPr>
        <p:spPr/>
        <p:txBody>
          <a:bodyPr/>
          <a:lstStyle/>
          <a:p>
            <a:fld id="{936A99BC-3C9D-4DF8-8B8C-E1FD2BDF0AD4}" type="slidenum">
              <a:rPr lang="en-US" smtClean="0"/>
              <a:pPr/>
              <a:t>9</a:t>
            </a:fld>
            <a:endParaRPr lang="en-US" dirty="0"/>
          </a:p>
        </p:txBody>
      </p:sp>
    </p:spTree>
    <p:extLst>
      <p:ext uri="{BB962C8B-B14F-4D97-AF65-F5344CB8AC3E}">
        <p14:creationId xmlns:p14="http://schemas.microsoft.com/office/powerpoint/2010/main" val="42535930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RSM Color Palette">
      <a:dk1>
        <a:srgbClr val="595959"/>
      </a:dk1>
      <a:lt1>
        <a:sysClr val="window" lastClr="FFFFFF"/>
      </a:lt1>
      <a:dk2>
        <a:srgbClr val="7F7F7F"/>
      </a:dk2>
      <a:lt2>
        <a:srgbClr val="E7E6E6"/>
      </a:lt2>
      <a:accent1>
        <a:srgbClr val="009CDE"/>
      </a:accent1>
      <a:accent2>
        <a:srgbClr val="3F9C35"/>
      </a:accent2>
      <a:accent3>
        <a:srgbClr val="50A6A6"/>
      </a:accent3>
      <a:accent4>
        <a:srgbClr val="9F5CC0"/>
      </a:accent4>
      <a:accent5>
        <a:srgbClr val="F1B434"/>
      </a:accent5>
      <a:accent6>
        <a:srgbClr val="E40046"/>
      </a:accent6>
      <a:hlink>
        <a:srgbClr val="009CDE"/>
      </a:hlink>
      <a:folHlink>
        <a:srgbClr val="7F7F7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A44B778-BD9D-4A8B-B328-DDA913E787F1}" vid="{2A9B3B9A-F725-4EE6-B228-411D0F86D8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RSM PPT Template_4x3</Template>
  <TotalTime>3428</TotalTime>
  <Words>4098</Words>
  <Application>Microsoft Office PowerPoint</Application>
  <PresentationFormat>On-screen Show (4:3)</PresentationFormat>
  <Paragraphs>478</Paragraphs>
  <Slides>46</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Office Theme</vt:lpstr>
      <vt:lpstr>PowerPoint Presentation</vt:lpstr>
      <vt:lpstr>IRS CONTROVERSY UPDATE</vt:lpstr>
      <vt:lpstr>Agenda</vt:lpstr>
      <vt:lpstr>Lb&amp;I examination process</vt:lpstr>
      <vt:lpstr>QEP becomes LB&amp;I Examination Process</vt:lpstr>
      <vt:lpstr>Key elements </vt:lpstr>
      <vt:lpstr>Key elements cont.</vt:lpstr>
      <vt:lpstr>Key elements cont.</vt:lpstr>
      <vt:lpstr>Audience Polling Question</vt:lpstr>
      <vt:lpstr>Key concepts cont.</vt:lpstr>
      <vt:lpstr>Managing the Acknowledgement of the Facts IDR</vt:lpstr>
      <vt:lpstr>LB&amp;I Campaigns </vt:lpstr>
      <vt:lpstr>Why are they called “campaigns”?</vt:lpstr>
      <vt:lpstr>What types of Treatment Streams will be used?</vt:lpstr>
      <vt:lpstr>First 13 campaigns, by practice area</vt:lpstr>
      <vt:lpstr>Section 48C energy credit</vt:lpstr>
      <vt:lpstr>DPAD for video and TV program distribution</vt:lpstr>
      <vt:lpstr>Micro-captive insurance</vt:lpstr>
      <vt:lpstr>Related party transactions</vt:lpstr>
      <vt:lpstr>Deferred variable annuity reserves  Life insurance reserves</vt:lpstr>
      <vt:lpstr>Basket transactions</vt:lpstr>
      <vt:lpstr>Land developers using completed contract method</vt:lpstr>
      <vt:lpstr>TEFRA linkage plan strategy</vt:lpstr>
      <vt:lpstr>S corporation losses claimed in excess of basis</vt:lpstr>
      <vt:lpstr>Offshore Voluntary Disclosure Program (OVDP) declines or withdrawals</vt:lpstr>
      <vt:lpstr>Repatriation</vt:lpstr>
      <vt:lpstr>Form 1120-F non-filers</vt:lpstr>
      <vt:lpstr>Inbound distributors</vt:lpstr>
      <vt:lpstr>Examination Impacts </vt:lpstr>
      <vt:lpstr>IRS Appeals update</vt:lpstr>
      <vt:lpstr>Budget Driven Impacts </vt:lpstr>
      <vt:lpstr>In-person Conferences </vt:lpstr>
      <vt:lpstr>Examination and Counsel at Appeals Conference</vt:lpstr>
      <vt:lpstr>What is your view?</vt:lpstr>
      <vt:lpstr>BiPartisan Budget act changes to partnership examinations</vt:lpstr>
      <vt:lpstr>The Basics</vt:lpstr>
      <vt:lpstr>Election out</vt:lpstr>
      <vt:lpstr>Who may elect out?</vt:lpstr>
      <vt:lpstr>The Partnership Representative</vt:lpstr>
      <vt:lpstr>Examinations</vt:lpstr>
      <vt:lpstr>Examinations cont.</vt:lpstr>
      <vt:lpstr>What is your view?</vt:lpstr>
      <vt:lpstr>Q&amp;A</vt:lpstr>
      <vt:lpstr>PowerPoint Presentation</vt:lpstr>
      <vt:lpstr>Today’s speaker </vt:lpstr>
      <vt:lpstr>PowerPoint Presentation</vt:lpstr>
    </vt:vector>
  </TitlesOfParts>
  <Company>McGladrey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Click, David</dc:creator>
  <cp:lastModifiedBy>McAlister, Melinda</cp:lastModifiedBy>
  <cp:revision>76</cp:revision>
  <cp:lastPrinted>2016-09-15T00:09:04Z</cp:lastPrinted>
  <dcterms:created xsi:type="dcterms:W3CDTF">2016-05-23T16:00:07Z</dcterms:created>
  <dcterms:modified xsi:type="dcterms:W3CDTF">2017-10-12T15:37:50Z</dcterms:modified>
</cp:coreProperties>
</file>