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6"/>
  </p:notesMasterIdLst>
  <p:handoutMasterIdLst>
    <p:handoutMasterId r:id="rId47"/>
  </p:handoutMasterIdLst>
  <p:sldIdLst>
    <p:sldId id="256" r:id="rId2"/>
    <p:sldId id="310" r:id="rId3"/>
    <p:sldId id="317" r:id="rId4"/>
    <p:sldId id="327" r:id="rId5"/>
    <p:sldId id="288" r:id="rId6"/>
    <p:sldId id="328" r:id="rId7"/>
    <p:sldId id="318" r:id="rId8"/>
    <p:sldId id="291" r:id="rId9"/>
    <p:sldId id="319" r:id="rId10"/>
    <p:sldId id="281" r:id="rId11"/>
    <p:sldId id="292" r:id="rId12"/>
    <p:sldId id="282" r:id="rId13"/>
    <p:sldId id="283" r:id="rId14"/>
    <p:sldId id="320" r:id="rId15"/>
    <p:sldId id="321" r:id="rId16"/>
    <p:sldId id="325" r:id="rId17"/>
    <p:sldId id="322" r:id="rId18"/>
    <p:sldId id="323" r:id="rId19"/>
    <p:sldId id="324" r:id="rId20"/>
    <p:sldId id="326" r:id="rId21"/>
    <p:sldId id="330" r:id="rId22"/>
    <p:sldId id="336" r:id="rId23"/>
    <p:sldId id="335" r:id="rId24"/>
    <p:sldId id="331" r:id="rId25"/>
    <p:sldId id="333" r:id="rId26"/>
    <p:sldId id="329" r:id="rId27"/>
    <p:sldId id="334" r:id="rId28"/>
    <p:sldId id="332" r:id="rId29"/>
    <p:sldId id="337" r:id="rId30"/>
    <p:sldId id="338" r:id="rId31"/>
    <p:sldId id="339" r:id="rId32"/>
    <p:sldId id="340" r:id="rId33"/>
    <p:sldId id="341" r:id="rId34"/>
    <p:sldId id="342" r:id="rId35"/>
    <p:sldId id="343" r:id="rId36"/>
    <p:sldId id="344" r:id="rId37"/>
    <p:sldId id="346" r:id="rId38"/>
    <p:sldId id="345" r:id="rId39"/>
    <p:sldId id="347" r:id="rId40"/>
    <p:sldId id="348" r:id="rId41"/>
    <p:sldId id="349" r:id="rId42"/>
    <p:sldId id="350" r:id="rId43"/>
    <p:sldId id="351" r:id="rId44"/>
    <p:sldId id="352" r:id="rId45"/>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107" d="100"/>
          <a:sy n="107" d="100"/>
        </p:scale>
        <p:origin x="1128" y="114"/>
      </p:cViewPr>
      <p:guideLst>
        <p:guide orient="horz" pos="2160"/>
        <p:guide pos="2880"/>
      </p:guideLst>
    </p:cSldViewPr>
  </p:slideViewPr>
  <p:outlineViewPr>
    <p:cViewPr>
      <p:scale>
        <a:sx n="33" d="100"/>
        <a:sy n="33" d="100"/>
      </p:scale>
      <p:origin x="0" y="42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649" cy="462119"/>
          </a:xfrm>
          <a:prstGeom prst="rect">
            <a:avLst/>
          </a:prstGeom>
        </p:spPr>
        <p:txBody>
          <a:bodyPr vert="horz" lIns="91814" tIns="45907" rIns="91814" bIns="45907" rtlCol="0"/>
          <a:lstStyle>
            <a:lvl1pPr algn="l">
              <a:defRPr sz="1200"/>
            </a:lvl1pPr>
          </a:lstStyle>
          <a:p>
            <a:endParaRPr lang="en-US" dirty="0"/>
          </a:p>
        </p:txBody>
      </p:sp>
      <p:sp>
        <p:nvSpPr>
          <p:cNvPr id="3" name="Date Placeholder 2"/>
          <p:cNvSpPr>
            <a:spLocks noGrp="1"/>
          </p:cNvSpPr>
          <p:nvPr>
            <p:ph type="dt" sz="quarter" idx="1"/>
          </p:nvPr>
        </p:nvSpPr>
        <p:spPr>
          <a:xfrm>
            <a:off x="3970135" y="0"/>
            <a:ext cx="3038648" cy="462119"/>
          </a:xfrm>
          <a:prstGeom prst="rect">
            <a:avLst/>
          </a:prstGeom>
        </p:spPr>
        <p:txBody>
          <a:bodyPr vert="horz" lIns="91814" tIns="45907" rIns="91814" bIns="45907" rtlCol="0"/>
          <a:lstStyle>
            <a:lvl1pPr algn="r">
              <a:defRPr sz="1200"/>
            </a:lvl1pPr>
          </a:lstStyle>
          <a:p>
            <a:fld id="{8DBECE78-27E8-4073-B052-4BE9FFE967AD}" type="datetimeFigureOut">
              <a:rPr lang="en-US" smtClean="0"/>
              <a:t>3/20/2018</a:t>
            </a:fld>
            <a:endParaRPr lang="en-US" dirty="0"/>
          </a:p>
        </p:txBody>
      </p:sp>
      <p:sp>
        <p:nvSpPr>
          <p:cNvPr id="4" name="Footer Placeholder 3"/>
          <p:cNvSpPr>
            <a:spLocks noGrp="1"/>
          </p:cNvSpPr>
          <p:nvPr>
            <p:ph type="ftr" sz="quarter" idx="2"/>
          </p:nvPr>
        </p:nvSpPr>
        <p:spPr>
          <a:xfrm>
            <a:off x="1" y="8772379"/>
            <a:ext cx="3038649" cy="462119"/>
          </a:xfrm>
          <a:prstGeom prst="rect">
            <a:avLst/>
          </a:prstGeom>
        </p:spPr>
        <p:txBody>
          <a:bodyPr vert="horz" lIns="91814" tIns="45907" rIns="91814" bIns="459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5" y="8772379"/>
            <a:ext cx="3038648" cy="462119"/>
          </a:xfrm>
          <a:prstGeom prst="rect">
            <a:avLst/>
          </a:prstGeom>
        </p:spPr>
        <p:txBody>
          <a:bodyPr vert="horz" lIns="91814" tIns="45907" rIns="91814" bIns="45907" rtlCol="0" anchor="b"/>
          <a:lstStyle>
            <a:lvl1pPr algn="r">
              <a:defRPr sz="1200"/>
            </a:lvl1pPr>
          </a:lstStyle>
          <a:p>
            <a:fld id="{5F9DA5A9-9FD5-4E7A-84A4-C4D410C6936D}" type="slidenum">
              <a:rPr lang="en-US" smtClean="0"/>
              <a:t>‹#›</a:t>
            </a:fld>
            <a:endParaRPr lang="en-US" dirty="0"/>
          </a:p>
        </p:txBody>
      </p:sp>
    </p:spTree>
    <p:extLst>
      <p:ext uri="{BB962C8B-B14F-4D97-AF65-F5344CB8AC3E}">
        <p14:creationId xmlns:p14="http://schemas.microsoft.com/office/powerpoint/2010/main" val="3037369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8474" cy="461962"/>
          </a:xfrm>
          <a:prstGeom prst="rect">
            <a:avLst/>
          </a:prstGeom>
        </p:spPr>
        <p:txBody>
          <a:bodyPr vert="horz" lIns="91814" tIns="45907" rIns="91814" bIns="45907" rtlCol="0"/>
          <a:lstStyle>
            <a:lvl1pPr algn="l">
              <a:defRPr sz="1200" smtClean="0"/>
            </a:lvl1pPr>
          </a:lstStyle>
          <a:p>
            <a:pPr>
              <a:defRPr/>
            </a:pPr>
            <a:endParaRPr lang="en-US" dirty="0"/>
          </a:p>
        </p:txBody>
      </p:sp>
      <p:sp>
        <p:nvSpPr>
          <p:cNvPr id="3" name="Date Placeholder 2"/>
          <p:cNvSpPr>
            <a:spLocks noGrp="1"/>
          </p:cNvSpPr>
          <p:nvPr>
            <p:ph type="dt" idx="1"/>
          </p:nvPr>
        </p:nvSpPr>
        <p:spPr>
          <a:xfrm>
            <a:off x="3970339" y="2"/>
            <a:ext cx="3038474" cy="461962"/>
          </a:xfrm>
          <a:prstGeom prst="rect">
            <a:avLst/>
          </a:prstGeom>
        </p:spPr>
        <p:txBody>
          <a:bodyPr vert="horz" lIns="91814" tIns="45907" rIns="91814" bIns="45907" rtlCol="0"/>
          <a:lstStyle>
            <a:lvl1pPr algn="r">
              <a:defRPr sz="1200" smtClean="0"/>
            </a:lvl1pPr>
          </a:lstStyle>
          <a:p>
            <a:pPr>
              <a:defRPr/>
            </a:pPr>
            <a:fld id="{036FF56A-A13E-415A-A834-AE0DCB40D29C}" type="datetimeFigureOut">
              <a:rPr lang="en-US"/>
              <a:pPr>
                <a:defRPr/>
              </a:pPr>
              <a:t>3/20/2018</a:t>
            </a:fld>
            <a:endParaRPr lang="en-US" dirty="0"/>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1814" tIns="45907" rIns="91814" bIns="45907" rtlCol="0" anchor="ctr"/>
          <a:lstStyle/>
          <a:p>
            <a:pPr lvl="0"/>
            <a:endParaRPr lang="en-US" noProof="0" dirty="0" smtClean="0"/>
          </a:p>
        </p:txBody>
      </p:sp>
      <p:sp>
        <p:nvSpPr>
          <p:cNvPr id="5" name="Notes Placeholder 4"/>
          <p:cNvSpPr>
            <a:spLocks noGrp="1"/>
          </p:cNvSpPr>
          <p:nvPr>
            <p:ph type="body" sz="quarter" idx="3"/>
          </p:nvPr>
        </p:nvSpPr>
        <p:spPr>
          <a:xfrm>
            <a:off x="701676" y="4387851"/>
            <a:ext cx="5607050" cy="4156075"/>
          </a:xfrm>
          <a:prstGeom prst="rect">
            <a:avLst/>
          </a:prstGeom>
        </p:spPr>
        <p:txBody>
          <a:bodyPr vert="horz" lIns="91814" tIns="45907" rIns="91814" bIns="459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772527"/>
            <a:ext cx="3038474" cy="461962"/>
          </a:xfrm>
          <a:prstGeom prst="rect">
            <a:avLst/>
          </a:prstGeom>
        </p:spPr>
        <p:txBody>
          <a:bodyPr vert="horz" lIns="91814" tIns="45907" rIns="91814" bIns="45907" rtlCol="0" anchor="b"/>
          <a:lstStyle>
            <a:lvl1pPr algn="l">
              <a:defRPr sz="1200" smtClean="0"/>
            </a:lvl1pPr>
          </a:lstStyle>
          <a:p>
            <a:pPr>
              <a:defRPr/>
            </a:pPr>
            <a:endParaRPr lang="en-US" dirty="0"/>
          </a:p>
        </p:txBody>
      </p:sp>
      <p:sp>
        <p:nvSpPr>
          <p:cNvPr id="7" name="Slide Number Placeholder 6"/>
          <p:cNvSpPr>
            <a:spLocks noGrp="1"/>
          </p:cNvSpPr>
          <p:nvPr>
            <p:ph type="sldNum" sz="quarter" idx="5"/>
          </p:nvPr>
        </p:nvSpPr>
        <p:spPr>
          <a:xfrm>
            <a:off x="3970339" y="8772527"/>
            <a:ext cx="3038474" cy="461962"/>
          </a:xfrm>
          <a:prstGeom prst="rect">
            <a:avLst/>
          </a:prstGeom>
        </p:spPr>
        <p:txBody>
          <a:bodyPr vert="horz" lIns="91814" tIns="45907" rIns="91814" bIns="45907" rtlCol="0" anchor="b"/>
          <a:lstStyle>
            <a:lvl1pPr algn="r">
              <a:defRPr sz="1200" smtClean="0"/>
            </a:lvl1pPr>
          </a:lstStyle>
          <a:p>
            <a:pPr>
              <a:defRPr/>
            </a:pPr>
            <a:fld id="{37B6ECFF-F0F6-4E7C-ACCC-76D33D7A412A}" type="slidenum">
              <a:rPr lang="en-US"/>
              <a:pPr>
                <a:defRPr/>
              </a:pPr>
              <a:t>‹#›</a:t>
            </a:fld>
            <a:endParaRPr lang="en-US" dirty="0"/>
          </a:p>
        </p:txBody>
      </p:sp>
    </p:spTree>
    <p:extLst>
      <p:ext uri="{BB962C8B-B14F-4D97-AF65-F5344CB8AC3E}">
        <p14:creationId xmlns:p14="http://schemas.microsoft.com/office/powerpoint/2010/main" val="36667922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5989" indent="-286918" eaLnBrk="0" hangingPunct="0">
              <a:defRPr>
                <a:solidFill>
                  <a:schemeClr val="tx1"/>
                </a:solidFill>
                <a:latin typeface="Arial" charset="0"/>
              </a:defRPr>
            </a:lvl2pPr>
            <a:lvl3pPr marL="1147675" indent="-229535" eaLnBrk="0" hangingPunct="0">
              <a:defRPr>
                <a:solidFill>
                  <a:schemeClr val="tx1"/>
                </a:solidFill>
                <a:latin typeface="Arial" charset="0"/>
              </a:defRPr>
            </a:lvl3pPr>
            <a:lvl4pPr marL="1606744" indent="-229535" eaLnBrk="0" hangingPunct="0">
              <a:defRPr>
                <a:solidFill>
                  <a:schemeClr val="tx1"/>
                </a:solidFill>
                <a:latin typeface="Arial" charset="0"/>
              </a:defRPr>
            </a:lvl4pPr>
            <a:lvl5pPr marL="2065814" indent="-229535" eaLnBrk="0" hangingPunct="0">
              <a:defRPr>
                <a:solidFill>
                  <a:schemeClr val="tx1"/>
                </a:solidFill>
                <a:latin typeface="Arial" charset="0"/>
              </a:defRPr>
            </a:lvl5pPr>
            <a:lvl6pPr marL="2524884" indent="-229535" eaLnBrk="0" fontAlgn="base" hangingPunct="0">
              <a:spcBef>
                <a:spcPct val="0"/>
              </a:spcBef>
              <a:spcAft>
                <a:spcPct val="0"/>
              </a:spcAft>
              <a:defRPr>
                <a:solidFill>
                  <a:schemeClr val="tx1"/>
                </a:solidFill>
                <a:latin typeface="Arial" charset="0"/>
              </a:defRPr>
            </a:lvl6pPr>
            <a:lvl7pPr marL="2983954" indent="-229535" eaLnBrk="0" fontAlgn="base" hangingPunct="0">
              <a:spcBef>
                <a:spcPct val="0"/>
              </a:spcBef>
              <a:spcAft>
                <a:spcPct val="0"/>
              </a:spcAft>
              <a:defRPr>
                <a:solidFill>
                  <a:schemeClr val="tx1"/>
                </a:solidFill>
                <a:latin typeface="Arial" charset="0"/>
              </a:defRPr>
            </a:lvl7pPr>
            <a:lvl8pPr marL="3443023" indent="-229535" eaLnBrk="0" fontAlgn="base" hangingPunct="0">
              <a:spcBef>
                <a:spcPct val="0"/>
              </a:spcBef>
              <a:spcAft>
                <a:spcPct val="0"/>
              </a:spcAft>
              <a:defRPr>
                <a:solidFill>
                  <a:schemeClr val="tx1"/>
                </a:solidFill>
                <a:latin typeface="Arial" charset="0"/>
              </a:defRPr>
            </a:lvl8pPr>
            <a:lvl9pPr marL="3902094" indent="-229535" eaLnBrk="0" fontAlgn="base" hangingPunct="0">
              <a:spcBef>
                <a:spcPct val="0"/>
              </a:spcBef>
              <a:spcAft>
                <a:spcPct val="0"/>
              </a:spcAft>
              <a:defRPr>
                <a:solidFill>
                  <a:schemeClr val="tx1"/>
                </a:solidFill>
                <a:latin typeface="Arial" charset="0"/>
              </a:defRPr>
            </a:lvl9pPr>
          </a:lstStyle>
          <a:p>
            <a:pPr eaLnBrk="1" hangingPunct="1"/>
            <a:fld id="{E42560C5-4D0B-4622-8320-8C2C31F606B4}" type="slidenum">
              <a:rPr lang="en-US"/>
              <a:pPr eaLnBrk="1" hangingPunct="1"/>
              <a:t>1</a:t>
            </a:fld>
            <a:endParaRPr lang="en-US" dirty="0"/>
          </a:p>
        </p:txBody>
      </p:sp>
    </p:spTree>
    <p:extLst>
      <p:ext uri="{BB962C8B-B14F-4D97-AF65-F5344CB8AC3E}">
        <p14:creationId xmlns:p14="http://schemas.microsoft.com/office/powerpoint/2010/main" val="415542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66846CB-8A67-471E-A179-8FD4CA66834B}" type="datetime1">
              <a:rPr lang="en-US" smtClean="0"/>
              <a:t>3/20/2018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BF26458-FE77-4ABB-8687-40E3A558C58A}" type="slidenum">
              <a:rPr lang="en-US"/>
              <a:pPr>
                <a:defRPr/>
              </a:pPr>
              <a:t>‹#›</a:t>
            </a:fld>
            <a:endParaRPr lang="en-US" dirty="0"/>
          </a:p>
        </p:txBody>
      </p:sp>
    </p:spTree>
    <p:extLst>
      <p:ext uri="{BB962C8B-B14F-4D97-AF65-F5344CB8AC3E}">
        <p14:creationId xmlns:p14="http://schemas.microsoft.com/office/powerpoint/2010/main" val="3257329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D35657-85C5-4E65-85F0-53FDDD046195}" type="datetime1">
              <a:rPr lang="en-US" smtClean="0"/>
              <a:t>3/20/2018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46C8141-4006-48FE-BA78-BB756A250D67}" type="slidenum">
              <a:rPr lang="en-US"/>
              <a:pPr>
                <a:defRPr/>
              </a:pPr>
              <a:t>‹#›</a:t>
            </a:fld>
            <a:endParaRPr lang="en-US" dirty="0"/>
          </a:p>
        </p:txBody>
      </p:sp>
    </p:spTree>
    <p:extLst>
      <p:ext uri="{BB962C8B-B14F-4D97-AF65-F5344CB8AC3E}">
        <p14:creationId xmlns:p14="http://schemas.microsoft.com/office/powerpoint/2010/main" val="371972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A8B7DE-3BD8-4DD7-A92B-56F594877AEB}" type="datetime1">
              <a:rPr lang="en-US" smtClean="0"/>
              <a:t>3/20/2018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ED9DA22-36F4-4BFC-974B-D18A31F1169C}" type="slidenum">
              <a:rPr lang="en-US"/>
              <a:pPr>
                <a:defRPr/>
              </a:pPr>
              <a:t>‹#›</a:t>
            </a:fld>
            <a:endParaRPr lang="en-US" dirty="0"/>
          </a:p>
        </p:txBody>
      </p:sp>
    </p:spTree>
    <p:extLst>
      <p:ext uri="{BB962C8B-B14F-4D97-AF65-F5344CB8AC3E}">
        <p14:creationId xmlns:p14="http://schemas.microsoft.com/office/powerpoint/2010/main" val="79712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045FFB-3560-4632-9A86-0471DB9762E5}" type="datetime1">
              <a:rPr lang="en-US" smtClean="0"/>
              <a:t>3/20/2018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EB185CB-AA48-4167-8FE2-09FC3BCAC12F}" type="slidenum">
              <a:rPr lang="en-US"/>
              <a:pPr>
                <a:defRPr/>
              </a:pPr>
              <a:t>‹#›</a:t>
            </a:fld>
            <a:endParaRPr lang="en-US" dirty="0"/>
          </a:p>
        </p:txBody>
      </p:sp>
    </p:spTree>
    <p:extLst>
      <p:ext uri="{BB962C8B-B14F-4D97-AF65-F5344CB8AC3E}">
        <p14:creationId xmlns:p14="http://schemas.microsoft.com/office/powerpoint/2010/main" val="4235626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77B4D85-1A23-4DB6-B34B-BF59B960586B}" type="datetime1">
              <a:rPr lang="en-US" smtClean="0"/>
              <a:t>3/20/2018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0725BB8-65B1-45F9-B883-C4E0B56F8886}" type="slidenum">
              <a:rPr lang="en-US"/>
              <a:pPr>
                <a:defRPr/>
              </a:pPr>
              <a:t>‹#›</a:t>
            </a:fld>
            <a:endParaRPr lang="en-US" dirty="0"/>
          </a:p>
        </p:txBody>
      </p:sp>
    </p:spTree>
    <p:extLst>
      <p:ext uri="{BB962C8B-B14F-4D97-AF65-F5344CB8AC3E}">
        <p14:creationId xmlns:p14="http://schemas.microsoft.com/office/powerpoint/2010/main" val="121773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C73A783-9918-4027-AC0B-A622D0B30D72}" type="datetime1">
              <a:rPr lang="en-US" smtClean="0"/>
              <a:t>3/20/2018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5254E6E-75A9-403C-8168-C8D32B6D2B88}" type="slidenum">
              <a:rPr lang="en-US"/>
              <a:pPr>
                <a:defRPr/>
              </a:pPr>
              <a:t>‹#›</a:t>
            </a:fld>
            <a:endParaRPr lang="en-US" dirty="0"/>
          </a:p>
        </p:txBody>
      </p:sp>
    </p:spTree>
    <p:extLst>
      <p:ext uri="{BB962C8B-B14F-4D97-AF65-F5344CB8AC3E}">
        <p14:creationId xmlns:p14="http://schemas.microsoft.com/office/powerpoint/2010/main" val="3023261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C01070E-72D0-468B-A1A5-0972744C4992}" type="datetime1">
              <a:rPr lang="en-US" smtClean="0"/>
              <a:t>3/20/2018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4B7E5EC-587B-49E0-AB4E-1B7BAB5C84C6}" type="slidenum">
              <a:rPr lang="en-US"/>
              <a:pPr>
                <a:defRPr/>
              </a:pPr>
              <a:t>‹#›</a:t>
            </a:fld>
            <a:endParaRPr lang="en-US" dirty="0"/>
          </a:p>
        </p:txBody>
      </p:sp>
    </p:spTree>
    <p:extLst>
      <p:ext uri="{BB962C8B-B14F-4D97-AF65-F5344CB8AC3E}">
        <p14:creationId xmlns:p14="http://schemas.microsoft.com/office/powerpoint/2010/main" val="172794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0528AAF-07B0-45AA-966F-C722FE38CF7D}" type="datetime1">
              <a:rPr lang="en-US" smtClean="0"/>
              <a:t>3/20/2018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BB83CD3-2C2D-45ED-BD9C-3E0E959CA9BD}" type="slidenum">
              <a:rPr lang="en-US"/>
              <a:pPr>
                <a:defRPr/>
              </a:pPr>
              <a:t>‹#›</a:t>
            </a:fld>
            <a:endParaRPr lang="en-US" dirty="0"/>
          </a:p>
        </p:txBody>
      </p:sp>
    </p:spTree>
    <p:extLst>
      <p:ext uri="{BB962C8B-B14F-4D97-AF65-F5344CB8AC3E}">
        <p14:creationId xmlns:p14="http://schemas.microsoft.com/office/powerpoint/2010/main" val="2358473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053B0A-E06A-43DB-83F6-C3A2EB00E8E4}" type="datetime1">
              <a:rPr lang="en-US" smtClean="0"/>
              <a:t>3/20/2018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042C8CD-C853-4495-859B-E01EDC53AAE0}" type="slidenum">
              <a:rPr lang="en-US"/>
              <a:pPr>
                <a:defRPr/>
              </a:pPr>
              <a:t>‹#›</a:t>
            </a:fld>
            <a:endParaRPr lang="en-US" dirty="0"/>
          </a:p>
        </p:txBody>
      </p:sp>
    </p:spTree>
    <p:extLst>
      <p:ext uri="{BB962C8B-B14F-4D97-AF65-F5344CB8AC3E}">
        <p14:creationId xmlns:p14="http://schemas.microsoft.com/office/powerpoint/2010/main" val="243895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F69EF8-5B29-4483-A297-F1E77779144E}" type="datetime1">
              <a:rPr lang="en-US" smtClean="0"/>
              <a:t>3/20/2018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E8B350C-34E2-4ED6-B957-9058E63601C9}" type="slidenum">
              <a:rPr lang="en-US"/>
              <a:pPr>
                <a:defRPr/>
              </a:pPr>
              <a:t>‹#›</a:t>
            </a:fld>
            <a:endParaRPr lang="en-US" dirty="0"/>
          </a:p>
        </p:txBody>
      </p:sp>
    </p:spTree>
    <p:extLst>
      <p:ext uri="{BB962C8B-B14F-4D97-AF65-F5344CB8AC3E}">
        <p14:creationId xmlns:p14="http://schemas.microsoft.com/office/powerpoint/2010/main" val="83417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49A0AF-84C8-42CD-B91B-2B33A71BAF5C}" type="datetime1">
              <a:rPr lang="en-US" smtClean="0"/>
              <a:t>3/20/2018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DDEDA57-32CF-4584-A9A1-451FC431D359}" type="slidenum">
              <a:rPr lang="en-US"/>
              <a:pPr>
                <a:defRPr/>
              </a:pPr>
              <a:t>‹#›</a:t>
            </a:fld>
            <a:endParaRPr lang="en-US" dirty="0"/>
          </a:p>
        </p:txBody>
      </p:sp>
    </p:spTree>
    <p:extLst>
      <p:ext uri="{BB962C8B-B14F-4D97-AF65-F5344CB8AC3E}">
        <p14:creationId xmlns:p14="http://schemas.microsoft.com/office/powerpoint/2010/main" val="61613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5000">
              <a:schemeClr val="bg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B8724465-428E-4DE7-9368-822705355F46}" type="datetime1">
              <a:rPr lang="en-US" smtClean="0"/>
              <a:t>3/20/2018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CAC4BD01-8390-4B42-8DD4-31F8BA1758D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Garamond" pitchFamily="18" charset="0"/>
        </a:defRPr>
      </a:lvl2pPr>
      <a:lvl3pPr algn="ctr" rtl="0" fontAlgn="base">
        <a:spcBef>
          <a:spcPct val="0"/>
        </a:spcBef>
        <a:spcAft>
          <a:spcPct val="0"/>
        </a:spcAft>
        <a:defRPr sz="4400">
          <a:solidFill>
            <a:schemeClr val="tx1"/>
          </a:solidFill>
          <a:latin typeface="Garamond" pitchFamily="18" charset="0"/>
        </a:defRPr>
      </a:lvl3pPr>
      <a:lvl4pPr algn="ctr" rtl="0" fontAlgn="base">
        <a:spcBef>
          <a:spcPct val="0"/>
        </a:spcBef>
        <a:spcAft>
          <a:spcPct val="0"/>
        </a:spcAft>
        <a:defRPr sz="4400">
          <a:solidFill>
            <a:schemeClr val="tx1"/>
          </a:solidFill>
          <a:latin typeface="Garamond" pitchFamily="18" charset="0"/>
        </a:defRPr>
      </a:lvl4pPr>
      <a:lvl5pPr algn="ctr" rtl="0" fontAlgn="base">
        <a:spcBef>
          <a:spcPct val="0"/>
        </a:spcBef>
        <a:spcAft>
          <a:spcPct val="0"/>
        </a:spcAft>
        <a:defRPr sz="4400">
          <a:solidFill>
            <a:schemeClr val="tx1"/>
          </a:solidFill>
          <a:latin typeface="Garamond" pitchFamily="18" charset="0"/>
        </a:defRPr>
      </a:lvl5pPr>
      <a:lvl6pPr marL="457200" algn="ctr" rtl="0" fontAlgn="base">
        <a:spcBef>
          <a:spcPct val="0"/>
        </a:spcBef>
        <a:spcAft>
          <a:spcPct val="0"/>
        </a:spcAft>
        <a:defRPr sz="4400">
          <a:solidFill>
            <a:schemeClr val="tx1"/>
          </a:solidFill>
          <a:latin typeface="Garamond" pitchFamily="18" charset="0"/>
        </a:defRPr>
      </a:lvl6pPr>
      <a:lvl7pPr marL="914400" algn="ctr" rtl="0" fontAlgn="base">
        <a:spcBef>
          <a:spcPct val="0"/>
        </a:spcBef>
        <a:spcAft>
          <a:spcPct val="0"/>
        </a:spcAft>
        <a:defRPr sz="4400">
          <a:solidFill>
            <a:schemeClr val="tx1"/>
          </a:solidFill>
          <a:latin typeface="Garamond" pitchFamily="18" charset="0"/>
        </a:defRPr>
      </a:lvl7pPr>
      <a:lvl8pPr marL="1371600" algn="ctr" rtl="0" fontAlgn="base">
        <a:spcBef>
          <a:spcPct val="0"/>
        </a:spcBef>
        <a:spcAft>
          <a:spcPct val="0"/>
        </a:spcAft>
        <a:defRPr sz="4400">
          <a:solidFill>
            <a:schemeClr val="tx1"/>
          </a:solidFill>
          <a:latin typeface="Garamond" pitchFamily="18" charset="0"/>
        </a:defRPr>
      </a:lvl8pPr>
      <a:lvl9pPr marL="1828800" algn="ctr" rtl="0" fontAlgn="base">
        <a:spcBef>
          <a:spcPct val="0"/>
        </a:spcBef>
        <a:spcAft>
          <a:spcPct val="0"/>
        </a:spcAft>
        <a:defRPr sz="4400">
          <a:solidFill>
            <a:schemeClr val="tx1"/>
          </a:solidFill>
          <a:latin typeface="Garamond"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524001"/>
            <a:ext cx="7772400" cy="1752599"/>
          </a:xfrm>
        </p:spPr>
        <p:txBody>
          <a:bodyPr/>
          <a:lstStyle/>
          <a:p>
            <a:r>
              <a:rPr lang="en-US" sz="3200" dirty="0" smtClean="0">
                <a:solidFill>
                  <a:srgbClr val="003300"/>
                </a:solidFill>
              </a:rPr>
              <a:t>Texas T&amp;E Lawyer’s Roadmap </a:t>
            </a:r>
            <a:br>
              <a:rPr lang="en-US" sz="3200" dirty="0" smtClean="0">
                <a:solidFill>
                  <a:srgbClr val="003300"/>
                </a:solidFill>
              </a:rPr>
            </a:br>
            <a:r>
              <a:rPr lang="en-US" sz="3200" dirty="0" smtClean="0">
                <a:solidFill>
                  <a:srgbClr val="003300"/>
                </a:solidFill>
              </a:rPr>
              <a:t>to Louisiana Law</a:t>
            </a:r>
          </a:p>
        </p:txBody>
      </p:sp>
      <p:sp>
        <p:nvSpPr>
          <p:cNvPr id="2051" name="Subtitle 2"/>
          <p:cNvSpPr>
            <a:spLocks noGrp="1"/>
          </p:cNvSpPr>
          <p:nvPr>
            <p:ph type="subTitle" idx="1"/>
          </p:nvPr>
        </p:nvSpPr>
        <p:spPr>
          <a:xfrm>
            <a:off x="1371600" y="3505200"/>
            <a:ext cx="6400800" cy="2971799"/>
          </a:xfrm>
        </p:spPr>
        <p:txBody>
          <a:bodyPr/>
          <a:lstStyle/>
          <a:p>
            <a:r>
              <a:rPr lang="en-US" sz="2000" dirty="0" smtClean="0">
                <a:solidFill>
                  <a:srgbClr val="0A381D"/>
                </a:solidFill>
              </a:rPr>
              <a:t>HOUSTON BUSINESS AND </a:t>
            </a:r>
            <a:br>
              <a:rPr lang="en-US" sz="2000" dirty="0" smtClean="0">
                <a:solidFill>
                  <a:srgbClr val="0A381D"/>
                </a:solidFill>
              </a:rPr>
            </a:br>
            <a:r>
              <a:rPr lang="en-US" sz="2000" dirty="0" smtClean="0">
                <a:solidFill>
                  <a:srgbClr val="0A381D"/>
                </a:solidFill>
              </a:rPr>
              <a:t>ESTATE PLANNING COUNCIL MEETING</a:t>
            </a:r>
          </a:p>
          <a:p>
            <a:r>
              <a:rPr lang="en-US" sz="2000" dirty="0" smtClean="0">
                <a:solidFill>
                  <a:srgbClr val="0A381D"/>
                </a:solidFill>
              </a:rPr>
              <a:t>March 22, 2018</a:t>
            </a:r>
          </a:p>
          <a:p>
            <a:endParaRPr lang="en-US" sz="2000" dirty="0">
              <a:solidFill>
                <a:srgbClr val="0A381D"/>
              </a:solidFill>
            </a:endParaRPr>
          </a:p>
          <a:p>
            <a:r>
              <a:rPr lang="en-US" sz="2000" dirty="0" smtClean="0">
                <a:solidFill>
                  <a:srgbClr val="0A381D"/>
                </a:solidFill>
              </a:rPr>
              <a:t>Miriam Wogan Henry</a:t>
            </a:r>
            <a:r>
              <a:rPr lang="en-US" dirty="0" smtClean="0">
                <a:solidFill>
                  <a:srgbClr val="0A381D"/>
                </a:solidFill>
              </a:rPr>
              <a:t/>
            </a:r>
            <a:br>
              <a:rPr lang="en-US" dirty="0" smtClean="0">
                <a:solidFill>
                  <a:srgbClr val="0A381D"/>
                </a:solidFill>
              </a:rPr>
            </a:br>
            <a:r>
              <a:rPr lang="en-US" sz="1400" dirty="0" smtClean="0">
                <a:solidFill>
                  <a:srgbClr val="0A381D"/>
                </a:solidFill>
              </a:rPr>
              <a:t>Jones Walker LLP</a:t>
            </a:r>
          </a:p>
          <a:p>
            <a:r>
              <a:rPr lang="en-US" sz="1400" dirty="0" smtClean="0">
                <a:solidFill>
                  <a:srgbClr val="0A381D"/>
                </a:solidFill>
              </a:rPr>
              <a:t>201 St. Charles Avenue, Suite 5100</a:t>
            </a:r>
          </a:p>
          <a:p>
            <a:r>
              <a:rPr lang="en-US" sz="1400" dirty="0" smtClean="0">
                <a:solidFill>
                  <a:srgbClr val="0A381D"/>
                </a:solidFill>
              </a:rPr>
              <a:t>New Orleans, Louisiana 701170</a:t>
            </a:r>
            <a:br>
              <a:rPr lang="en-US" sz="1400" dirty="0" smtClean="0">
                <a:solidFill>
                  <a:srgbClr val="0A381D"/>
                </a:solidFill>
              </a:rPr>
            </a:br>
            <a:r>
              <a:rPr lang="en-US" sz="1400" dirty="0" smtClean="0">
                <a:solidFill>
                  <a:srgbClr val="0A381D"/>
                </a:solidFill>
              </a:rPr>
              <a:t>504.582.8000</a:t>
            </a:r>
          </a:p>
          <a:p>
            <a:r>
              <a:rPr lang="en-US" sz="1400" dirty="0" smtClean="0">
                <a:solidFill>
                  <a:srgbClr val="0A381D"/>
                </a:solidFill>
              </a:rPr>
              <a:t>mhenry@joneswalker.com</a:t>
            </a:r>
            <a:endParaRPr lang="en-US" dirty="0" smtClean="0">
              <a:solidFill>
                <a:srgbClr val="0A381D"/>
              </a:solidFill>
            </a:endParaRPr>
          </a:p>
        </p:txBody>
      </p:sp>
      <p:pic>
        <p:nvPicPr>
          <p:cNvPr id="205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2209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endParaRPr lang="en-US" dirty="0"/>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smtClean="0"/>
          </a:p>
        </p:txBody>
      </p:sp>
      <p:sp>
        <p:nvSpPr>
          <p:cNvPr id="10243" name="Rectangle 3"/>
          <p:cNvSpPr>
            <a:spLocks noGrp="1"/>
          </p:cNvSpPr>
          <p:nvPr>
            <p:ph idx="1"/>
          </p:nvPr>
        </p:nvSpPr>
        <p:spPr>
          <a:xfrm>
            <a:off x="457200" y="1447800"/>
            <a:ext cx="8229600" cy="5257800"/>
          </a:xfrm>
        </p:spPr>
        <p:txBody>
          <a:bodyPr/>
          <a:lstStyle/>
          <a:p>
            <a:pPr marL="514350" indent="-514350">
              <a:buAutoNum type="alphaUcPeriod" startAt="6"/>
            </a:pPr>
            <a:r>
              <a:rPr lang="en-US" dirty="0" smtClean="0"/>
              <a:t>Trust Term</a:t>
            </a:r>
          </a:p>
          <a:p>
            <a:pPr marL="914400" lvl="1" indent="-514350">
              <a:buFont typeface="Wingdings" pitchFamily="2" charset="2"/>
              <a:buChar char="Ø"/>
            </a:pPr>
            <a:r>
              <a:rPr lang="en-US" sz="1800" dirty="0" smtClean="0"/>
              <a:t>La. R. S. 9:§1831</a:t>
            </a:r>
            <a:r>
              <a:rPr lang="en-US" sz="1800" dirty="0"/>
              <a:t>.  Limitations upon stipulated </a:t>
            </a:r>
            <a:r>
              <a:rPr lang="en-US" sz="1800" dirty="0" smtClean="0"/>
              <a:t>term: </a:t>
            </a:r>
          </a:p>
          <a:p>
            <a:pPr marL="1314450" lvl="2" indent="-514350">
              <a:buFont typeface="Arial" pitchFamily="34" charset="0"/>
              <a:buChar char="•"/>
            </a:pPr>
            <a:r>
              <a:rPr lang="en-US" sz="1800" dirty="0" smtClean="0"/>
              <a:t>(1)    The </a:t>
            </a:r>
            <a:r>
              <a:rPr lang="en-US" sz="1800" dirty="0"/>
              <a:t>death of the last surviving income beneficiary or the expiration of twenty years from the death of the settlor last to die, whichever last occurs, if at least one settlor and one income beneficiary are natural persons; </a:t>
            </a:r>
          </a:p>
          <a:p>
            <a:pPr marL="1314450" lvl="2" indent="-514350">
              <a:buFont typeface="Arial" pitchFamily="34" charset="0"/>
              <a:buChar char="•"/>
            </a:pPr>
            <a:r>
              <a:rPr lang="en-US" sz="1800" dirty="0"/>
              <a:t>(2)	The death of the last surviving income beneficiary or the expiration of twenty years from the creation of the trust, whichever last occurs, if none of the settlors is a natural person but at least one income beneficiary is a natural person; </a:t>
            </a:r>
          </a:p>
          <a:p>
            <a:pPr marL="1314450" lvl="2" indent="-514350">
              <a:buFont typeface="Arial" pitchFamily="34" charset="0"/>
              <a:buChar char="•"/>
            </a:pPr>
            <a:r>
              <a:rPr lang="en-US" sz="1800" dirty="0"/>
              <a:t>(3)	The expiration of twenty years from the death of the settlor last to die, if at least one settlor is a natural person but none of the income beneficiaries is a natural person; </a:t>
            </a:r>
          </a:p>
          <a:p>
            <a:pPr marL="1314450" lvl="2" indent="-514350">
              <a:buFont typeface="Arial" pitchFamily="34" charset="0"/>
              <a:buChar char="•"/>
            </a:pPr>
            <a:r>
              <a:rPr lang="en-US" sz="1800" dirty="0"/>
              <a:t>(4)	The expiration of fifty years from the creation of the trust, if none of the settlors and none of the income beneficiaries is a natural person</a:t>
            </a:r>
            <a:r>
              <a:rPr lang="en-US" sz="1800" dirty="0" smtClean="0"/>
              <a:t>.</a:t>
            </a:r>
          </a:p>
          <a:p>
            <a:pPr marL="914400" lvl="1" indent="-514350">
              <a:buFont typeface="Wingdings" pitchFamily="2" charset="2"/>
              <a:buChar char="Ø"/>
            </a:pPr>
            <a:r>
              <a:rPr lang="en-US" sz="1800" dirty="0" smtClean="0"/>
              <a:t>A huge exception is the class trust that can last up to four generations.</a:t>
            </a:r>
            <a:endParaRPr lang="en-US" sz="1800" dirty="0"/>
          </a:p>
          <a:p>
            <a:pPr marL="800100" lvl="2" indent="0">
              <a:buNone/>
            </a:pPr>
            <a:endParaRPr lang="en-US" dirty="0" smtClean="0"/>
          </a:p>
        </p:txBody>
      </p:sp>
      <p:sp>
        <p:nvSpPr>
          <p:cNvPr id="2" name="Slide Number Placeholder 1"/>
          <p:cNvSpPr>
            <a:spLocks noGrp="1"/>
          </p:cNvSpPr>
          <p:nvPr>
            <p:ph type="sldNum" sz="quarter" idx="12"/>
          </p:nvPr>
        </p:nvSpPr>
        <p:spPr/>
        <p:txBody>
          <a:bodyPr/>
          <a:lstStyle/>
          <a:p>
            <a:pPr>
              <a:defRPr/>
            </a:pPr>
            <a:fld id="{1EB185CB-AA48-4167-8FE2-09FC3BCAC12F}"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648200"/>
          </a:xfrm>
        </p:spPr>
        <p:txBody>
          <a:bodyPr/>
          <a:lstStyle/>
          <a:p>
            <a:pPr marL="514350" indent="-514350">
              <a:buAutoNum type="alphaUcPeriod" startAt="7"/>
            </a:pPr>
            <a:r>
              <a:rPr lang="en-US" dirty="0" smtClean="0"/>
              <a:t>Form Requirements</a:t>
            </a:r>
          </a:p>
          <a:p>
            <a:pPr marL="914400" lvl="1" indent="-514350">
              <a:buFont typeface="Wingdings" pitchFamily="2" charset="2"/>
              <a:buChar char="Ø"/>
            </a:pPr>
            <a:r>
              <a:rPr lang="en-US" sz="1900" dirty="0"/>
              <a:t>A Louisiana inter vivos trust must be executed in one of two manners:  (i) by “authentic act” passed before a Notary and two witnesses, or (ii) by “private” form executed before two witnesses and duly acknowledged.   A testamentary trust must be in the form of a valid will. </a:t>
            </a:r>
          </a:p>
          <a:p>
            <a:pPr marL="914400" lvl="1" indent="-514350">
              <a:buFont typeface="Wingdings" pitchFamily="2" charset="2"/>
              <a:buChar char="Ø"/>
            </a:pPr>
            <a:r>
              <a:rPr lang="en-US" sz="1900" dirty="0"/>
              <a:t>Form is critical in Louisiana.  If the form is invalid, the trust will fail and any purported transfer to the trust will be null.  </a:t>
            </a:r>
            <a:endParaRPr lang="en-US" sz="1900" dirty="0" smtClean="0"/>
          </a:p>
          <a:p>
            <a:pPr marL="914400" lvl="1" indent="-514350">
              <a:buFont typeface="Wingdings" pitchFamily="2" charset="2"/>
              <a:buChar char="Ø"/>
            </a:pPr>
            <a:r>
              <a:rPr lang="en-US" sz="1900" dirty="0" smtClean="0"/>
              <a:t>If null, the property </a:t>
            </a:r>
            <a:r>
              <a:rPr lang="en-US" sz="1900" dirty="0"/>
              <a:t>that purportedly was transferred to the trust </a:t>
            </a:r>
            <a:r>
              <a:rPr lang="en-US" sz="1900" dirty="0" smtClean="0"/>
              <a:t>during life remains </a:t>
            </a:r>
            <a:r>
              <a:rPr lang="en-US" sz="1900" dirty="0"/>
              <a:t>in the settlor’s patrimony and passes under the settlor’s will at death.  </a:t>
            </a:r>
            <a:endParaRPr lang="en-US" sz="1900" dirty="0" smtClean="0"/>
          </a:p>
          <a:p>
            <a:pPr marL="914400" lvl="1" indent="-514350">
              <a:buFont typeface="Wingdings" pitchFamily="2" charset="2"/>
              <a:buChar char="Ø"/>
            </a:pPr>
            <a:r>
              <a:rPr lang="en-US" sz="1900" dirty="0" smtClean="0"/>
              <a:t>If </a:t>
            </a:r>
            <a:r>
              <a:rPr lang="en-US" sz="1900" dirty="0"/>
              <a:t>a residuary testamentary trust fails, the trust property passes under intestacy, which often causes many unintended consequences, particularly because the intestate spousal usufruct is not a lifetime usufruct and, therefore, does not qualify for the marital deduction from US estate tax</a:t>
            </a:r>
            <a:r>
              <a:rPr lang="en-US" sz="1900" dirty="0" smtClean="0"/>
              <a:t>.</a:t>
            </a:r>
            <a:endParaRPr lang="en-US" sz="1900"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11</a:t>
            </a:fld>
            <a:endParaRPr lang="en-US" dirty="0"/>
          </a:p>
        </p:txBody>
      </p:sp>
    </p:spTree>
    <p:extLst>
      <p:ext uri="{BB962C8B-B14F-4D97-AF65-F5344CB8AC3E}">
        <p14:creationId xmlns:p14="http://schemas.microsoft.com/office/powerpoint/2010/main" val="3970193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800600"/>
          </a:xfrm>
        </p:spPr>
        <p:txBody>
          <a:bodyPr/>
          <a:lstStyle/>
          <a:p>
            <a:pPr marL="514350" indent="-514350">
              <a:buAutoNum type="alphaUcPeriod" startAt="8"/>
            </a:pPr>
            <a:r>
              <a:rPr lang="en-US" dirty="0" smtClean="0"/>
              <a:t>Destructibility</a:t>
            </a:r>
          </a:p>
          <a:p>
            <a:pPr marL="857250" lvl="1" indent="-457200">
              <a:buFont typeface="Wingdings" pitchFamily="2" charset="2"/>
              <a:buChar char="Ø"/>
            </a:pPr>
            <a:r>
              <a:rPr lang="en-US" sz="1900" dirty="0" smtClean="0"/>
              <a:t>The </a:t>
            </a:r>
            <a:r>
              <a:rPr lang="en-US" sz="1900" dirty="0"/>
              <a:t>Louisiana Trust Code generally does not allow a consent termination of a trust upon the agreement of all parties.   </a:t>
            </a:r>
            <a:endParaRPr lang="en-US" sz="1900" dirty="0" smtClean="0"/>
          </a:p>
          <a:p>
            <a:pPr marL="857250" lvl="1" indent="-457200">
              <a:buFont typeface="Wingdings" pitchFamily="2" charset="2"/>
              <a:buChar char="Ø"/>
            </a:pPr>
            <a:r>
              <a:rPr lang="en-US" sz="1900" dirty="0" smtClean="0"/>
              <a:t>Instead</a:t>
            </a:r>
            <a:r>
              <a:rPr lang="en-US" sz="1900" dirty="0"/>
              <a:t>, a judicial proceeding is required to terminate a trust, and is only authorized under certain circumstances. </a:t>
            </a:r>
          </a:p>
          <a:p>
            <a:pPr marL="571500" indent="-571500">
              <a:buAutoNum type="romanUcPeriod"/>
            </a:pPr>
            <a:r>
              <a:rPr lang="en-US" dirty="0" smtClean="0"/>
              <a:t>Powers </a:t>
            </a:r>
            <a:r>
              <a:rPr lang="en-US" dirty="0"/>
              <a:t>of </a:t>
            </a:r>
            <a:r>
              <a:rPr lang="en-US" dirty="0" smtClean="0"/>
              <a:t>Appointment</a:t>
            </a:r>
          </a:p>
          <a:p>
            <a:pPr marL="971550" lvl="1" indent="-571500">
              <a:buFont typeface="Wingdings" pitchFamily="2" charset="2"/>
              <a:buChar char="Ø"/>
            </a:pPr>
            <a:r>
              <a:rPr lang="en-US" sz="1900" dirty="0"/>
              <a:t>Louisiana generally does not recognize powers of appointment, based largely on the fact that they limit the vesting rights of the principal beneficiaries.  </a:t>
            </a:r>
            <a:endParaRPr lang="en-US" sz="1900" dirty="0" smtClean="0"/>
          </a:p>
          <a:p>
            <a:pPr marL="971550" lvl="1" indent="-571500">
              <a:buFont typeface="Wingdings" pitchFamily="2" charset="2"/>
              <a:buChar char="Ø"/>
            </a:pPr>
            <a:r>
              <a:rPr lang="en-US" sz="1900" dirty="0" smtClean="0"/>
              <a:t>However</a:t>
            </a:r>
            <a:r>
              <a:rPr lang="en-US" sz="1900" dirty="0"/>
              <a:t>, principal beneficiaries generally have a testamentary general power of appointment to direct the trust principal upon their death</a:t>
            </a:r>
            <a:r>
              <a:rPr lang="en-US" sz="1900" dirty="0" smtClean="0"/>
              <a:t>.</a:t>
            </a:r>
          </a:p>
          <a:p>
            <a:pPr marL="971550" lvl="1" indent="-571500">
              <a:buFont typeface="Wingdings" pitchFamily="2" charset="2"/>
              <a:buChar char="Ø"/>
            </a:pPr>
            <a:r>
              <a:rPr lang="en-US" sz="1900" dirty="0" smtClean="0"/>
              <a:t>Further</a:t>
            </a:r>
            <a:r>
              <a:rPr lang="en-US" sz="1900" dirty="0"/>
              <a:t>, newly revised sections of the Trust Code </a:t>
            </a:r>
            <a:r>
              <a:rPr lang="en-US" sz="1900" dirty="0" smtClean="0"/>
              <a:t>allow </a:t>
            </a:r>
            <a:r>
              <a:rPr lang="en-US" sz="1900" dirty="0"/>
              <a:t>certain </a:t>
            </a:r>
            <a:r>
              <a:rPr lang="en-US" sz="1900" dirty="0" smtClean="0"/>
              <a:t>modifications, as discussed previously. </a:t>
            </a:r>
            <a:endParaRPr lang="en-US" sz="1900" dirty="0"/>
          </a:p>
          <a:p>
            <a:pPr marL="971550" lvl="1" indent="-571500">
              <a:buFont typeface="Wingdings" pitchFamily="2" charset="2"/>
              <a:buChar char="Ø"/>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12</a:t>
            </a:fld>
            <a:endParaRPr lang="en-US" dirty="0"/>
          </a:p>
        </p:txBody>
      </p:sp>
    </p:spTree>
    <p:extLst>
      <p:ext uri="{BB962C8B-B14F-4D97-AF65-F5344CB8AC3E}">
        <p14:creationId xmlns:p14="http://schemas.microsoft.com/office/powerpoint/2010/main" val="1321271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648200"/>
          </a:xfrm>
        </p:spPr>
        <p:txBody>
          <a:bodyPr/>
          <a:lstStyle/>
          <a:p>
            <a:pPr marL="514350" lvl="0" indent="-514350">
              <a:buAutoNum type="alphaUcPeriod" startAt="10"/>
            </a:pPr>
            <a:r>
              <a:rPr lang="en-US" dirty="0" smtClean="0"/>
              <a:t>Practical Considerations for Non-Louisiana Residents</a:t>
            </a:r>
          </a:p>
          <a:p>
            <a:pPr marL="914400" lvl="1" indent="-514350">
              <a:buFont typeface="Wingdings" pitchFamily="2" charset="2"/>
              <a:buChar char="Ø"/>
            </a:pPr>
            <a:r>
              <a:rPr lang="en-US" sz="2200" dirty="0"/>
              <a:t>Take all reasonable steps to avoid putting Louisiana immovable property (such as real </a:t>
            </a:r>
            <a:r>
              <a:rPr lang="en-US" sz="2200" dirty="0" smtClean="0"/>
              <a:t>estate, timber and </a:t>
            </a:r>
            <a:r>
              <a:rPr lang="en-US" sz="2200" dirty="0"/>
              <a:t>minerals) into a non-Louisiana trust.  </a:t>
            </a:r>
            <a:endParaRPr lang="en-US" sz="2200" dirty="0" smtClean="0"/>
          </a:p>
          <a:p>
            <a:pPr marL="914400" lvl="1" indent="-514350">
              <a:buFont typeface="Wingdings" pitchFamily="2" charset="2"/>
              <a:buChar char="Ø"/>
            </a:pPr>
            <a:r>
              <a:rPr lang="en-US" sz="2200" dirty="0" smtClean="0"/>
              <a:t>Consider </a:t>
            </a:r>
            <a:r>
              <a:rPr lang="en-US" sz="2200" dirty="0"/>
              <a:t>using a limited liability company to hold Louisiana real estate.  </a:t>
            </a:r>
            <a:endParaRPr lang="en-US" sz="2200" dirty="0" smtClean="0"/>
          </a:p>
          <a:p>
            <a:pPr marL="914400" lvl="1" indent="-514350">
              <a:buFont typeface="Wingdings" pitchFamily="2" charset="2"/>
              <a:buChar char="Ø"/>
            </a:pPr>
            <a:r>
              <a:rPr lang="en-US" sz="2200" dirty="0" smtClean="0"/>
              <a:t>Consider </a:t>
            </a:r>
            <a:r>
              <a:rPr lang="en-US" sz="2200" dirty="0"/>
              <a:t>a special provision under the testator’s will directing the Louisiana property to individuals, rather than in trust.  </a:t>
            </a:r>
            <a:endParaRPr lang="en-US" sz="2200" dirty="0" smtClean="0"/>
          </a:p>
          <a:p>
            <a:pPr marL="914400" lvl="1" indent="-514350">
              <a:buFont typeface="Wingdings" pitchFamily="2" charset="2"/>
              <a:buChar char="Ø"/>
            </a:pPr>
            <a:r>
              <a:rPr lang="en-US" sz="2200" dirty="0" smtClean="0"/>
              <a:t>Or </a:t>
            </a:r>
            <a:r>
              <a:rPr lang="en-US" sz="2200" dirty="0"/>
              <a:t>establish a special Louisiana trust (inter vivos or testamentary) to hold Louisiana immovables.</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13</a:t>
            </a:fld>
            <a:endParaRPr lang="en-US" dirty="0"/>
          </a:p>
        </p:txBody>
      </p:sp>
    </p:spTree>
    <p:extLst>
      <p:ext uri="{BB962C8B-B14F-4D97-AF65-F5344CB8AC3E}">
        <p14:creationId xmlns:p14="http://schemas.microsoft.com/office/powerpoint/2010/main" val="548735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p:txBody>
          <a:bodyPr/>
          <a:lstStyle/>
          <a:p>
            <a:pPr marL="514350" indent="-514350">
              <a:buAutoNum type="alphaUcPeriod" startAt="11"/>
            </a:pPr>
            <a:r>
              <a:rPr lang="en-US" dirty="0" smtClean="0"/>
              <a:t>Louisiana Trusts and Forced Heirship</a:t>
            </a:r>
          </a:p>
          <a:p>
            <a:pPr marL="914400" lvl="1" indent="-514350">
              <a:buFont typeface="Wingdings" pitchFamily="2" charset="2"/>
              <a:buChar char="Ø"/>
            </a:pPr>
            <a:r>
              <a:rPr lang="en-US" sz="2200" dirty="0"/>
              <a:t>Forced heirship generally does not apply to testators who live outside of </a:t>
            </a:r>
            <a:r>
              <a:rPr lang="en-US" sz="2200" dirty="0" smtClean="0"/>
              <a:t>Louisiana.</a:t>
            </a:r>
          </a:p>
          <a:p>
            <a:pPr marL="914400" lvl="1" indent="-514350">
              <a:buFont typeface="Wingdings" pitchFamily="2" charset="2"/>
              <a:buChar char="Ø"/>
            </a:pPr>
            <a:r>
              <a:rPr lang="en-US" sz="2200" dirty="0" smtClean="0"/>
              <a:t>If </a:t>
            </a:r>
            <a:r>
              <a:rPr lang="en-US" sz="2200" dirty="0"/>
              <a:t>a testator has immovable property located in Louisiana and is domiciled outside the State of Louisiana at death, forced heirship will apply only if the testator has a forced heir domiciled in Louisiana at the time of his death</a:t>
            </a:r>
            <a:r>
              <a:rPr lang="en-US" sz="2200" dirty="0" smtClean="0"/>
              <a:t>.</a:t>
            </a:r>
          </a:p>
          <a:p>
            <a:pPr marL="914400" lvl="1" indent="-514350">
              <a:buFont typeface="Wingdings" pitchFamily="2" charset="2"/>
              <a:buChar char="Ø"/>
            </a:pPr>
            <a:r>
              <a:rPr lang="en-US" sz="2200" dirty="0"/>
              <a:t>Forced heirship, as it relates to those domiciled outside Louisiana, is limited to the immovables (real property, minerals and the like) located in Louisiana</a:t>
            </a:r>
            <a:r>
              <a:rPr lang="en-US" sz="2200" dirty="0" smtClean="0"/>
              <a:t>.</a:t>
            </a:r>
          </a:p>
          <a:p>
            <a:pPr marL="914400" lvl="1" indent="-514350">
              <a:buFont typeface="Wingdings" pitchFamily="2" charset="2"/>
              <a:buChar char="Ø"/>
            </a:pPr>
            <a:r>
              <a:rPr lang="en-US" sz="2200" dirty="0" smtClean="0"/>
              <a:t>However, if a testator moves to Louisiana, our forced heirship and community property rules apply.</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14</a:t>
            </a:fld>
            <a:endParaRPr lang="en-US" dirty="0"/>
          </a:p>
        </p:txBody>
      </p:sp>
    </p:spTree>
    <p:extLst>
      <p:ext uri="{BB962C8B-B14F-4D97-AF65-F5344CB8AC3E}">
        <p14:creationId xmlns:p14="http://schemas.microsoft.com/office/powerpoint/2010/main" val="1430105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Usufructs in Louisiana</a:t>
            </a:r>
            <a:endParaRPr lang="en-US" dirty="0"/>
          </a:p>
        </p:txBody>
      </p:sp>
      <p:sp>
        <p:nvSpPr>
          <p:cNvPr id="3" name="Content Placeholder 2"/>
          <p:cNvSpPr>
            <a:spLocks noGrp="1"/>
          </p:cNvSpPr>
          <p:nvPr>
            <p:ph idx="1"/>
          </p:nvPr>
        </p:nvSpPr>
        <p:spPr/>
        <p:txBody>
          <a:bodyPr/>
          <a:lstStyle/>
          <a:p>
            <a:pPr marL="514350" indent="-514350">
              <a:buAutoNum type="alphaUcPeriod"/>
            </a:pPr>
            <a:r>
              <a:rPr lang="en-US" dirty="0" smtClean="0"/>
              <a:t>General </a:t>
            </a:r>
            <a:r>
              <a:rPr lang="en-US" dirty="0"/>
              <a:t>Provisions of Usufruct/Naked Ownership </a:t>
            </a:r>
            <a:r>
              <a:rPr lang="en-US" dirty="0" smtClean="0"/>
              <a:t>Law</a:t>
            </a:r>
          </a:p>
          <a:p>
            <a:pPr marL="914400" lvl="1" indent="-514350">
              <a:buFont typeface="Wingdings" pitchFamily="2" charset="2"/>
              <a:buChar char="Ø"/>
            </a:pPr>
            <a:r>
              <a:rPr lang="en-US" sz="1900" dirty="0" smtClean="0"/>
              <a:t>A usufruct is a “real right of limited duration on the property of another,” namely, the naked owner.  </a:t>
            </a:r>
            <a:r>
              <a:rPr lang="en-US" sz="1900" i="1" dirty="0" smtClean="0"/>
              <a:t>La. C.C. art. 535</a:t>
            </a:r>
            <a:r>
              <a:rPr lang="en-US" sz="1900" dirty="0" smtClean="0"/>
              <a:t>.</a:t>
            </a:r>
          </a:p>
          <a:p>
            <a:pPr marL="914400" lvl="1" indent="-514350">
              <a:buFont typeface="Wingdings" pitchFamily="2" charset="2"/>
              <a:buChar char="Ø"/>
            </a:pPr>
            <a:r>
              <a:rPr lang="en-US" sz="1900" dirty="0" smtClean="0"/>
              <a:t>The usufructuary enjoys the “use” and the “fruits” during the term of the usufruct.  The “naked owner” receives the property at the termination.</a:t>
            </a:r>
          </a:p>
          <a:p>
            <a:pPr marL="914400" lvl="1" indent="-514350">
              <a:buFont typeface="Wingdings" pitchFamily="2" charset="2"/>
              <a:buChar char="Ø"/>
            </a:pPr>
            <a:r>
              <a:rPr lang="en-US" sz="1900" dirty="0" smtClean="0"/>
              <a:t>Usufructs can be over “consumables” or “nonconsumables,” and the rules governing each differ.</a:t>
            </a:r>
          </a:p>
          <a:p>
            <a:pPr marL="914400" lvl="1" indent="-514350">
              <a:buFont typeface="Wingdings" pitchFamily="2" charset="2"/>
              <a:buChar char="Ø"/>
            </a:pPr>
            <a:r>
              <a:rPr lang="en-US" sz="1900" dirty="0" smtClean="0"/>
              <a:t>The usufructuary has the right to use up consumable assets, the right to all income from consumables, and the ability to alienate/encumber consumables – all subject to the obligation to deliver the value the assets had at inception when the usufruct terminates.</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15</a:t>
            </a:fld>
            <a:endParaRPr lang="en-US" dirty="0"/>
          </a:p>
        </p:txBody>
      </p:sp>
    </p:spTree>
    <p:extLst>
      <p:ext uri="{BB962C8B-B14F-4D97-AF65-F5344CB8AC3E}">
        <p14:creationId xmlns:p14="http://schemas.microsoft.com/office/powerpoint/2010/main" val="952531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  General Provisions of Usufruct / Naked Ownership Law </a:t>
            </a:r>
            <a:endParaRPr lang="en-US" sz="3600" dirty="0"/>
          </a:p>
        </p:txBody>
      </p:sp>
      <p:sp>
        <p:nvSpPr>
          <p:cNvPr id="3" name="Content Placeholder 2"/>
          <p:cNvSpPr>
            <a:spLocks noGrp="1"/>
          </p:cNvSpPr>
          <p:nvPr>
            <p:ph idx="1"/>
          </p:nvPr>
        </p:nvSpPr>
        <p:spPr/>
        <p:txBody>
          <a:bodyPr/>
          <a:lstStyle/>
          <a:p>
            <a:pPr lvl="1">
              <a:buFont typeface="Wingdings" pitchFamily="2" charset="2"/>
              <a:buChar char="Ø"/>
            </a:pPr>
            <a:r>
              <a:rPr lang="en-US" sz="2400" dirty="0" smtClean="0"/>
              <a:t>The usufructuary enjoys possession of nonconsumables and enjoys their use, profits and income, but must deliver the assets to the naked owners upon termination.</a:t>
            </a:r>
          </a:p>
          <a:p>
            <a:pPr lvl="1">
              <a:buFont typeface="Wingdings" pitchFamily="2" charset="2"/>
              <a:buChar char="Ø"/>
            </a:pPr>
            <a:r>
              <a:rPr lang="en-US" sz="2400" dirty="0" smtClean="0"/>
              <a:t>The donor may grant the usufructuary the right to dispose of nonconsumables without the consent of the naked owner, and to treat them as consumables.</a:t>
            </a:r>
          </a:p>
          <a:p>
            <a:pPr lvl="1">
              <a:buFont typeface="Wingdings" pitchFamily="2" charset="2"/>
              <a:buChar char="Ø"/>
            </a:pPr>
            <a:r>
              <a:rPr lang="en-US" sz="2400" dirty="0" smtClean="0"/>
              <a:t>A usufruct may be granted for life, for a set term or based on an event (</a:t>
            </a:r>
            <a:r>
              <a:rPr lang="en-US" sz="2400" i="1" dirty="0" smtClean="0"/>
              <a:t>e.g.</a:t>
            </a:r>
            <a:r>
              <a:rPr lang="en-US" sz="2400" dirty="0" smtClean="0"/>
              <a:t> terminate upon remarriage).</a:t>
            </a:r>
          </a:p>
          <a:p>
            <a:pPr lvl="1">
              <a:buFont typeface="Wingdings" pitchFamily="2" charset="2"/>
              <a:buChar char="Ø"/>
            </a:pPr>
            <a:r>
              <a:rPr lang="en-US" sz="2400" dirty="0" smtClean="0"/>
              <a:t>Naked owners have limited rights to require security from the usufructuary and no rights to current accountings.</a:t>
            </a:r>
            <a:endParaRPr lang="en-US" sz="2400"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16</a:t>
            </a:fld>
            <a:endParaRPr lang="en-US" dirty="0"/>
          </a:p>
        </p:txBody>
      </p:sp>
    </p:spTree>
    <p:extLst>
      <p:ext uri="{BB962C8B-B14F-4D97-AF65-F5344CB8AC3E}">
        <p14:creationId xmlns:p14="http://schemas.microsoft.com/office/powerpoint/2010/main" val="841395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III.  Usufructs in </a:t>
            </a:r>
            <a:r>
              <a:rPr lang="en-US" sz="3600" dirty="0" smtClean="0"/>
              <a:t>Louisiana</a:t>
            </a:r>
            <a:endParaRPr lang="en-US" sz="3600" dirty="0"/>
          </a:p>
        </p:txBody>
      </p:sp>
      <p:sp>
        <p:nvSpPr>
          <p:cNvPr id="3" name="Content Placeholder 2"/>
          <p:cNvSpPr>
            <a:spLocks noGrp="1"/>
          </p:cNvSpPr>
          <p:nvPr>
            <p:ph idx="1"/>
          </p:nvPr>
        </p:nvSpPr>
        <p:spPr/>
        <p:txBody>
          <a:bodyPr/>
          <a:lstStyle/>
          <a:p>
            <a:pPr marL="514350" indent="-514350">
              <a:buAutoNum type="alphaUcPeriod" startAt="2"/>
            </a:pPr>
            <a:r>
              <a:rPr lang="en-US" dirty="0" smtClean="0"/>
              <a:t>Considering </a:t>
            </a:r>
            <a:r>
              <a:rPr lang="en-US" dirty="0"/>
              <a:t>Usufruct vs. Income Interest in </a:t>
            </a:r>
            <a:r>
              <a:rPr lang="en-US" dirty="0" smtClean="0"/>
              <a:t>Trust</a:t>
            </a:r>
          </a:p>
          <a:p>
            <a:pPr marL="914400" lvl="1" indent="-514350">
              <a:buFont typeface="Wingdings" pitchFamily="2" charset="2"/>
              <a:buChar char="Ø"/>
            </a:pPr>
            <a:r>
              <a:rPr lang="en-US" sz="1900" dirty="0" smtClean="0"/>
              <a:t>A usufruct can be designed to be comparable to full ownership, giving the surviving spouse broad authority for life, but preserving repayment to the naked owners before the surviving spouse’s legatees.</a:t>
            </a:r>
            <a:endParaRPr lang="en-US" dirty="0"/>
          </a:p>
          <a:p>
            <a:pPr marL="914400" lvl="1" indent="-514350">
              <a:buFont typeface="Wingdings" pitchFamily="2" charset="2"/>
              <a:buChar char="Ø"/>
            </a:pPr>
            <a:r>
              <a:rPr lang="en-US" sz="1900" dirty="0" smtClean="0"/>
              <a:t>Easy asset-by-asset QTIP elections.</a:t>
            </a:r>
          </a:p>
          <a:p>
            <a:pPr marL="914400" lvl="1" indent="-514350">
              <a:buFont typeface="Wingdings" pitchFamily="2" charset="2"/>
              <a:buChar char="Ø"/>
            </a:pPr>
            <a:r>
              <a:rPr lang="en-US" sz="1900" dirty="0" smtClean="0"/>
              <a:t>Simplified management compared to a trust (one less income tax return).</a:t>
            </a:r>
          </a:p>
          <a:p>
            <a:pPr marL="914400" lvl="1" indent="-514350">
              <a:buFont typeface="Wingdings" pitchFamily="2" charset="2"/>
              <a:buChar char="Ø"/>
            </a:pPr>
            <a:r>
              <a:rPr lang="en-US" sz="1900" dirty="0" smtClean="0"/>
              <a:t>But, more risk for naked owners – often all security</a:t>
            </a:r>
            <a:r>
              <a:rPr lang="en-US" sz="1900" dirty="0"/>
              <a:t> </a:t>
            </a:r>
            <a:r>
              <a:rPr lang="en-US" sz="1900" dirty="0" smtClean="0"/>
              <a:t>is waived, naked owners have no input on administration, and if the surviving spouse has no assets remaining in the probate estate, naked owners are out of luck.</a:t>
            </a:r>
          </a:p>
          <a:p>
            <a:pPr marL="914400" lvl="1" indent="-514350">
              <a:buFont typeface="Wingdings" pitchFamily="2" charset="2"/>
              <a:buChar char="Ø"/>
            </a:pPr>
            <a:r>
              <a:rPr lang="en-US" sz="1900" dirty="0" smtClean="0"/>
              <a:t>No creditor protection.</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17</a:t>
            </a:fld>
            <a:endParaRPr lang="en-US" dirty="0"/>
          </a:p>
        </p:txBody>
      </p:sp>
    </p:spTree>
    <p:extLst>
      <p:ext uri="{BB962C8B-B14F-4D97-AF65-F5344CB8AC3E}">
        <p14:creationId xmlns:p14="http://schemas.microsoft.com/office/powerpoint/2010/main" val="4185186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003300"/>
                </a:solidFill>
              </a:rPr>
              <a:t>III.  Usufructs in Louisiana </a:t>
            </a:r>
            <a:endParaRPr lang="en-US" dirty="0"/>
          </a:p>
        </p:txBody>
      </p:sp>
      <p:sp>
        <p:nvSpPr>
          <p:cNvPr id="3" name="Content Placeholder 2"/>
          <p:cNvSpPr>
            <a:spLocks noGrp="1"/>
          </p:cNvSpPr>
          <p:nvPr>
            <p:ph idx="1"/>
          </p:nvPr>
        </p:nvSpPr>
        <p:spPr/>
        <p:txBody>
          <a:bodyPr/>
          <a:lstStyle/>
          <a:p>
            <a:pPr marL="514350" indent="-514350">
              <a:buAutoNum type="alphaUcPeriod" startAt="3"/>
            </a:pPr>
            <a:r>
              <a:rPr lang="en-US" dirty="0" smtClean="0"/>
              <a:t>Tax Aspects of Usufruct</a:t>
            </a:r>
          </a:p>
          <a:p>
            <a:pPr marL="914400" lvl="1" indent="-514350">
              <a:buFont typeface="Wingdings" pitchFamily="2" charset="2"/>
              <a:buChar char="Ø"/>
            </a:pPr>
            <a:r>
              <a:rPr lang="en-US" sz="2000" dirty="0"/>
              <a:t>The </a:t>
            </a:r>
            <a:r>
              <a:rPr lang="en-US" sz="2000" dirty="0" smtClean="0"/>
              <a:t>usufructuary reports </a:t>
            </a:r>
            <a:r>
              <a:rPr lang="en-US" sz="2000" dirty="0"/>
              <a:t>dividend and interest income directly on the usufructuary’s income tax return. </a:t>
            </a:r>
            <a:endParaRPr lang="en-US" sz="2000" dirty="0" smtClean="0"/>
          </a:p>
          <a:p>
            <a:pPr marL="914400" lvl="1" indent="-514350">
              <a:buFont typeface="Wingdings" pitchFamily="2" charset="2"/>
              <a:buChar char="Ø"/>
            </a:pPr>
            <a:r>
              <a:rPr lang="en-US" sz="2000" dirty="0" smtClean="0"/>
              <a:t>Capital </a:t>
            </a:r>
            <a:r>
              <a:rPr lang="en-US" sz="2000" dirty="0"/>
              <a:t>gains taxes </a:t>
            </a:r>
            <a:r>
              <a:rPr lang="en-US" sz="2000" dirty="0" smtClean="0"/>
              <a:t>generally are </a:t>
            </a:r>
            <a:r>
              <a:rPr lang="en-US" sz="2000" dirty="0"/>
              <a:t>paid </a:t>
            </a:r>
            <a:r>
              <a:rPr lang="en-US" sz="2000" dirty="0" smtClean="0"/>
              <a:t>out of the </a:t>
            </a:r>
            <a:r>
              <a:rPr lang="en-US" sz="2000" dirty="0"/>
              <a:t>sale proceeds.   Typically, the usufructuary receives the amount necessary for taxes from the proceeds and pays those taxes on the usufructuary’s return.  That being said, perhaps the more correct approach is to file a 1041 for the usufruct and naked ownership relationship and report the capital gain transaction there. </a:t>
            </a:r>
            <a:endParaRPr lang="en-US" sz="2000" dirty="0" smtClean="0"/>
          </a:p>
          <a:p>
            <a:pPr marL="914400" lvl="1" indent="-514350">
              <a:buFont typeface="Wingdings" pitchFamily="2" charset="2"/>
              <a:buChar char="Ø"/>
            </a:pPr>
            <a:r>
              <a:rPr lang="en-US" sz="2000" dirty="0"/>
              <a:t>For purposes of S Corporations, the usufructuary is treated as the shareholder.   </a:t>
            </a:r>
            <a:endParaRPr lang="en-US" sz="2000" dirty="0" smtClean="0"/>
          </a:p>
          <a:p>
            <a:pPr marL="914400" lvl="1" indent="-514350">
              <a:buFont typeface="Wingdings" pitchFamily="2" charset="2"/>
              <a:buChar char="Ø"/>
            </a:pPr>
            <a:r>
              <a:rPr lang="en-US" sz="2000" dirty="0" smtClean="0"/>
              <a:t>A </a:t>
            </a:r>
            <a:r>
              <a:rPr lang="en-US" sz="2000" dirty="0"/>
              <a:t>usufruct granted for life qualifies for a QTIP election in the estate tax arena. </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18</a:t>
            </a:fld>
            <a:endParaRPr lang="en-US" dirty="0"/>
          </a:p>
        </p:txBody>
      </p:sp>
    </p:spTree>
    <p:extLst>
      <p:ext uri="{BB962C8B-B14F-4D97-AF65-F5344CB8AC3E}">
        <p14:creationId xmlns:p14="http://schemas.microsoft.com/office/powerpoint/2010/main" val="2496982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IV.	Right of Habitation and Right of Use</a:t>
            </a:r>
          </a:p>
        </p:txBody>
      </p:sp>
      <p:sp>
        <p:nvSpPr>
          <p:cNvPr id="3" name="Content Placeholder 2"/>
          <p:cNvSpPr>
            <a:spLocks noGrp="1"/>
          </p:cNvSpPr>
          <p:nvPr>
            <p:ph idx="1"/>
          </p:nvPr>
        </p:nvSpPr>
        <p:spPr>
          <a:xfrm>
            <a:off x="457200" y="1600200"/>
            <a:ext cx="8229600" cy="4800600"/>
          </a:xfrm>
        </p:spPr>
        <p:txBody>
          <a:bodyPr/>
          <a:lstStyle/>
          <a:p>
            <a:pPr>
              <a:buFont typeface="Wingdings" pitchFamily="2" charset="2"/>
              <a:buChar char="Ø"/>
            </a:pPr>
            <a:r>
              <a:rPr lang="en-US" sz="2400" dirty="0" smtClean="0"/>
              <a:t>The </a:t>
            </a:r>
            <a:r>
              <a:rPr lang="en-US" sz="2400" dirty="0"/>
              <a:t>Louisiana right of habitation is the right to reside in the dwelling of another for life or some other prescribed term</a:t>
            </a:r>
            <a:r>
              <a:rPr lang="en-US" sz="2400" dirty="0" smtClean="0"/>
              <a:t>.</a:t>
            </a:r>
          </a:p>
          <a:p>
            <a:pPr>
              <a:buFont typeface="Wingdings" pitchFamily="2" charset="2"/>
              <a:buChar char="Ø"/>
            </a:pPr>
            <a:r>
              <a:rPr lang="en-US" sz="2400" dirty="0"/>
              <a:t>Louisiana Civil Code Article 630 defines “habitation” as “the nontransferable real right of a natural person to dwell in the house of another.”  </a:t>
            </a:r>
            <a:endParaRPr lang="en-US" sz="2400" dirty="0" smtClean="0"/>
          </a:p>
          <a:p>
            <a:pPr lvl="1">
              <a:buFont typeface="Arial" pitchFamily="34" charset="0"/>
              <a:buChar char="•"/>
            </a:pPr>
            <a:r>
              <a:rPr lang="en-US" sz="2400" dirty="0" smtClean="0"/>
              <a:t>Rules track </a:t>
            </a:r>
            <a:r>
              <a:rPr lang="en-US" sz="2400" dirty="0"/>
              <a:t>the rules for usufructuaries, but do not qualify for the marital deduction from U.S. estate tax.  </a:t>
            </a:r>
            <a:endParaRPr lang="en-US" sz="2400" dirty="0" smtClean="0"/>
          </a:p>
          <a:p>
            <a:pPr lvl="1">
              <a:buFont typeface="Arial" pitchFamily="34" charset="0"/>
              <a:buChar char="•"/>
            </a:pPr>
            <a:r>
              <a:rPr lang="en-US" sz="2400" dirty="0" smtClean="0"/>
              <a:t>Right </a:t>
            </a:r>
            <a:r>
              <a:rPr lang="en-US" sz="2400" dirty="0"/>
              <a:t>of habitation often fits for a couple with children from prior </a:t>
            </a:r>
            <a:r>
              <a:rPr lang="en-US" sz="2400" dirty="0" smtClean="0"/>
              <a:t>marriages.  </a:t>
            </a:r>
          </a:p>
          <a:p>
            <a:pPr lvl="1">
              <a:buFont typeface="Arial" pitchFamily="34" charset="0"/>
              <a:buChar char="•"/>
            </a:pPr>
            <a:r>
              <a:rPr lang="en-US" sz="2400" dirty="0" smtClean="0"/>
              <a:t>Right </a:t>
            </a:r>
            <a:r>
              <a:rPr lang="en-US" sz="2400" dirty="0"/>
              <a:t>of habitation can be a good vehicle to meet a short-term need.  </a:t>
            </a:r>
            <a:endParaRPr lang="en-US" sz="24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19</a:t>
            </a:fld>
            <a:endParaRPr lang="en-US" dirty="0"/>
          </a:p>
        </p:txBody>
      </p:sp>
    </p:spTree>
    <p:extLst>
      <p:ext uri="{BB962C8B-B14F-4D97-AF65-F5344CB8AC3E}">
        <p14:creationId xmlns:p14="http://schemas.microsoft.com/office/powerpoint/2010/main" val="3224556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History of Trusts in Louisiana</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smtClean="0"/>
              <a:t>First Louisiana Civil Code, 1808</a:t>
            </a:r>
          </a:p>
          <a:p>
            <a:r>
              <a:rPr lang="en-US" dirty="0" smtClean="0"/>
              <a:t>Based on two principles:</a:t>
            </a:r>
          </a:p>
          <a:p>
            <a:pPr lvl="1"/>
            <a:r>
              <a:rPr lang="en-US" dirty="0" smtClean="0"/>
              <a:t>Civil law tradition prohibited principle of </a:t>
            </a:r>
            <a:r>
              <a:rPr lang="en-US" i="1" dirty="0" smtClean="0"/>
              <a:t>fedei commissa</a:t>
            </a:r>
          </a:p>
          <a:p>
            <a:pPr lvl="1"/>
            <a:r>
              <a:rPr lang="en-US" dirty="0" smtClean="0"/>
              <a:t>Civil law tradition opposed deferred vesting of interests</a:t>
            </a:r>
          </a:p>
          <a:p>
            <a:r>
              <a:rPr lang="en-US" dirty="0" smtClean="0"/>
              <a:t>Louisiana Legislature did not authorize private trusts until 1920.</a:t>
            </a:r>
          </a:p>
          <a:p>
            <a:r>
              <a:rPr lang="en-US" dirty="0" smtClean="0"/>
              <a:t>All trust law in Louisiana is statutory.</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a:t>
            </a:fld>
            <a:endParaRPr lang="en-US" dirty="0"/>
          </a:p>
        </p:txBody>
      </p:sp>
    </p:spTree>
    <p:extLst>
      <p:ext uri="{BB962C8B-B14F-4D97-AF65-F5344CB8AC3E}">
        <p14:creationId xmlns:p14="http://schemas.microsoft.com/office/powerpoint/2010/main" val="2068562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IV.  Right of Habitation and Right of Use</a:t>
            </a:r>
            <a:endParaRPr lang="en-US" sz="3600" dirty="0"/>
          </a:p>
        </p:txBody>
      </p:sp>
      <p:sp>
        <p:nvSpPr>
          <p:cNvPr id="3" name="Content Placeholder 2"/>
          <p:cNvSpPr>
            <a:spLocks noGrp="1"/>
          </p:cNvSpPr>
          <p:nvPr>
            <p:ph idx="1"/>
          </p:nvPr>
        </p:nvSpPr>
        <p:spPr/>
        <p:txBody>
          <a:bodyPr/>
          <a:lstStyle/>
          <a:p>
            <a:pPr>
              <a:buFont typeface="Wingdings" pitchFamily="2" charset="2"/>
              <a:buChar char="Ø"/>
            </a:pPr>
            <a:r>
              <a:rPr lang="en-US" sz="2800" dirty="0"/>
              <a:t>Louisiana also recognizes another personal servitude known as the “right of use.”  </a:t>
            </a:r>
          </a:p>
          <a:p>
            <a:pPr lvl="1">
              <a:buFont typeface="Arial" pitchFamily="34" charset="0"/>
              <a:buChar char="•"/>
            </a:pPr>
            <a:r>
              <a:rPr lang="en-US" dirty="0"/>
              <a:t>This right is defined in Louisiana Civil Code Article 639 as a right that “confers in favor of a person a specified use of an estate less than full enjoyment</a:t>
            </a:r>
            <a:r>
              <a:rPr lang="en-US" dirty="0" smtClean="0"/>
              <a:t>.”</a:t>
            </a:r>
          </a:p>
          <a:p>
            <a:pPr lvl="1">
              <a:buFont typeface="Arial" pitchFamily="34" charset="0"/>
              <a:buChar char="•"/>
            </a:pPr>
            <a:r>
              <a:rPr lang="en-US" dirty="0" smtClean="0"/>
              <a:t>A </a:t>
            </a:r>
            <a:r>
              <a:rPr lang="en-US" dirty="0"/>
              <a:t>right of use may be transferable and may be heritable in the discretion of the person granting the right.  A right of use may be granted to an entity as well.  </a:t>
            </a:r>
            <a:endParaRPr lang="en-US" dirty="0" smtClean="0"/>
          </a:p>
          <a:p>
            <a:pPr lvl="1">
              <a:buFont typeface="Arial" pitchFamily="34" charset="0"/>
              <a:buChar char="•"/>
            </a:pPr>
            <a:r>
              <a:rPr lang="en-US" dirty="0" smtClean="0"/>
              <a:t>Does not include right to “fruits” like a usufruct.</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20</a:t>
            </a:fld>
            <a:endParaRPr lang="en-US" dirty="0"/>
          </a:p>
        </p:txBody>
      </p:sp>
    </p:spTree>
    <p:extLst>
      <p:ext uri="{BB962C8B-B14F-4D97-AF65-F5344CB8AC3E}">
        <p14:creationId xmlns:p14="http://schemas.microsoft.com/office/powerpoint/2010/main" val="3344010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smtClean="0"/>
              <a:t>A.  Ancillary Succession Administration</a:t>
            </a:r>
          </a:p>
          <a:p>
            <a:pPr>
              <a:buFont typeface="Wingdings" pitchFamily="2" charset="2"/>
              <a:buChar char="Ø"/>
            </a:pPr>
            <a:r>
              <a:rPr lang="en-US" dirty="0" smtClean="0"/>
              <a:t>Ancillary </a:t>
            </a:r>
            <a:r>
              <a:rPr lang="en-US" dirty="0"/>
              <a:t>probate is governed by Louisiana Code of Civil Procedure articles 3401 </a:t>
            </a:r>
            <a:r>
              <a:rPr lang="en-US" i="1" dirty="0"/>
              <a:t>et seq</a:t>
            </a:r>
            <a:r>
              <a:rPr lang="en-US" dirty="0"/>
              <a:t>. </a:t>
            </a:r>
            <a:endParaRPr lang="en-US" dirty="0" smtClean="0"/>
          </a:p>
          <a:p>
            <a:pPr>
              <a:buFont typeface="Wingdings" pitchFamily="2" charset="2"/>
              <a:buChar char="Ø"/>
            </a:pPr>
            <a:r>
              <a:rPr lang="en-US" dirty="0" smtClean="0"/>
              <a:t>A </a:t>
            </a:r>
            <a:r>
              <a:rPr lang="en-US" dirty="0"/>
              <a:t>“foreign” will may be probated in Louisiana.  </a:t>
            </a:r>
            <a:r>
              <a:rPr lang="en-US" i="1" dirty="0"/>
              <a:t>La. R.S. 9:2421</a:t>
            </a:r>
            <a:r>
              <a:rPr lang="en-US" dirty="0"/>
              <a:t> </a:t>
            </a:r>
            <a:r>
              <a:rPr lang="en-US" i="1" dirty="0"/>
              <a:t>et seq</a:t>
            </a:r>
            <a:r>
              <a:rPr lang="en-US" i="1" dirty="0" smtClean="0"/>
              <a:t>.</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21</a:t>
            </a:fld>
            <a:endParaRPr lang="en-US" dirty="0"/>
          </a:p>
        </p:txBody>
      </p:sp>
    </p:spTree>
    <p:extLst>
      <p:ext uri="{BB962C8B-B14F-4D97-AF65-F5344CB8AC3E}">
        <p14:creationId xmlns:p14="http://schemas.microsoft.com/office/powerpoint/2010/main" val="4274342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smtClean="0"/>
              <a:t>A.  Ancillary Succession Administration</a:t>
            </a:r>
          </a:p>
          <a:p>
            <a:pPr>
              <a:buFont typeface="Wingdings" pitchFamily="2" charset="2"/>
              <a:buChar char="Ø"/>
            </a:pPr>
            <a:r>
              <a:rPr lang="en-US" dirty="0" smtClean="0"/>
              <a:t>An </a:t>
            </a:r>
            <a:r>
              <a:rPr lang="en-US" dirty="0"/>
              <a:t>authenticated copy of the probate pleadings </a:t>
            </a:r>
            <a:r>
              <a:rPr lang="en-US" dirty="0" smtClean="0"/>
              <a:t>from the domiciliary jurisdiction are </a:t>
            </a:r>
            <a:r>
              <a:rPr lang="en-US" dirty="0"/>
              <a:t>filed here along with affidavits as to validity of the will and as to jurisdiction, death and heirship.</a:t>
            </a:r>
          </a:p>
          <a:p>
            <a:pPr>
              <a:buFont typeface="Wingdings" pitchFamily="2" charset="2"/>
              <a:buChar char="Ø"/>
            </a:pPr>
            <a:r>
              <a:rPr lang="en-US" dirty="0" smtClean="0"/>
              <a:t>Any </a:t>
            </a:r>
            <a:r>
              <a:rPr lang="en-US" dirty="0"/>
              <a:t>non-Louisiana executor must appoint an agent for service of process in Louisiana. </a:t>
            </a:r>
            <a:r>
              <a:rPr lang="en-US" i="1" dirty="0"/>
              <a:t>La. C.C.P. art. </a:t>
            </a:r>
            <a:r>
              <a:rPr lang="en-US" i="1" dirty="0" smtClean="0"/>
              <a:t>3097.A(4).</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22</a:t>
            </a:fld>
            <a:endParaRPr lang="en-US" dirty="0"/>
          </a:p>
        </p:txBody>
      </p:sp>
    </p:spTree>
    <p:extLst>
      <p:ext uri="{BB962C8B-B14F-4D97-AF65-F5344CB8AC3E}">
        <p14:creationId xmlns:p14="http://schemas.microsoft.com/office/powerpoint/2010/main" val="2583599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Louisiana Successions</a:t>
            </a:r>
          </a:p>
        </p:txBody>
      </p:sp>
      <p:sp>
        <p:nvSpPr>
          <p:cNvPr id="3" name="Content Placeholder 2"/>
          <p:cNvSpPr>
            <a:spLocks noGrp="1"/>
          </p:cNvSpPr>
          <p:nvPr>
            <p:ph idx="1"/>
          </p:nvPr>
        </p:nvSpPr>
        <p:spPr/>
        <p:txBody>
          <a:bodyPr/>
          <a:lstStyle/>
          <a:p>
            <a:pPr marL="0" indent="0">
              <a:buNone/>
            </a:pPr>
            <a:r>
              <a:rPr lang="en-US" dirty="0" smtClean="0"/>
              <a:t>B. Independent Administration</a:t>
            </a:r>
            <a:endParaRPr lang="en-US" dirty="0"/>
          </a:p>
          <a:p>
            <a:pPr>
              <a:buFont typeface="Wingdings" pitchFamily="2" charset="2"/>
              <a:buChar char="Ø"/>
            </a:pPr>
            <a:r>
              <a:rPr lang="en-US" sz="3000" dirty="0"/>
              <a:t>Louisiana law offers a stream-lined procedure for estate administration known as independent administration.  </a:t>
            </a:r>
            <a:r>
              <a:rPr lang="en-US" sz="3000" i="1" dirty="0"/>
              <a:t>La. C.C.P. art. 3396 et seq.</a:t>
            </a:r>
            <a:endParaRPr lang="en-US" sz="3000" dirty="0"/>
          </a:p>
          <a:p>
            <a:pPr>
              <a:buFont typeface="Wingdings" pitchFamily="2" charset="2"/>
              <a:buChar char="Ø"/>
            </a:pPr>
            <a:r>
              <a:rPr lang="en-US" sz="3000" dirty="0"/>
              <a:t>Without independent administration, court approval is required to manage property, including sales, </a:t>
            </a:r>
            <a:r>
              <a:rPr lang="en-US" sz="3000" dirty="0" smtClean="0"/>
              <a:t>leases….</a:t>
            </a:r>
            <a:endParaRPr lang="en-US" sz="3000" dirty="0"/>
          </a:p>
          <a:p>
            <a:pPr>
              <a:buFont typeface="Wingdings" pitchFamily="2" charset="2"/>
              <a:buChar char="Ø"/>
            </a:pPr>
            <a:r>
              <a:rPr lang="en-US" sz="3000" dirty="0"/>
              <a:t>Independent administration does not require a bond and only a final </a:t>
            </a:r>
            <a:r>
              <a:rPr lang="en-US" sz="3000" dirty="0" smtClean="0"/>
              <a:t>accounting by the executor.  </a:t>
            </a:r>
            <a:endParaRPr lang="en-US" sz="30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23</a:t>
            </a:fld>
            <a:endParaRPr lang="en-US" dirty="0"/>
          </a:p>
        </p:txBody>
      </p:sp>
    </p:spTree>
    <p:extLst>
      <p:ext uri="{BB962C8B-B14F-4D97-AF65-F5344CB8AC3E}">
        <p14:creationId xmlns:p14="http://schemas.microsoft.com/office/powerpoint/2010/main" val="1466921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a:xfrm>
            <a:off x="457200" y="1600200"/>
            <a:ext cx="8229600" cy="4756150"/>
          </a:xfrm>
        </p:spPr>
        <p:txBody>
          <a:bodyPr/>
          <a:lstStyle/>
          <a:p>
            <a:pPr marL="0" indent="0">
              <a:buNone/>
            </a:pPr>
            <a:r>
              <a:rPr lang="en-US" dirty="0"/>
              <a:t>B</a:t>
            </a:r>
            <a:r>
              <a:rPr lang="en-US" dirty="0" smtClean="0"/>
              <a:t>.  Independent Administration</a:t>
            </a:r>
          </a:p>
          <a:p>
            <a:pPr>
              <a:buFont typeface="Wingdings" pitchFamily="2" charset="2"/>
              <a:buChar char="Ø"/>
            </a:pPr>
            <a:r>
              <a:rPr lang="en-US" sz="2800" dirty="0" smtClean="0"/>
              <a:t>Stating in a will that the executor may serve as an “independent” executor is sufficient to take advantage of the process. </a:t>
            </a:r>
            <a:r>
              <a:rPr lang="en-US" sz="2800" i="1" dirty="0" smtClean="0"/>
              <a:t>La. C.C.P. art. 3396.2.</a:t>
            </a:r>
          </a:p>
          <a:p>
            <a:pPr>
              <a:buFont typeface="Wingdings" pitchFamily="2" charset="2"/>
              <a:buChar char="Ø"/>
            </a:pPr>
            <a:r>
              <a:rPr lang="en-US" sz="2800" dirty="0" smtClean="0"/>
              <a:t>Otherwise, all legatees can agree to independent administration. </a:t>
            </a:r>
            <a:r>
              <a:rPr lang="en-US" sz="2800" i="1" dirty="0"/>
              <a:t>La. C.C.P. art. </a:t>
            </a:r>
            <a:r>
              <a:rPr lang="en-US" sz="2800" i="1" dirty="0" smtClean="0"/>
              <a:t>3396.3.</a:t>
            </a:r>
            <a:endParaRPr lang="en-US" sz="2800" dirty="0" smtClean="0"/>
          </a:p>
          <a:p>
            <a:pPr>
              <a:buFont typeface="Wingdings" pitchFamily="2" charset="2"/>
              <a:buChar char="Ø"/>
            </a:pPr>
            <a:r>
              <a:rPr lang="en-US" sz="2800" dirty="0" smtClean="0"/>
              <a:t>The executor must prepare a detailed descriptive list of property, but that may be filed under seal; the final accounting does not need to be filed if waived by the legatees. </a:t>
            </a:r>
            <a:r>
              <a:rPr lang="en-US" sz="2800" i="1" dirty="0" smtClean="0"/>
              <a:t>La. C.C.P. art. 3396.18 and 3396-19.</a:t>
            </a:r>
            <a:endParaRPr lang="en-US" sz="2800" i="1"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24</a:t>
            </a:fld>
            <a:endParaRPr lang="en-US" dirty="0"/>
          </a:p>
        </p:txBody>
      </p:sp>
    </p:spTree>
    <p:extLst>
      <p:ext uri="{BB962C8B-B14F-4D97-AF65-F5344CB8AC3E}">
        <p14:creationId xmlns:p14="http://schemas.microsoft.com/office/powerpoint/2010/main" val="4274342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Louisiana Successions</a:t>
            </a:r>
          </a:p>
        </p:txBody>
      </p:sp>
      <p:sp>
        <p:nvSpPr>
          <p:cNvPr id="3" name="Content Placeholder 2"/>
          <p:cNvSpPr>
            <a:spLocks noGrp="1"/>
          </p:cNvSpPr>
          <p:nvPr>
            <p:ph idx="1"/>
          </p:nvPr>
        </p:nvSpPr>
        <p:spPr/>
        <p:txBody>
          <a:bodyPr/>
          <a:lstStyle/>
          <a:p>
            <a:pPr marL="0" indent="0">
              <a:buNone/>
            </a:pPr>
            <a:r>
              <a:rPr lang="en-US" dirty="0"/>
              <a:t>C</a:t>
            </a:r>
            <a:r>
              <a:rPr lang="en-US" dirty="0" smtClean="0"/>
              <a:t>.  Closing a Succession</a:t>
            </a:r>
          </a:p>
          <a:p>
            <a:pPr>
              <a:buFont typeface="Wingdings" pitchFamily="2" charset="2"/>
              <a:buChar char="Ø"/>
            </a:pPr>
            <a:r>
              <a:rPr lang="en-US" dirty="0" smtClean="0"/>
              <a:t>Louisiana has no estate or inheritance tax.</a:t>
            </a:r>
          </a:p>
          <a:p>
            <a:pPr>
              <a:buFont typeface="Wingdings" pitchFamily="2" charset="2"/>
              <a:buChar char="Ø"/>
            </a:pPr>
            <a:r>
              <a:rPr lang="en-US" dirty="0"/>
              <a:t>Once administration (ordinary or independent) in Louisiana is complete, a judgment of possession is issued by the court to transfer the property to the legatees.</a:t>
            </a:r>
          </a:p>
          <a:p>
            <a:pPr>
              <a:buFont typeface="Wingdings" pitchFamily="2" charset="2"/>
              <a:buChar char="Ø"/>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25</a:t>
            </a:fld>
            <a:endParaRPr lang="en-US" dirty="0"/>
          </a:p>
        </p:txBody>
      </p:sp>
    </p:spTree>
    <p:extLst>
      <p:ext uri="{BB962C8B-B14F-4D97-AF65-F5344CB8AC3E}">
        <p14:creationId xmlns:p14="http://schemas.microsoft.com/office/powerpoint/2010/main" val="258584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smtClean="0"/>
              <a:t>C.  Closing a Succession</a:t>
            </a:r>
          </a:p>
          <a:p>
            <a:pPr>
              <a:buFont typeface="Wingdings" pitchFamily="2" charset="2"/>
              <a:buChar char="Ø"/>
            </a:pPr>
            <a:r>
              <a:rPr lang="en-US" dirty="0" smtClean="0"/>
              <a:t>If no administration is required, all of the pleadings may be filed at once (probate, descriptive list, petition/judgment of possession).</a:t>
            </a:r>
          </a:p>
          <a:p>
            <a:pPr>
              <a:buFont typeface="Wingdings" pitchFamily="2" charset="2"/>
              <a:buChar char="Ø"/>
            </a:pPr>
            <a:r>
              <a:rPr lang="en-US" dirty="0" smtClean="0"/>
              <a:t>The judgment must be recorded in each parish where immovable (real) property is located.  </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26</a:t>
            </a:fld>
            <a:endParaRPr lang="en-US" dirty="0"/>
          </a:p>
        </p:txBody>
      </p:sp>
    </p:spTree>
    <p:extLst>
      <p:ext uri="{BB962C8B-B14F-4D97-AF65-F5344CB8AC3E}">
        <p14:creationId xmlns:p14="http://schemas.microsoft.com/office/powerpoint/2010/main" val="244929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Louisiana Successions</a:t>
            </a:r>
          </a:p>
        </p:txBody>
      </p:sp>
      <p:sp>
        <p:nvSpPr>
          <p:cNvPr id="3" name="Content Placeholder 2"/>
          <p:cNvSpPr>
            <a:spLocks noGrp="1"/>
          </p:cNvSpPr>
          <p:nvPr>
            <p:ph idx="1"/>
          </p:nvPr>
        </p:nvSpPr>
        <p:spPr/>
        <p:txBody>
          <a:bodyPr/>
          <a:lstStyle/>
          <a:p>
            <a:pPr marL="0" indent="0">
              <a:buNone/>
            </a:pPr>
            <a:r>
              <a:rPr lang="en-US" dirty="0"/>
              <a:t>D</a:t>
            </a:r>
            <a:r>
              <a:rPr lang="en-US" dirty="0" smtClean="0"/>
              <a:t>.  Small Succession by Affidavit</a:t>
            </a:r>
            <a:endParaRPr lang="en-US" dirty="0"/>
          </a:p>
          <a:p>
            <a:pPr>
              <a:buFont typeface="Wingdings" pitchFamily="2" charset="2"/>
              <a:buChar char="Ø"/>
            </a:pPr>
            <a:r>
              <a:rPr lang="en-US" dirty="0" smtClean="0"/>
              <a:t>A non-judicial succession process is available under limited circumstances.  </a:t>
            </a:r>
            <a:r>
              <a:rPr lang="en-US" i="1" dirty="0" smtClean="0"/>
              <a:t>La. C.C.P. art. 3431.</a:t>
            </a:r>
            <a:endParaRPr lang="en-US" dirty="0" smtClean="0"/>
          </a:p>
          <a:p>
            <a:pPr>
              <a:buFont typeface="Wingdings" pitchFamily="2" charset="2"/>
              <a:buChar char="Ø"/>
            </a:pPr>
            <a:r>
              <a:rPr lang="en-US" dirty="0" smtClean="0"/>
              <a:t>Available to estates under $125,000 or if the decedent died over 20 years prior.</a:t>
            </a:r>
            <a:endParaRPr lang="en-US" dirty="0"/>
          </a:p>
          <a:p>
            <a:pPr>
              <a:buFont typeface="Wingdings" pitchFamily="2" charset="2"/>
              <a:buChar char="Ø"/>
            </a:pPr>
            <a:r>
              <a:rPr lang="en-US" dirty="0" smtClean="0"/>
              <a:t>Available if the decedent died intestate.</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27</a:t>
            </a:fld>
            <a:endParaRPr lang="en-US" dirty="0"/>
          </a:p>
        </p:txBody>
      </p:sp>
    </p:spTree>
    <p:extLst>
      <p:ext uri="{BB962C8B-B14F-4D97-AF65-F5344CB8AC3E}">
        <p14:creationId xmlns:p14="http://schemas.microsoft.com/office/powerpoint/2010/main" val="122405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Louisiana Successions</a:t>
            </a:r>
          </a:p>
        </p:txBody>
      </p:sp>
      <p:sp>
        <p:nvSpPr>
          <p:cNvPr id="3" name="Content Placeholder 2"/>
          <p:cNvSpPr>
            <a:spLocks noGrp="1"/>
          </p:cNvSpPr>
          <p:nvPr>
            <p:ph idx="1"/>
          </p:nvPr>
        </p:nvSpPr>
        <p:spPr/>
        <p:txBody>
          <a:bodyPr/>
          <a:lstStyle/>
          <a:p>
            <a:pPr marL="0" indent="0">
              <a:buNone/>
            </a:pPr>
            <a:r>
              <a:rPr lang="en-US" dirty="0"/>
              <a:t>D</a:t>
            </a:r>
            <a:r>
              <a:rPr lang="en-US" dirty="0" smtClean="0"/>
              <a:t>.  Small Succession by Affidavit</a:t>
            </a:r>
            <a:endParaRPr lang="en-US" dirty="0"/>
          </a:p>
          <a:p>
            <a:pPr>
              <a:buFont typeface="Wingdings" pitchFamily="2" charset="2"/>
              <a:buChar char="Ø"/>
            </a:pPr>
            <a:r>
              <a:rPr lang="en-US" dirty="0"/>
              <a:t>Available </a:t>
            </a:r>
            <a:r>
              <a:rPr lang="en-US" dirty="0" smtClean="0"/>
              <a:t>to a decedent who died testate and </a:t>
            </a:r>
            <a:r>
              <a:rPr lang="en-US" dirty="0"/>
              <a:t>domiciled outside </a:t>
            </a:r>
            <a:r>
              <a:rPr lang="en-US" dirty="0" smtClean="0"/>
              <a:t>Louisiana, </a:t>
            </a:r>
          </a:p>
          <a:p>
            <a:pPr>
              <a:buFont typeface="Wingdings" pitchFamily="2" charset="2"/>
              <a:buChar char="Ø"/>
            </a:pPr>
            <a:r>
              <a:rPr lang="en-US" dirty="0" smtClean="0"/>
              <a:t>IF </a:t>
            </a:r>
            <a:r>
              <a:rPr lang="en-US" dirty="0"/>
              <a:t>the testament has been filed in another state AND </a:t>
            </a:r>
            <a:r>
              <a:rPr lang="en-US" dirty="0" smtClean="0"/>
              <a:t>the </a:t>
            </a:r>
            <a:r>
              <a:rPr lang="en-US" dirty="0"/>
              <a:t>sole heirs </a:t>
            </a:r>
            <a:r>
              <a:rPr lang="en-US" dirty="0" smtClean="0"/>
              <a:t>are the following: descendants, ascendants, bothers/sisters or their descendants, surviving spouse or legatees under testament probated by court order of another state.  </a:t>
            </a:r>
            <a:r>
              <a:rPr lang="en-US" i="1" dirty="0" smtClean="0"/>
              <a:t>La. C.C.P. art. 3431.</a:t>
            </a:r>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28</a:t>
            </a:fld>
            <a:endParaRPr lang="en-US" dirty="0"/>
          </a:p>
        </p:txBody>
      </p:sp>
    </p:spTree>
    <p:extLst>
      <p:ext uri="{BB962C8B-B14F-4D97-AF65-F5344CB8AC3E}">
        <p14:creationId xmlns:p14="http://schemas.microsoft.com/office/powerpoint/2010/main" val="2269394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Small Succession by Affidavit</a:t>
            </a:r>
          </a:p>
          <a:p>
            <a:pPr>
              <a:buFont typeface="Wingdings" pitchFamily="2" charset="2"/>
              <a:buChar char="Ø"/>
            </a:pPr>
            <a:r>
              <a:rPr lang="en-US" sz="2400" dirty="0" smtClean="0"/>
              <a:t>Contents for the affidavit for a person domiciled outside Louisiana are set forth in La. C.C.P. art. 3432.1.</a:t>
            </a:r>
            <a:endParaRPr lang="en-US" sz="2400" dirty="0"/>
          </a:p>
          <a:p>
            <a:pPr>
              <a:buFont typeface="Wingdings" pitchFamily="2" charset="2"/>
              <a:buChar char="Ø"/>
            </a:pPr>
            <a:r>
              <a:rPr lang="en-US" sz="2400" dirty="0" smtClean="0"/>
              <a:t>Louisiana C.C.P. art. 3434 sets forth how to transfer movable property using multiple originals of the affidavit.</a:t>
            </a:r>
          </a:p>
          <a:p>
            <a:pPr>
              <a:buFont typeface="Wingdings" pitchFamily="2" charset="2"/>
              <a:buChar char="Ø"/>
            </a:pPr>
            <a:r>
              <a:rPr lang="en-US" sz="2400" dirty="0" smtClean="0"/>
              <a:t>A multiple original of the affidavit with a certified copy of the death certificate can be filed the conveyance records of the parish(es) in which the decedent owned property 90 days after the date of death.</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29</a:t>
            </a:fld>
            <a:endParaRPr lang="en-US" dirty="0"/>
          </a:p>
        </p:txBody>
      </p:sp>
    </p:spTree>
    <p:extLst>
      <p:ext uri="{BB962C8B-B14F-4D97-AF65-F5344CB8AC3E}">
        <p14:creationId xmlns:p14="http://schemas.microsoft.com/office/powerpoint/2010/main" val="3825671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II.  Unique Characteristics of Louisiana Trusts</a:t>
            </a:r>
            <a:endParaRPr lang="en-US" sz="3200" dirty="0"/>
          </a:p>
        </p:txBody>
      </p:sp>
      <p:sp>
        <p:nvSpPr>
          <p:cNvPr id="3" name="Content Placeholder 2"/>
          <p:cNvSpPr>
            <a:spLocks noGrp="1"/>
          </p:cNvSpPr>
          <p:nvPr>
            <p:ph idx="1"/>
          </p:nvPr>
        </p:nvSpPr>
        <p:spPr>
          <a:xfrm>
            <a:off x="457200" y="1600200"/>
            <a:ext cx="8229600" cy="4648200"/>
          </a:xfrm>
        </p:spPr>
        <p:txBody>
          <a:bodyPr/>
          <a:lstStyle/>
          <a:p>
            <a:pPr marL="514350" indent="-514350">
              <a:buAutoNum type="alphaUcPeriod"/>
            </a:pPr>
            <a:r>
              <a:rPr lang="en-US" dirty="0" smtClean="0"/>
              <a:t>Vesting of Principal Beneficiaries</a:t>
            </a:r>
          </a:p>
          <a:p>
            <a:pPr marL="914400" lvl="1" indent="-514350">
              <a:buFont typeface="Wingdings" pitchFamily="2" charset="2"/>
              <a:buChar char="Ø"/>
            </a:pPr>
            <a:r>
              <a:rPr lang="en-US" sz="1800" dirty="0" smtClean="0"/>
              <a:t>A Louisiana irrevocable trust </a:t>
            </a:r>
            <a:r>
              <a:rPr lang="en-US" sz="1800" dirty="0"/>
              <a:t>must </a:t>
            </a:r>
            <a:r>
              <a:rPr lang="en-US" sz="1800" dirty="0" smtClean="0"/>
              <a:t>generally have one or more “</a:t>
            </a:r>
            <a:r>
              <a:rPr lang="en-US" sz="1800" dirty="0"/>
              <a:t>vested” </a:t>
            </a:r>
            <a:r>
              <a:rPr lang="en-US" sz="1800" dirty="0" smtClean="0"/>
              <a:t>principal beneficiaries </a:t>
            </a:r>
            <a:r>
              <a:rPr lang="en-US" sz="1800" dirty="0"/>
              <a:t>who are “in being and ascertainable” at the time the trust is formed.  </a:t>
            </a:r>
            <a:r>
              <a:rPr lang="en-US" sz="1800" i="1" dirty="0" smtClean="0"/>
              <a:t>La. R.S. 9:1803</a:t>
            </a:r>
            <a:r>
              <a:rPr lang="en-US" sz="1800" dirty="0" smtClean="0"/>
              <a:t>.</a:t>
            </a:r>
          </a:p>
          <a:p>
            <a:pPr marL="914400" lvl="1" indent="-514350">
              <a:buFont typeface="Wingdings" pitchFamily="2" charset="2"/>
              <a:buChar char="Ø"/>
            </a:pPr>
            <a:r>
              <a:rPr lang="en-US" sz="1800" dirty="0" smtClean="0"/>
              <a:t>The </a:t>
            </a:r>
            <a:r>
              <a:rPr lang="en-US" sz="1800" dirty="0"/>
              <a:t>rights the principal beneficiaries have in the trust must be heritable</a:t>
            </a:r>
            <a:r>
              <a:rPr lang="en-US" sz="1800" dirty="0" smtClean="0"/>
              <a:t>, a consequence of vesting.  </a:t>
            </a:r>
            <a:r>
              <a:rPr lang="en-US" sz="1800" i="1" dirty="0" smtClean="0"/>
              <a:t>La. R.S. 9:1972</a:t>
            </a:r>
            <a:r>
              <a:rPr lang="en-US" sz="1800" dirty="0" smtClean="0"/>
              <a:t>.</a:t>
            </a:r>
          </a:p>
          <a:p>
            <a:pPr marL="914400" lvl="1" indent="-514350">
              <a:buFont typeface="Wingdings" pitchFamily="2" charset="2"/>
              <a:buChar char="Ø"/>
            </a:pPr>
            <a:r>
              <a:rPr lang="en-US" sz="1800" dirty="0" smtClean="0"/>
              <a:t>This vesting </a:t>
            </a:r>
            <a:r>
              <a:rPr lang="en-US" sz="1800" dirty="0"/>
              <a:t>requirement may cause traditional common law property dispositions to fail.  </a:t>
            </a:r>
            <a:endParaRPr lang="en-US" sz="1800" dirty="0" smtClean="0"/>
          </a:p>
          <a:p>
            <a:pPr marL="914400" lvl="1" indent="-514350">
              <a:buFont typeface="Wingdings" pitchFamily="2" charset="2"/>
              <a:buChar char="Ø"/>
            </a:pPr>
            <a:r>
              <a:rPr lang="en-US" sz="1800" dirty="0" smtClean="0"/>
              <a:t>For </a:t>
            </a:r>
            <a:r>
              <a:rPr lang="en-US" sz="1800" dirty="0"/>
              <a:t>instance, if the testator provides that the surviving spouse receives an income interest in trust for life and names the principal beneficiaries as “my issue, then living” at the surviving spouse’s death, this principal disposition may result in the property passing by intestacy because the principal beneficiaries </a:t>
            </a:r>
            <a:r>
              <a:rPr lang="en-US" sz="1800" dirty="0" smtClean="0"/>
              <a:t>were not properly ascertainable and vested at the creation of the trust at the time of the testator’s death. </a:t>
            </a:r>
          </a:p>
          <a:p>
            <a:pPr lvl="1">
              <a:buFont typeface="Wingdings" pitchFamily="2" charset="2"/>
              <a:buChar char="Ø"/>
            </a:pPr>
            <a:endParaRPr lang="en-US"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a:t>
            </a:fld>
            <a:endParaRPr lang="en-US" dirty="0"/>
          </a:p>
        </p:txBody>
      </p:sp>
    </p:spTree>
    <p:extLst>
      <p:ext uri="{BB962C8B-B14F-4D97-AF65-F5344CB8AC3E}">
        <p14:creationId xmlns:p14="http://schemas.microsoft.com/office/powerpoint/2010/main" val="4153428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a:t>
            </a:r>
            <a:r>
              <a:rPr lang="en-US" dirty="0" smtClean="0"/>
              <a:t>Forced Heirship</a:t>
            </a:r>
            <a:endParaRPr lang="en-US" dirty="0"/>
          </a:p>
          <a:p>
            <a:pPr>
              <a:buFont typeface="Wingdings" pitchFamily="2" charset="2"/>
              <a:buChar char="Ø"/>
            </a:pPr>
            <a:r>
              <a:rPr lang="en-US" sz="2400" dirty="0" smtClean="0"/>
              <a:t>Children who are 23 or younger at the decedent’s death are forced heirs.  </a:t>
            </a:r>
            <a:r>
              <a:rPr lang="en-US" sz="2400" i="1" dirty="0" smtClean="0"/>
              <a:t>La. C.C. art. 1493.A</a:t>
            </a:r>
            <a:r>
              <a:rPr lang="en-US" sz="2400" dirty="0" smtClean="0"/>
              <a:t>.</a:t>
            </a:r>
            <a:endParaRPr lang="en-US" sz="2400" dirty="0"/>
          </a:p>
          <a:p>
            <a:pPr>
              <a:buFont typeface="Wingdings" pitchFamily="2" charset="2"/>
              <a:buChar char="Ø"/>
            </a:pPr>
            <a:r>
              <a:rPr lang="en-US" sz="2400" dirty="0" smtClean="0"/>
              <a:t>Children “who, because of mental incapacity or physical infirmity, are permanently incapable of taking care of their persons or administering their estates at the time of the death of the decedent” are also forced heirs.  </a:t>
            </a:r>
            <a:r>
              <a:rPr lang="en-US" sz="2400" i="1" dirty="0" smtClean="0"/>
              <a:t>Id</a:t>
            </a:r>
            <a:r>
              <a:rPr lang="en-US" sz="2400" dirty="0" smtClean="0"/>
              <a:t>.</a:t>
            </a:r>
          </a:p>
          <a:p>
            <a:pPr>
              <a:buFont typeface="Wingdings" pitchFamily="2" charset="2"/>
              <a:buChar char="Ø"/>
            </a:pPr>
            <a:r>
              <a:rPr lang="en-US" sz="2400" dirty="0" smtClean="0"/>
              <a:t>If a child of the decedent died before the decedent AND would have been 23 years of age or younger at the decedent’s death, then that child’s descendants are forced heirs.  </a:t>
            </a:r>
            <a:r>
              <a:rPr lang="en-US" sz="2400" i="1" dirty="0" smtClean="0"/>
              <a:t>La. C.C. art. 1493.B</a:t>
            </a:r>
            <a:r>
              <a:rPr lang="en-US" sz="2400" dirty="0" smtClean="0"/>
              <a:t>.</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30</a:t>
            </a:fld>
            <a:endParaRPr lang="en-US" dirty="0"/>
          </a:p>
        </p:txBody>
      </p:sp>
    </p:spTree>
    <p:extLst>
      <p:ext uri="{BB962C8B-B14F-4D97-AF65-F5344CB8AC3E}">
        <p14:creationId xmlns:p14="http://schemas.microsoft.com/office/powerpoint/2010/main" val="3479880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a:xfrm>
            <a:off x="457200" y="1600200"/>
            <a:ext cx="8229600" cy="4756150"/>
          </a:xfrm>
        </p:spPr>
        <p:txBody>
          <a:bodyPr/>
          <a:lstStyle/>
          <a:p>
            <a:pPr marL="0" indent="0">
              <a:buNone/>
            </a:pPr>
            <a:r>
              <a:rPr lang="en-US" dirty="0"/>
              <a:t>D.  </a:t>
            </a:r>
            <a:r>
              <a:rPr lang="en-US" dirty="0" smtClean="0"/>
              <a:t>Forced Heirship</a:t>
            </a:r>
            <a:endParaRPr lang="en-US" dirty="0"/>
          </a:p>
          <a:p>
            <a:pPr>
              <a:buFont typeface="Wingdings" pitchFamily="2" charset="2"/>
              <a:buChar char="Ø"/>
            </a:pPr>
            <a:r>
              <a:rPr lang="en-US" sz="2400" dirty="0" smtClean="0"/>
              <a:t>If a child of the decedent died before the decedent AND the predeceased child had a child (decedent’s grandchild) who, at the decedent’s death, was permanently incapable of taking care of his or her person or administering his or her estate, then that grandchild is a forced heir, no matter how old the child would have been at the decedent’s death.  </a:t>
            </a:r>
            <a:r>
              <a:rPr lang="en-US" sz="2400" i="1" dirty="0" smtClean="0"/>
              <a:t>La. C.C. art. 1493.C.</a:t>
            </a:r>
          </a:p>
          <a:p>
            <a:pPr>
              <a:buFont typeface="Wingdings" pitchFamily="2" charset="2"/>
              <a:buChar char="Ø"/>
            </a:pPr>
            <a:r>
              <a:rPr lang="en-US" sz="2400" dirty="0" smtClean="0"/>
              <a:t>“Permanently incapable” reaches persons “who, at the time of death of the decedent, have, according to medical documentation, an inherited, incurable disease or condition that may render them incapable of caring for their persons or administering their estates in the future.”  </a:t>
            </a:r>
            <a:r>
              <a:rPr lang="en-US" sz="2400" i="1" dirty="0" smtClean="0"/>
              <a:t>La. C.C. art. 1493.E</a:t>
            </a:r>
            <a:r>
              <a:rPr lang="en-US" sz="2000" i="1" dirty="0" smtClean="0"/>
              <a:t>.</a:t>
            </a:r>
            <a:endParaRPr lang="en-US" sz="2000" i="1" dirty="0"/>
          </a:p>
          <a:p>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31</a:t>
            </a:fld>
            <a:endParaRPr lang="en-US" dirty="0"/>
          </a:p>
        </p:txBody>
      </p:sp>
    </p:spTree>
    <p:extLst>
      <p:ext uri="{BB962C8B-B14F-4D97-AF65-F5344CB8AC3E}">
        <p14:creationId xmlns:p14="http://schemas.microsoft.com/office/powerpoint/2010/main" val="2440658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a:t>
            </a:r>
            <a:r>
              <a:rPr lang="en-US" dirty="0" smtClean="0"/>
              <a:t>Forced Heirship</a:t>
            </a:r>
            <a:endParaRPr lang="en-US" dirty="0"/>
          </a:p>
          <a:p>
            <a:pPr>
              <a:buFont typeface="Wingdings" pitchFamily="2" charset="2"/>
              <a:buChar char="Ø"/>
            </a:pPr>
            <a:r>
              <a:rPr lang="en-US" sz="2000" dirty="0" smtClean="0"/>
              <a:t>The forced portion (or legitime) is one-quarter of the estate if there is one forced heir and one-half of the estate if there is more than one forced heir BUT is not to exceed the forced heir’s intestate share of the estate.  In certain circumstances lifetime gifts are added back to determine the amount.  </a:t>
            </a:r>
            <a:r>
              <a:rPr lang="en-US" sz="2000" i="1" dirty="0" smtClean="0"/>
              <a:t>La. C.C. art. 1495; 1503 et seq.</a:t>
            </a:r>
          </a:p>
          <a:p>
            <a:pPr>
              <a:buFont typeface="Wingdings" pitchFamily="2" charset="2"/>
              <a:buChar char="Ø"/>
            </a:pPr>
            <a:r>
              <a:rPr lang="en-US" sz="2000" dirty="0" smtClean="0"/>
              <a:t>The forced portion may be subject to a usufruct in favor of a surviving spouse and may be placed in trust, including with an income interest in favor of the surviving spouse.  </a:t>
            </a:r>
            <a:r>
              <a:rPr lang="en-US" sz="2000" i="1" dirty="0" smtClean="0"/>
              <a:t>La. C.C. art. 1496</a:t>
            </a:r>
            <a:r>
              <a:rPr lang="en-US" sz="2000" dirty="0" smtClean="0"/>
              <a:t>.</a:t>
            </a:r>
          </a:p>
          <a:p>
            <a:pPr>
              <a:buFont typeface="Wingdings" pitchFamily="2" charset="2"/>
              <a:buChar char="Ø"/>
            </a:pPr>
            <a:r>
              <a:rPr lang="en-US" sz="2000" dirty="0" smtClean="0"/>
              <a:t>The trust code provides special rules for the legitime in trust. </a:t>
            </a:r>
            <a:r>
              <a:rPr lang="en-US" sz="2000" i="1" dirty="0" smtClean="0"/>
              <a:t>See, for example, La. R.S. 9:1841 et seq.</a:t>
            </a:r>
            <a:endParaRPr lang="en-US" sz="2000" dirty="0" smtClean="0"/>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32</a:t>
            </a:fld>
            <a:endParaRPr lang="en-US" dirty="0"/>
          </a:p>
        </p:txBody>
      </p:sp>
    </p:spTree>
    <p:extLst>
      <p:ext uri="{BB962C8B-B14F-4D97-AF65-F5344CB8AC3E}">
        <p14:creationId xmlns:p14="http://schemas.microsoft.com/office/powerpoint/2010/main" val="716346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a:t>
            </a:r>
            <a:r>
              <a:rPr lang="en-US" dirty="0" smtClean="0"/>
              <a:t>Forced Heirship</a:t>
            </a:r>
            <a:endParaRPr lang="en-US" dirty="0"/>
          </a:p>
          <a:p>
            <a:pPr>
              <a:buFont typeface="Wingdings" pitchFamily="2" charset="2"/>
              <a:buChar char="Ø"/>
            </a:pPr>
            <a:r>
              <a:rPr lang="en-US" sz="2400" dirty="0" smtClean="0"/>
              <a:t>In limited circumstances a forced heir can be disinherited or declared unworthy.  </a:t>
            </a:r>
            <a:r>
              <a:rPr lang="en-US" sz="2400" i="1" dirty="0" smtClean="0"/>
              <a:t>La. C.C. art. 1494, 1500</a:t>
            </a:r>
            <a:r>
              <a:rPr lang="en-US" sz="2000" dirty="0" smtClean="0"/>
              <a:t>.</a:t>
            </a:r>
          </a:p>
          <a:p>
            <a:pPr>
              <a:buFont typeface="Wingdings" pitchFamily="2" charset="2"/>
              <a:buChar char="Ø"/>
            </a:pPr>
            <a:r>
              <a:rPr lang="en-US" sz="2400" dirty="0" smtClean="0"/>
              <a:t>A parent may disinherit a child for the reasons set forth in La. C.C. art. 1621, including, for example: striking the parent; attempting to kill the parent; as a minor, marrying without the parent’s consent; conviction of a crime punishable by death or life in prison; failing to communicate with the parent.</a:t>
            </a:r>
          </a:p>
          <a:p>
            <a:pPr>
              <a:buFont typeface="Wingdings" pitchFamily="2" charset="2"/>
              <a:buChar char="Ø"/>
            </a:pPr>
            <a:r>
              <a:rPr lang="en-US" sz="2400" dirty="0" smtClean="0"/>
              <a:t>Disinherison of grandchild is similar.  </a:t>
            </a:r>
            <a:r>
              <a:rPr lang="en-US" sz="2400" i="1" dirty="0" smtClean="0"/>
              <a:t>La. C.C. art. 1622</a:t>
            </a:r>
            <a:r>
              <a:rPr lang="en-US" sz="2400" dirty="0" smtClean="0"/>
              <a:t>.</a:t>
            </a:r>
            <a:endParaRPr lang="en-US" sz="2000" dirty="0" smtClean="0"/>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33</a:t>
            </a:fld>
            <a:endParaRPr lang="en-US" dirty="0"/>
          </a:p>
        </p:txBody>
      </p:sp>
    </p:spTree>
    <p:extLst>
      <p:ext uri="{BB962C8B-B14F-4D97-AF65-F5344CB8AC3E}">
        <p14:creationId xmlns:p14="http://schemas.microsoft.com/office/powerpoint/2010/main" val="2338622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a:t>
            </a:r>
            <a:r>
              <a:rPr lang="en-US" dirty="0" smtClean="0"/>
              <a:t>Forced Heirship</a:t>
            </a:r>
            <a:endParaRPr lang="en-US" sz="2400" dirty="0"/>
          </a:p>
          <a:p>
            <a:pPr>
              <a:buFont typeface="Wingdings" pitchFamily="2" charset="2"/>
              <a:buChar char="Ø"/>
            </a:pPr>
            <a:r>
              <a:rPr lang="en-US" sz="2400" dirty="0"/>
              <a:t>The </a:t>
            </a:r>
            <a:r>
              <a:rPr lang="en-US" sz="2400" dirty="0" smtClean="0"/>
              <a:t>forced heir </a:t>
            </a:r>
            <a:r>
              <a:rPr lang="en-US" sz="2400" dirty="0"/>
              <a:t>must be formally disinherited in the form provided for a valid </a:t>
            </a:r>
            <a:r>
              <a:rPr lang="en-US" sz="2400" dirty="0" smtClean="0"/>
              <a:t>will and must state the grounds for disinherison.  </a:t>
            </a:r>
            <a:r>
              <a:rPr lang="en-US" sz="2400" i="1" dirty="0" smtClean="0"/>
              <a:t>La. C.C. art. 1618, 1624</a:t>
            </a:r>
            <a:r>
              <a:rPr lang="en-US" sz="2400" dirty="0" smtClean="0"/>
              <a:t>.</a:t>
            </a:r>
          </a:p>
          <a:p>
            <a:pPr>
              <a:buFont typeface="Wingdings" pitchFamily="2" charset="2"/>
              <a:buChar char="Ø"/>
            </a:pPr>
            <a:r>
              <a:rPr lang="en-US" sz="2400" dirty="0" smtClean="0"/>
              <a:t>Reconciliation overcomes a prior disinherison.  </a:t>
            </a:r>
            <a:r>
              <a:rPr lang="en-US" sz="2400" i="1" dirty="0" smtClean="0"/>
              <a:t>La. C.C. art. 1624-25.</a:t>
            </a:r>
            <a:r>
              <a:rPr lang="en-US" sz="2400" dirty="0" smtClean="0"/>
              <a:t>  Mental illness is a defense to disinherison.  </a:t>
            </a:r>
            <a:r>
              <a:rPr lang="en-US" sz="2400" i="1" dirty="0" smtClean="0"/>
              <a:t>La. C.C. art. 1626</a:t>
            </a:r>
            <a:r>
              <a:rPr lang="en-US" sz="2400" dirty="0" smtClean="0"/>
              <a:t>.</a:t>
            </a:r>
            <a:endParaRPr lang="en-US" sz="2400" dirty="0"/>
          </a:p>
          <a:p>
            <a:pPr>
              <a:buFont typeface="Wingdings" pitchFamily="2" charset="2"/>
              <a:buChar char="Ø"/>
            </a:pPr>
            <a:r>
              <a:rPr lang="en-US" sz="2400" dirty="0" smtClean="0"/>
              <a:t>A forced heir can be declared unworthy for </a:t>
            </a:r>
            <a:r>
              <a:rPr lang="en-US" sz="2400" dirty="0"/>
              <a:t>killing or attempting to kill the parent.  </a:t>
            </a:r>
            <a:r>
              <a:rPr lang="en-US" sz="2400" i="1" dirty="0"/>
              <a:t>La. C.C. art. 941</a:t>
            </a:r>
            <a:r>
              <a:rPr lang="en-US" sz="2400" dirty="0"/>
              <a:t>.</a:t>
            </a:r>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34</a:t>
            </a:fld>
            <a:endParaRPr lang="en-US" dirty="0"/>
          </a:p>
        </p:txBody>
      </p:sp>
    </p:spTree>
    <p:extLst>
      <p:ext uri="{BB962C8B-B14F-4D97-AF65-F5344CB8AC3E}">
        <p14:creationId xmlns:p14="http://schemas.microsoft.com/office/powerpoint/2010/main" val="1014733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D.  </a:t>
            </a:r>
            <a:r>
              <a:rPr lang="en-US" dirty="0" smtClean="0"/>
              <a:t>Forced Heirship</a:t>
            </a:r>
            <a:endParaRPr lang="en-US" sz="2400" dirty="0"/>
          </a:p>
          <a:p>
            <a:pPr>
              <a:buFont typeface="Wingdings" pitchFamily="2" charset="2"/>
              <a:buChar char="Ø"/>
            </a:pPr>
            <a:r>
              <a:rPr lang="en-US" sz="2400" dirty="0" smtClean="0"/>
              <a:t>Forced heirship generally does not apply to Louisiana ancillary successions unless the decedent had immovable property in Louisiana and had a forced heir who was domiciled in Louisiana at the decedent’s death.  </a:t>
            </a:r>
            <a:r>
              <a:rPr lang="en-US" sz="2400" i="1" dirty="0" smtClean="0"/>
              <a:t>La. C.C. art. 3533.</a:t>
            </a:r>
            <a:endParaRPr lang="en-US" sz="2400" dirty="0" smtClean="0"/>
          </a:p>
          <a:p>
            <a:pPr>
              <a:buFont typeface="Wingdings" pitchFamily="2" charset="2"/>
              <a:buChar char="Ø"/>
            </a:pPr>
            <a:r>
              <a:rPr lang="en-US" sz="2400" dirty="0" smtClean="0"/>
              <a:t>However, if a Louisiana decedent died owning immovable property outside Louisiana, the value of that property is included in determining the forced portion.  </a:t>
            </a:r>
            <a:r>
              <a:rPr lang="en-US" sz="2400" i="1" dirty="0" smtClean="0"/>
              <a:t>La. C.C. art. 3534.</a:t>
            </a:r>
            <a:endParaRPr lang="en-US" sz="2400" dirty="0"/>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35</a:t>
            </a:fld>
            <a:endParaRPr lang="en-US" dirty="0"/>
          </a:p>
        </p:txBody>
      </p:sp>
    </p:spTree>
    <p:extLst>
      <p:ext uri="{BB962C8B-B14F-4D97-AF65-F5344CB8AC3E}">
        <p14:creationId xmlns:p14="http://schemas.microsoft.com/office/powerpoint/2010/main" val="29239003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E</a:t>
            </a:r>
            <a:r>
              <a:rPr lang="en-US" dirty="0" smtClean="0"/>
              <a:t>.  Marital Portion</a:t>
            </a:r>
            <a:endParaRPr lang="en-US" sz="2400" dirty="0"/>
          </a:p>
          <a:p>
            <a:pPr>
              <a:buFont typeface="Wingdings" pitchFamily="2" charset="2"/>
              <a:buChar char="Ø"/>
            </a:pPr>
            <a:r>
              <a:rPr lang="en-US" sz="2000" dirty="0" smtClean="0"/>
              <a:t>“When a spouse dies rich in comparison with the surviving spouse, the surviving spouse is entitled to claim the marital portion from the succession of the deceased spouse.”  </a:t>
            </a:r>
            <a:r>
              <a:rPr lang="en-US" sz="2000" i="1" dirty="0" smtClean="0"/>
              <a:t>La. C.C. art. 2432.</a:t>
            </a:r>
            <a:endParaRPr lang="en-US" sz="2000" dirty="0" smtClean="0"/>
          </a:p>
          <a:p>
            <a:pPr>
              <a:buFont typeface="Wingdings" pitchFamily="2" charset="2"/>
              <a:buChar char="Ø"/>
            </a:pPr>
            <a:r>
              <a:rPr lang="en-US" sz="2000" dirty="0" smtClean="0"/>
              <a:t>There is no absolute definition of “rich in comparison” but it is generally considered a 5:1 ratio</a:t>
            </a:r>
            <a:r>
              <a:rPr lang="en-US" sz="2000" i="1" dirty="0" smtClean="0"/>
              <a:t>.</a:t>
            </a:r>
          </a:p>
          <a:p>
            <a:pPr>
              <a:buFont typeface="Wingdings" pitchFamily="2" charset="2"/>
              <a:buChar char="Ø"/>
            </a:pPr>
            <a:r>
              <a:rPr lang="en-US" sz="2000" dirty="0" smtClean="0"/>
              <a:t>“The marital portion is one-fourth of the succession in ownership if the deceased died without children, the same fraction in usufruct for life if he is survived by three or fewer children, and a child’s share in usufruct if he is survived by more than three children.” Subject to a $1.0 million cap.  </a:t>
            </a:r>
            <a:r>
              <a:rPr lang="en-US" sz="2000" i="1" dirty="0" smtClean="0"/>
              <a:t>La. C.C. art. 2434.</a:t>
            </a:r>
            <a:r>
              <a:rPr lang="en-US" sz="2000" dirty="0" smtClean="0"/>
              <a:t> </a:t>
            </a:r>
          </a:p>
          <a:p>
            <a:pPr>
              <a:buFont typeface="Wingdings" pitchFamily="2" charset="2"/>
              <a:buChar char="Ø"/>
            </a:pPr>
            <a:r>
              <a:rPr lang="en-US" sz="2000" dirty="0" smtClean="0"/>
              <a:t>Must be sought by the surviving spouse; not automatically granted.</a:t>
            </a:r>
            <a:endParaRPr lang="en-US" sz="2000" dirty="0"/>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36</a:t>
            </a:fld>
            <a:endParaRPr lang="en-US" dirty="0"/>
          </a:p>
        </p:txBody>
      </p:sp>
    </p:spTree>
    <p:extLst>
      <p:ext uri="{BB962C8B-B14F-4D97-AF65-F5344CB8AC3E}">
        <p14:creationId xmlns:p14="http://schemas.microsoft.com/office/powerpoint/2010/main" val="299471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Louisiana Successions</a:t>
            </a:r>
            <a:endParaRPr lang="en-US" dirty="0"/>
          </a:p>
        </p:txBody>
      </p:sp>
      <p:sp>
        <p:nvSpPr>
          <p:cNvPr id="3" name="Content Placeholder 2"/>
          <p:cNvSpPr>
            <a:spLocks noGrp="1"/>
          </p:cNvSpPr>
          <p:nvPr>
            <p:ph idx="1"/>
          </p:nvPr>
        </p:nvSpPr>
        <p:spPr/>
        <p:txBody>
          <a:bodyPr/>
          <a:lstStyle/>
          <a:p>
            <a:pPr marL="0" indent="0">
              <a:buNone/>
            </a:pPr>
            <a:r>
              <a:rPr lang="en-US" dirty="0"/>
              <a:t>E</a:t>
            </a:r>
            <a:r>
              <a:rPr lang="en-US" dirty="0" smtClean="0"/>
              <a:t>.  JTROS/P.O.D.</a:t>
            </a:r>
            <a:endParaRPr lang="en-US" sz="2400" dirty="0"/>
          </a:p>
          <a:p>
            <a:pPr>
              <a:buFont typeface="Wingdings" pitchFamily="2" charset="2"/>
              <a:buChar char="Ø"/>
            </a:pPr>
            <a:r>
              <a:rPr lang="en-US" sz="2400" dirty="0" smtClean="0"/>
              <a:t>Louisiana does not have joint tenancy, tenancy by the entirety or similar concepts</a:t>
            </a:r>
            <a:r>
              <a:rPr lang="en-US" sz="2400" i="1" dirty="0" smtClean="0"/>
              <a:t>.</a:t>
            </a:r>
            <a:endParaRPr lang="en-US" sz="2400" dirty="0" smtClean="0"/>
          </a:p>
          <a:p>
            <a:pPr>
              <a:buFont typeface="Wingdings" pitchFamily="2" charset="2"/>
              <a:buChar char="Ø"/>
            </a:pPr>
            <a:r>
              <a:rPr lang="en-US" sz="2400" dirty="0" smtClean="0"/>
              <a:t>Louisiana has very limited pay on death accounts</a:t>
            </a:r>
            <a:r>
              <a:rPr lang="en-US" sz="2400" i="1" dirty="0" smtClean="0"/>
              <a:t>.</a:t>
            </a:r>
          </a:p>
          <a:p>
            <a:pPr>
              <a:buFont typeface="Wingdings" pitchFamily="2" charset="2"/>
              <a:buChar char="Ø"/>
            </a:pPr>
            <a:r>
              <a:rPr lang="en-US" sz="2400" dirty="0" smtClean="0"/>
              <a:t>Spouses moving into Louisiana need to review account designations and consider interplay with Louisiana law.</a:t>
            </a:r>
          </a:p>
          <a:p>
            <a:pPr marL="0" indent="0">
              <a:buNone/>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37</a:t>
            </a:fld>
            <a:endParaRPr lang="en-US" dirty="0"/>
          </a:p>
        </p:txBody>
      </p:sp>
    </p:spTree>
    <p:extLst>
      <p:ext uri="{BB962C8B-B14F-4D97-AF65-F5344CB8AC3E}">
        <p14:creationId xmlns:p14="http://schemas.microsoft.com/office/powerpoint/2010/main" val="1128837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a:xfrm>
            <a:off x="457200" y="1600200"/>
            <a:ext cx="8229600" cy="4876800"/>
          </a:xfrm>
        </p:spPr>
        <p:txBody>
          <a:bodyPr/>
          <a:lstStyle/>
          <a:p>
            <a:pPr marL="0" indent="0">
              <a:buNone/>
            </a:pPr>
            <a:r>
              <a:rPr lang="en-US" dirty="0" smtClean="0"/>
              <a:t>A.  General Provisions</a:t>
            </a:r>
            <a:endParaRPr lang="en-US" sz="2400" dirty="0"/>
          </a:p>
          <a:p>
            <a:pPr>
              <a:buFont typeface="Wingdings" pitchFamily="2" charset="2"/>
              <a:buChar char="Ø"/>
            </a:pPr>
            <a:r>
              <a:rPr lang="en-US" sz="2400" dirty="0" smtClean="0"/>
              <a:t>Louisiana’s “legal” or default regime is community property.  </a:t>
            </a:r>
            <a:r>
              <a:rPr lang="en-US" sz="2400" i="1" dirty="0" smtClean="0"/>
              <a:t>La. C.C. art. 2327.</a:t>
            </a:r>
            <a:endParaRPr lang="en-US" sz="2400" dirty="0" smtClean="0"/>
          </a:p>
          <a:p>
            <a:pPr>
              <a:buFont typeface="Wingdings" pitchFamily="2" charset="2"/>
              <a:buChar char="Ø"/>
            </a:pPr>
            <a:r>
              <a:rPr lang="en-US" sz="2400" dirty="0" smtClean="0"/>
              <a:t>Spouses moving into Louisiana have one year to opt out of the legal regime with a matrimonial agreement and thereafter court approval is required</a:t>
            </a:r>
            <a:r>
              <a:rPr lang="en-US" sz="2400" i="1" dirty="0" smtClean="0"/>
              <a:t>.  La. C.C. art. 2328.</a:t>
            </a:r>
          </a:p>
          <a:p>
            <a:pPr>
              <a:buFont typeface="Wingdings" pitchFamily="2" charset="2"/>
              <a:buChar char="Ø"/>
            </a:pPr>
            <a:r>
              <a:rPr lang="en-US" sz="2400" dirty="0" smtClean="0"/>
              <a:t>A matrimonial agreement must be in the proper form—authentic act or act under private signature duly acknowledged.  </a:t>
            </a:r>
            <a:r>
              <a:rPr lang="en-US" sz="2400" i="1" dirty="0" smtClean="0"/>
              <a:t>La. C.C. art. 2331.</a:t>
            </a:r>
            <a:endParaRPr lang="en-US" sz="2400" dirty="0" smtClean="0"/>
          </a:p>
          <a:p>
            <a:pPr>
              <a:buFont typeface="Wingdings" pitchFamily="2" charset="2"/>
              <a:buChar char="Ø"/>
            </a:pPr>
            <a:r>
              <a:rPr lang="en-US" sz="2400" dirty="0" smtClean="0"/>
              <a:t>The agreement must be recorded in the parish where the spouses are domiciled and in each parish in which either owns immovable property.  </a:t>
            </a:r>
            <a:r>
              <a:rPr lang="en-US" sz="2400" i="1" dirty="0" smtClean="0"/>
              <a:t>La. C.C. art. 2332</a:t>
            </a:r>
            <a:r>
              <a:rPr lang="en-US" sz="2400" dirty="0" smtClean="0"/>
              <a:t> </a:t>
            </a:r>
            <a:endParaRPr lang="en-US" sz="2400" dirty="0"/>
          </a:p>
          <a:p>
            <a:pPr>
              <a:buFont typeface="Wingdings" pitchFamily="2" charset="2"/>
              <a:buChar char="Ø"/>
            </a:pPr>
            <a:endParaRPr lang="en-US" sz="20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38</a:t>
            </a:fld>
            <a:endParaRPr lang="en-US" dirty="0"/>
          </a:p>
        </p:txBody>
      </p:sp>
    </p:spTree>
    <p:extLst>
      <p:ext uri="{BB962C8B-B14F-4D97-AF65-F5344CB8AC3E}">
        <p14:creationId xmlns:p14="http://schemas.microsoft.com/office/powerpoint/2010/main" val="23788338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a:t>B</a:t>
            </a:r>
            <a:r>
              <a:rPr lang="en-US" dirty="0" smtClean="0"/>
              <a:t>. Community Property</a:t>
            </a:r>
            <a:endParaRPr lang="en-US" sz="2400" dirty="0"/>
          </a:p>
          <a:p>
            <a:pPr>
              <a:buFont typeface="Wingdings" pitchFamily="2" charset="2"/>
              <a:buChar char="Ø"/>
            </a:pPr>
            <a:r>
              <a:rPr lang="en-US" sz="2400" dirty="0" smtClean="0"/>
              <a:t>Louisiana’s concept of community property is broad and all “[t]hings in the possession of a spouse during the” community are presumed to be community.  </a:t>
            </a:r>
            <a:r>
              <a:rPr lang="en-US" sz="2400" i="1" dirty="0" smtClean="0"/>
              <a:t>La. C.C. art. 2340.</a:t>
            </a:r>
            <a:endParaRPr lang="en-US" sz="2400" dirty="0" smtClean="0"/>
          </a:p>
          <a:p>
            <a:pPr>
              <a:buFont typeface="Wingdings" pitchFamily="2" charset="2"/>
              <a:buChar char="Ø"/>
            </a:pPr>
            <a:r>
              <a:rPr lang="en-US" sz="2400" dirty="0" smtClean="0"/>
              <a:t>Community property includes:  “property acquired during the existence of the [community] through the effort, skill or industry of either spouse; property acquired with community things or with community and separate things [unless the community things are inconsequential]; property donated to the spouses jointly; natural and civil fruits of community property; damages awarded for loss or injury to a [community] thing; and all other property not classified…as separate property</a:t>
            </a:r>
            <a:r>
              <a:rPr lang="en-US" sz="2400" i="1" dirty="0" smtClean="0"/>
              <a:t>.  La. C.C. art. 2338.</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39</a:t>
            </a:fld>
            <a:endParaRPr lang="en-US" dirty="0"/>
          </a:p>
        </p:txBody>
      </p:sp>
    </p:spTree>
    <p:extLst>
      <p:ext uri="{BB962C8B-B14F-4D97-AF65-F5344CB8AC3E}">
        <p14:creationId xmlns:p14="http://schemas.microsoft.com/office/powerpoint/2010/main" val="57740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II.  Unique Characteristics of Louisiana </a:t>
            </a:r>
            <a:r>
              <a:rPr lang="en-US" sz="3200" dirty="0" smtClean="0"/>
              <a:t>Trusts</a:t>
            </a:r>
            <a:endParaRPr lang="en-US" sz="3200" dirty="0"/>
          </a:p>
        </p:txBody>
      </p:sp>
      <p:sp>
        <p:nvSpPr>
          <p:cNvPr id="3" name="Content Placeholder 2"/>
          <p:cNvSpPr>
            <a:spLocks noGrp="1"/>
          </p:cNvSpPr>
          <p:nvPr>
            <p:ph idx="1"/>
          </p:nvPr>
        </p:nvSpPr>
        <p:spPr/>
        <p:txBody>
          <a:bodyPr/>
          <a:lstStyle/>
          <a:p>
            <a:pPr marL="914400" lvl="1" indent="-514350">
              <a:buFont typeface="Wingdings" pitchFamily="2" charset="2"/>
              <a:buChar char="Ø"/>
            </a:pPr>
            <a:r>
              <a:rPr lang="en-US" dirty="0"/>
              <a:t>In limited situations, a vested principal interest may shift to substitute beneficiaries selected by the settlor.  </a:t>
            </a:r>
            <a:r>
              <a:rPr lang="en-US" i="1" dirty="0" smtClean="0"/>
              <a:t>La.  R.S. 9:1973 et seq.</a:t>
            </a:r>
            <a:endParaRPr lang="en-US" i="1" dirty="0"/>
          </a:p>
          <a:p>
            <a:pPr marL="914400" lvl="1" indent="-514350">
              <a:buFont typeface="Wingdings" pitchFamily="2" charset="2"/>
              <a:buChar char="Ø"/>
            </a:pPr>
            <a:r>
              <a:rPr lang="en-US" dirty="0"/>
              <a:t>Special “class trust” provisions allow some additional flexibility and deferred vesting. </a:t>
            </a:r>
            <a:r>
              <a:rPr lang="en-US" i="1" dirty="0" smtClean="0"/>
              <a:t>La. R.S. 9:1891</a:t>
            </a:r>
            <a:r>
              <a:rPr lang="en-US" dirty="0" smtClean="0"/>
              <a:t> </a:t>
            </a:r>
            <a:r>
              <a:rPr lang="en-US" i="1" dirty="0" smtClean="0"/>
              <a:t>et seq.</a:t>
            </a:r>
          </a:p>
          <a:p>
            <a:pPr marL="914400" lvl="1" indent="-514350">
              <a:buFont typeface="Wingdings" pitchFamily="2" charset="2"/>
              <a:buChar char="Ø"/>
            </a:pPr>
            <a:r>
              <a:rPr lang="en-US" dirty="0" smtClean="0"/>
              <a:t>The settlor may retain the right to change principal beneficiaries in a revocable trust, and when the trust becomes irrevocable, the principal beneficiaries become vested.</a:t>
            </a: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a:t>
            </a:fld>
            <a:endParaRPr lang="en-US" dirty="0"/>
          </a:p>
        </p:txBody>
      </p:sp>
    </p:spTree>
    <p:extLst>
      <p:ext uri="{BB962C8B-B14F-4D97-AF65-F5344CB8AC3E}">
        <p14:creationId xmlns:p14="http://schemas.microsoft.com/office/powerpoint/2010/main" val="29921990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a:t>B</a:t>
            </a:r>
            <a:r>
              <a:rPr lang="en-US" dirty="0" smtClean="0"/>
              <a:t>. Community Property</a:t>
            </a:r>
            <a:endParaRPr lang="en-US" sz="2400" dirty="0"/>
          </a:p>
          <a:p>
            <a:pPr>
              <a:buFont typeface="Wingdings" pitchFamily="2" charset="2"/>
              <a:buChar char="Ø"/>
            </a:pPr>
            <a:r>
              <a:rPr lang="en-US" sz="2400" dirty="0" smtClean="0"/>
              <a:t>Income (“natural and civil fruits”) from separate property is community property, including minerals, bonuses, delay rentals, royalties and shut-in payments.  </a:t>
            </a:r>
            <a:r>
              <a:rPr lang="en-US" sz="2400" i="1" dirty="0" smtClean="0"/>
              <a:t>La. C.C. art. 2339.</a:t>
            </a:r>
            <a:endParaRPr lang="en-US" sz="2400" dirty="0" smtClean="0"/>
          </a:p>
          <a:p>
            <a:pPr>
              <a:buFont typeface="Wingdings" pitchFamily="2" charset="2"/>
              <a:buChar char="Ø"/>
            </a:pPr>
            <a:r>
              <a:rPr lang="en-US" sz="2400" dirty="0" smtClean="0"/>
              <a:t>A spouse may unilaterally reserve the income from separate property as separate</a:t>
            </a:r>
            <a:r>
              <a:rPr lang="en-US" sz="2400" i="1" dirty="0"/>
              <a:t> </a:t>
            </a:r>
            <a:r>
              <a:rPr lang="en-US" sz="2400" dirty="0" smtClean="0"/>
              <a:t>with a declaration made in authentic form or under private signature duly acknowledged.  The declaring spouse must provide a copy to the other spouse before recording the declaration.  The declaration must be recorded in the parish where the spouses are domiciled and in each parish where the declaring spouse owns immovable property.</a:t>
            </a:r>
            <a:r>
              <a:rPr lang="en-US" sz="2400" i="1" dirty="0" smtClean="0"/>
              <a:t>  La. C.C. art. 2339.</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40</a:t>
            </a:fld>
            <a:endParaRPr lang="en-US" dirty="0"/>
          </a:p>
        </p:txBody>
      </p:sp>
    </p:spTree>
    <p:extLst>
      <p:ext uri="{BB962C8B-B14F-4D97-AF65-F5344CB8AC3E}">
        <p14:creationId xmlns:p14="http://schemas.microsoft.com/office/powerpoint/2010/main" val="3042742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a:t>B</a:t>
            </a:r>
            <a:r>
              <a:rPr lang="en-US" dirty="0" smtClean="0"/>
              <a:t>. Community Property</a:t>
            </a:r>
            <a:endParaRPr lang="en-US" sz="2400" dirty="0"/>
          </a:p>
          <a:p>
            <a:pPr>
              <a:buFont typeface="Wingdings" pitchFamily="2" charset="2"/>
              <a:buChar char="Ø"/>
            </a:pPr>
            <a:r>
              <a:rPr lang="en-US" sz="2400" dirty="0" smtClean="0"/>
              <a:t>Spouses may modify the legal regime with a matrimonial agreement.  </a:t>
            </a:r>
            <a:r>
              <a:rPr lang="en-US" sz="2400" i="1" dirty="0" smtClean="0"/>
              <a:t>La. C.C. art. 2328.</a:t>
            </a:r>
            <a:endParaRPr lang="en-US" sz="2400" dirty="0" smtClean="0"/>
          </a:p>
          <a:p>
            <a:pPr>
              <a:buFont typeface="Wingdings" pitchFamily="2" charset="2"/>
              <a:buChar char="Ø"/>
            </a:pPr>
            <a:r>
              <a:rPr lang="en-US" sz="2400" dirty="0" smtClean="0"/>
              <a:t>Modifications are limited in that a spouse cannot renounce the marital portion or alter the order of succession or limit certain rights of spouses to obligate the community.</a:t>
            </a:r>
            <a:r>
              <a:rPr lang="en-US" sz="2400" i="1" dirty="0" smtClean="0"/>
              <a:t>  La. C.C. art. 2329-30.</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41</a:t>
            </a:fld>
            <a:endParaRPr lang="en-US" dirty="0"/>
          </a:p>
        </p:txBody>
      </p:sp>
    </p:spTree>
    <p:extLst>
      <p:ext uri="{BB962C8B-B14F-4D97-AF65-F5344CB8AC3E}">
        <p14:creationId xmlns:p14="http://schemas.microsoft.com/office/powerpoint/2010/main" val="16498069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a:t>B</a:t>
            </a:r>
            <a:r>
              <a:rPr lang="en-US" dirty="0" smtClean="0"/>
              <a:t>. Community Property</a:t>
            </a:r>
            <a:endParaRPr lang="en-US" sz="2400" dirty="0"/>
          </a:p>
          <a:p>
            <a:pPr>
              <a:buFont typeface="Wingdings" pitchFamily="2" charset="2"/>
              <a:buChar char="Ø"/>
            </a:pPr>
            <a:r>
              <a:rPr lang="en-US" sz="2400" dirty="0" smtClean="0"/>
              <a:t>Separate property under the legal regime includes:  property owned before the marriage (or later establishment of a community); property acquired with separate property (and community if inconsequential); property acquired by inheritance or gift to one spouse alone. </a:t>
            </a:r>
            <a:r>
              <a:rPr lang="en-US" sz="2400" i="1" dirty="0"/>
              <a:t>La. C.C. art. 2341.</a:t>
            </a:r>
            <a:endParaRPr lang="en-US" sz="2400" dirty="0" smtClean="0"/>
          </a:p>
          <a:p>
            <a:pPr>
              <a:buFont typeface="Wingdings" pitchFamily="2" charset="2"/>
              <a:buChar char="Ø"/>
            </a:pPr>
            <a:r>
              <a:rPr lang="en-US" sz="2400" dirty="0"/>
              <a:t>Separate property under the legal regime also includes: damages awarded due to a breach by the other spouse; things the spouses agree to partition and become separate property; and things one spouse donates to the other to be separate property.  </a:t>
            </a:r>
            <a:r>
              <a:rPr lang="en-US" sz="2400" i="1" dirty="0" smtClean="0"/>
              <a:t>Id.  </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42</a:t>
            </a:fld>
            <a:endParaRPr lang="en-US" dirty="0"/>
          </a:p>
        </p:txBody>
      </p:sp>
    </p:spTree>
    <p:extLst>
      <p:ext uri="{BB962C8B-B14F-4D97-AF65-F5344CB8AC3E}">
        <p14:creationId xmlns:p14="http://schemas.microsoft.com/office/powerpoint/2010/main" val="14668697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a:t>B</a:t>
            </a:r>
            <a:r>
              <a:rPr lang="en-US" dirty="0" smtClean="0"/>
              <a:t>. Community Property</a:t>
            </a:r>
            <a:endParaRPr lang="en-US" sz="2400" i="1" dirty="0" smtClean="0"/>
          </a:p>
          <a:p>
            <a:pPr>
              <a:buFont typeface="Wingdings" pitchFamily="2" charset="2"/>
              <a:buChar char="Ø"/>
            </a:pPr>
            <a:r>
              <a:rPr lang="en-US" sz="2400" dirty="0" smtClean="0"/>
              <a:t>The broad definition of separate property leads to commingling of separate and community property over time.</a:t>
            </a:r>
          </a:p>
          <a:p>
            <a:pPr>
              <a:buFont typeface="Wingdings" pitchFamily="2" charset="2"/>
              <a:buChar char="Ø"/>
            </a:pPr>
            <a:r>
              <a:rPr lang="en-US" sz="2400" dirty="0" smtClean="0"/>
              <a:t>Rights of reimbursement can accrue between spouses also.  For example, if a spouse owns income producing separate property that is subject to a mortgage and uses the income to pay the mortgage, a debt is due the other spouse at the termination of the community.</a:t>
            </a:r>
          </a:p>
          <a:p>
            <a:pPr>
              <a:buFont typeface="Wingdings" pitchFamily="2" charset="2"/>
              <a:buChar char="Ø"/>
            </a:pPr>
            <a:r>
              <a:rPr lang="en-US" sz="2400" dirty="0" smtClean="0"/>
              <a:t>Spouses can waive right to reimbursement, but it may be helpful in certain situations (</a:t>
            </a:r>
            <a:r>
              <a:rPr lang="en-US" sz="2400" i="1" dirty="0" smtClean="0"/>
              <a:t>e.g.</a:t>
            </a:r>
            <a:r>
              <a:rPr lang="en-US" sz="2400" dirty="0" smtClean="0"/>
              <a:t>, where there are children from a prior marriage).</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43</a:t>
            </a:fld>
            <a:endParaRPr lang="en-US" dirty="0"/>
          </a:p>
        </p:txBody>
      </p:sp>
    </p:spTree>
    <p:extLst>
      <p:ext uri="{BB962C8B-B14F-4D97-AF65-F5344CB8AC3E}">
        <p14:creationId xmlns:p14="http://schemas.microsoft.com/office/powerpoint/2010/main" val="1368476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Matrimonial Regimes</a:t>
            </a:r>
            <a:endParaRPr lang="en-US" dirty="0"/>
          </a:p>
        </p:txBody>
      </p:sp>
      <p:sp>
        <p:nvSpPr>
          <p:cNvPr id="3" name="Content Placeholder 2"/>
          <p:cNvSpPr>
            <a:spLocks noGrp="1"/>
          </p:cNvSpPr>
          <p:nvPr>
            <p:ph idx="1"/>
          </p:nvPr>
        </p:nvSpPr>
        <p:spPr/>
        <p:txBody>
          <a:bodyPr/>
          <a:lstStyle/>
          <a:p>
            <a:pPr marL="0" indent="0">
              <a:buNone/>
            </a:pPr>
            <a:r>
              <a:rPr lang="en-US" dirty="0" smtClean="0"/>
              <a:t>C. Separation of Property Regime</a:t>
            </a:r>
            <a:endParaRPr lang="en-US" sz="2400" i="1" dirty="0" smtClean="0"/>
          </a:p>
          <a:p>
            <a:pPr>
              <a:buFont typeface="Wingdings" pitchFamily="2" charset="2"/>
              <a:buChar char="Ø"/>
            </a:pPr>
            <a:r>
              <a:rPr lang="en-US" sz="2400" dirty="0" smtClean="0"/>
              <a:t>A separate property regime may be established by a matrimonial agreement or by a court order terminating the community. </a:t>
            </a:r>
            <a:r>
              <a:rPr lang="en-US" sz="2400" i="1" dirty="0" smtClean="0"/>
              <a:t>La. C.C. art. 2370.</a:t>
            </a:r>
            <a:endParaRPr lang="en-US" sz="2400" dirty="0" smtClean="0"/>
          </a:p>
          <a:p>
            <a:pPr>
              <a:buFont typeface="Wingdings" pitchFamily="2" charset="2"/>
              <a:buChar char="Ø"/>
            </a:pPr>
            <a:r>
              <a:rPr lang="en-US" sz="2400" dirty="0" smtClean="0"/>
              <a:t>Spouse are still obligated to support one another and are solidarily liable for “necessaries for himself or the family.”  </a:t>
            </a:r>
            <a:r>
              <a:rPr lang="en-US" sz="2400" i="1" dirty="0" smtClean="0"/>
              <a:t>La. C.C. art. 2372.</a:t>
            </a:r>
          </a:p>
          <a:p>
            <a:pPr>
              <a:buFont typeface="Wingdings" pitchFamily="2" charset="2"/>
              <a:buChar char="Ø"/>
            </a:pPr>
            <a:r>
              <a:rPr lang="en-US" sz="2400" dirty="0" smtClean="0"/>
              <a:t>Spouses may agree in the matrimonial agreement as to how to contribute to the expenses of the marriage.  Otherwise, “each spouse contributes in proportion to his means.”  </a:t>
            </a:r>
            <a:r>
              <a:rPr lang="en-US" sz="2400" i="1" dirty="0" smtClean="0"/>
              <a:t>La. C.C. art. 2373.</a:t>
            </a:r>
            <a:endParaRPr lang="en-US" sz="2400" dirty="0" smtClean="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44</a:t>
            </a:fld>
            <a:endParaRPr lang="en-US" dirty="0"/>
          </a:p>
        </p:txBody>
      </p:sp>
    </p:spTree>
    <p:extLst>
      <p:ext uri="{BB962C8B-B14F-4D97-AF65-F5344CB8AC3E}">
        <p14:creationId xmlns:p14="http://schemas.microsoft.com/office/powerpoint/2010/main" val="26883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II.  Unique Characteristics of Louisiana </a:t>
            </a:r>
            <a:r>
              <a:rPr lang="en-US" sz="3200" dirty="0" smtClean="0"/>
              <a:t>Trusts</a:t>
            </a:r>
            <a:endParaRPr lang="en-US" sz="3200" dirty="0"/>
          </a:p>
        </p:txBody>
      </p:sp>
      <p:sp>
        <p:nvSpPr>
          <p:cNvPr id="3" name="Content Placeholder 2"/>
          <p:cNvSpPr>
            <a:spLocks noGrp="1"/>
          </p:cNvSpPr>
          <p:nvPr>
            <p:ph idx="1"/>
          </p:nvPr>
        </p:nvSpPr>
        <p:spPr>
          <a:xfrm>
            <a:off x="457200" y="1600200"/>
            <a:ext cx="8229600" cy="4953000"/>
          </a:xfrm>
        </p:spPr>
        <p:txBody>
          <a:bodyPr/>
          <a:lstStyle/>
          <a:p>
            <a:pPr marL="514350" indent="-514350">
              <a:buAutoNum type="alphaUcPeriod" startAt="2"/>
            </a:pPr>
            <a:r>
              <a:rPr lang="en-US" dirty="0" smtClean="0"/>
              <a:t>Substitutions </a:t>
            </a:r>
            <a:r>
              <a:rPr lang="en-US" dirty="0"/>
              <a:t>Upon the Death of a Principal </a:t>
            </a:r>
            <a:r>
              <a:rPr lang="en-US" dirty="0" smtClean="0"/>
              <a:t>Beneficiary</a:t>
            </a:r>
          </a:p>
          <a:p>
            <a:pPr marL="914400" lvl="1" indent="-514350">
              <a:buFont typeface="Wingdings" pitchFamily="2" charset="2"/>
              <a:buChar char="Ø"/>
            </a:pPr>
            <a:r>
              <a:rPr lang="en-US" sz="2200" dirty="0"/>
              <a:t>In certain circumstances, upon the principal beneficiary’s death, the settlor of the trust may define the substitute principal beneficiaries who take the deceased principal beneficiary’s </a:t>
            </a:r>
            <a:r>
              <a:rPr lang="en-US" sz="2200" dirty="0" smtClean="0"/>
              <a:t>interest, rather than the interest passing to the beneficiary’s heir or legatee.  </a:t>
            </a:r>
          </a:p>
          <a:p>
            <a:pPr marL="914400" lvl="1" indent="-514350">
              <a:buFont typeface="Wingdings" pitchFamily="2" charset="2"/>
              <a:buChar char="Ø"/>
            </a:pPr>
            <a:r>
              <a:rPr lang="en-US" sz="2200" dirty="0" smtClean="0"/>
              <a:t>Beginning in 2016, substitutions have been generally allowed in favor of the beneficiary’s descendants only.  </a:t>
            </a:r>
            <a:r>
              <a:rPr lang="en-US" sz="2200" i="1" dirty="0" smtClean="0"/>
              <a:t>La. R.S. 9:1973.A(1)</a:t>
            </a:r>
            <a:r>
              <a:rPr lang="en-US" sz="2200" dirty="0" smtClean="0"/>
              <a:t>.</a:t>
            </a:r>
          </a:p>
          <a:p>
            <a:pPr marL="914400" lvl="1" indent="-514350">
              <a:buFont typeface="Wingdings" pitchFamily="2" charset="2"/>
              <a:buChar char="Ø"/>
            </a:pPr>
            <a:r>
              <a:rPr lang="en-US" sz="2200" dirty="0" smtClean="0"/>
              <a:t>Substitutions in favor of others </a:t>
            </a:r>
            <a:r>
              <a:rPr lang="en-US" sz="2200" dirty="0"/>
              <a:t>are generally allowed if the beneficiary dies without descendants, in which case the principal interest may “vest in some other person or persons, each of whom shall be a substitute beneficiary</a:t>
            </a:r>
            <a:r>
              <a:rPr lang="en-US" sz="2200" dirty="0" smtClean="0"/>
              <a:t>.”  </a:t>
            </a:r>
            <a:r>
              <a:rPr lang="en-US" sz="2200" i="1" dirty="0" smtClean="0"/>
              <a:t>Id.</a:t>
            </a:r>
          </a:p>
          <a:p>
            <a:pPr marL="914400" lvl="1" indent="-514350">
              <a:buFont typeface="Wingdings" pitchFamily="2" charset="2"/>
              <a:buChar char="Ø"/>
            </a:pPr>
            <a:endParaRPr lang="en-US" dirty="0"/>
          </a:p>
          <a:p>
            <a:pPr marL="0" indent="0">
              <a:buNone/>
            </a:pPr>
            <a:endParaRPr lang="en-US" sz="3600"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5</a:t>
            </a:fld>
            <a:endParaRPr lang="en-US" dirty="0"/>
          </a:p>
        </p:txBody>
      </p:sp>
    </p:spTree>
    <p:extLst>
      <p:ext uri="{BB962C8B-B14F-4D97-AF65-F5344CB8AC3E}">
        <p14:creationId xmlns:p14="http://schemas.microsoft.com/office/powerpoint/2010/main" val="3497960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II.  Unique Characteristics of Louisiana </a:t>
            </a:r>
            <a:r>
              <a:rPr lang="en-US" sz="3200" dirty="0" smtClean="0"/>
              <a:t>Trusts</a:t>
            </a:r>
            <a:endParaRPr lang="en-US" sz="3200" dirty="0"/>
          </a:p>
        </p:txBody>
      </p:sp>
      <p:sp>
        <p:nvSpPr>
          <p:cNvPr id="3" name="Content Placeholder 2"/>
          <p:cNvSpPr>
            <a:spLocks noGrp="1"/>
          </p:cNvSpPr>
          <p:nvPr>
            <p:ph idx="1"/>
          </p:nvPr>
        </p:nvSpPr>
        <p:spPr>
          <a:xfrm>
            <a:off x="457200" y="1600200"/>
            <a:ext cx="8229600" cy="4953000"/>
          </a:xfrm>
        </p:spPr>
        <p:txBody>
          <a:bodyPr/>
          <a:lstStyle/>
          <a:p>
            <a:pPr marL="514350" indent="-514350">
              <a:buAutoNum type="alphaUcPeriod" startAt="2"/>
            </a:pPr>
            <a:r>
              <a:rPr lang="en-US" dirty="0" smtClean="0"/>
              <a:t>Substitutions </a:t>
            </a:r>
            <a:r>
              <a:rPr lang="en-US" dirty="0"/>
              <a:t>Upon the Death of a Principal </a:t>
            </a:r>
            <a:r>
              <a:rPr lang="en-US" dirty="0" smtClean="0"/>
              <a:t>Beneficiary</a:t>
            </a:r>
          </a:p>
          <a:p>
            <a:pPr marL="914400" lvl="1" indent="-514350">
              <a:buFont typeface="Wingdings" pitchFamily="2" charset="2"/>
              <a:buChar char="Ø"/>
            </a:pPr>
            <a:r>
              <a:rPr lang="en-US" sz="2200" dirty="0" smtClean="0"/>
              <a:t>However</a:t>
            </a:r>
            <a:r>
              <a:rPr lang="en-US" sz="2200" dirty="0"/>
              <a:t>, if the principal interest in trust represents the beneficiary’s forced </a:t>
            </a:r>
            <a:r>
              <a:rPr lang="en-US" sz="2200" dirty="0" smtClean="0"/>
              <a:t>portion, </a:t>
            </a:r>
            <a:r>
              <a:rPr lang="en-US" sz="2200" dirty="0"/>
              <a:t>the shift can only occur if the beneficiary also dies intestate.   </a:t>
            </a:r>
            <a:r>
              <a:rPr lang="en-US" sz="2200" i="1" dirty="0" smtClean="0"/>
              <a:t>La. R.S. 9:1973.A(1).</a:t>
            </a:r>
            <a:endParaRPr lang="en-US" sz="2200" i="1" dirty="0"/>
          </a:p>
          <a:p>
            <a:pPr marL="914400" lvl="1" indent="-514350">
              <a:buFont typeface="Wingdings" pitchFamily="2" charset="2"/>
              <a:buChar char="Ø"/>
            </a:pPr>
            <a:r>
              <a:rPr lang="en-US" sz="2200" dirty="0"/>
              <a:t>Substitute beneficiaries are also subject to Louisiana’s “in being and ascertainable” vesting rules.  If the substitute beneficiaries are descendants of the settlor, they only need to be “in being and ascertainable on the death of the principal beneficiary.”   Otherwise, the “in being and ascertainable” requirement applies at the creation of the trust. </a:t>
            </a:r>
            <a:r>
              <a:rPr lang="en-US" sz="2200" dirty="0" smtClean="0"/>
              <a:t> </a:t>
            </a:r>
            <a:r>
              <a:rPr lang="en-US" sz="2200" i="1" dirty="0" smtClean="0"/>
              <a:t>La. R.S. 9:1975, 1978</a:t>
            </a:r>
            <a:r>
              <a:rPr lang="en-US" sz="2200" dirty="0" smtClean="0"/>
              <a:t>.</a:t>
            </a:r>
            <a:endParaRPr lang="en-US" sz="2200" dirty="0"/>
          </a:p>
          <a:p>
            <a:pPr marL="914400" lvl="1" indent="-514350">
              <a:buFont typeface="Wingdings" pitchFamily="2" charset="2"/>
              <a:buChar char="Ø"/>
            </a:pPr>
            <a:endParaRPr lang="en-US" dirty="0" smtClean="0"/>
          </a:p>
          <a:p>
            <a:pPr marL="914400" lvl="1" indent="-514350">
              <a:buFont typeface="Wingdings" pitchFamily="2" charset="2"/>
              <a:buChar char="Ø"/>
            </a:pPr>
            <a:endParaRPr lang="en-US" dirty="0"/>
          </a:p>
          <a:p>
            <a:pPr marL="0" indent="0">
              <a:buNone/>
            </a:pPr>
            <a:endParaRPr lang="en-US" sz="3600"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6</a:t>
            </a:fld>
            <a:endParaRPr lang="en-US" dirty="0"/>
          </a:p>
        </p:txBody>
      </p:sp>
    </p:spTree>
    <p:extLst>
      <p:ext uri="{BB962C8B-B14F-4D97-AF65-F5344CB8AC3E}">
        <p14:creationId xmlns:p14="http://schemas.microsoft.com/office/powerpoint/2010/main" val="2911954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648200"/>
          </a:xfrm>
        </p:spPr>
        <p:txBody>
          <a:bodyPr/>
          <a:lstStyle/>
          <a:p>
            <a:pPr marL="514350" indent="-514350">
              <a:buAutoNum type="alphaUcPeriod" startAt="3"/>
            </a:pPr>
            <a:r>
              <a:rPr lang="en-US" dirty="0" smtClean="0"/>
              <a:t>Class Trusts</a:t>
            </a:r>
          </a:p>
          <a:p>
            <a:pPr marL="914400" lvl="1" indent="-514350">
              <a:buFont typeface="Wingdings" pitchFamily="2" charset="2"/>
              <a:buChar char="Ø"/>
            </a:pPr>
            <a:r>
              <a:rPr lang="en-US" sz="1800" dirty="0" smtClean="0"/>
              <a:t>A settlor may vest </a:t>
            </a:r>
            <a:r>
              <a:rPr lang="en-US" sz="1800" dirty="0"/>
              <a:t>the income and principal of a trust in a defined “class,” rather than in one or more specific beneficiaries.  </a:t>
            </a:r>
            <a:r>
              <a:rPr lang="en-US" sz="1800" i="1" dirty="0" smtClean="0"/>
              <a:t>La. R.S. 9:1891 et seq.</a:t>
            </a:r>
          </a:p>
          <a:p>
            <a:pPr marL="914400" lvl="1" indent="-514350">
              <a:buFont typeface="Wingdings" pitchFamily="2" charset="2"/>
              <a:buChar char="Ø"/>
            </a:pPr>
            <a:r>
              <a:rPr lang="en-US" sz="1800" dirty="0" smtClean="0"/>
              <a:t>A </a:t>
            </a:r>
            <a:r>
              <a:rPr lang="en-US" sz="1800" dirty="0"/>
              <a:t>class may be made of up “of some or all of [the </a:t>
            </a:r>
            <a:r>
              <a:rPr lang="en-US" sz="1800" dirty="0" smtClean="0"/>
              <a:t>settlor’s or the settlor’s spouse’s] </a:t>
            </a:r>
            <a:r>
              <a:rPr lang="en-US" sz="1800" dirty="0"/>
              <a:t>children, grandchildren, </a:t>
            </a:r>
            <a:r>
              <a:rPr lang="en-US" sz="1800" dirty="0" smtClean="0"/>
              <a:t>great grandchildren, nieces</a:t>
            </a:r>
            <a:r>
              <a:rPr lang="en-US" sz="1800" dirty="0"/>
              <a:t>, nephews, grandnieces, grandnephews, </a:t>
            </a:r>
            <a:r>
              <a:rPr lang="en-US" sz="1800" dirty="0" smtClean="0"/>
              <a:t>great grandnieces, great grandnephews, or </a:t>
            </a:r>
            <a:r>
              <a:rPr lang="en-US" sz="1800" dirty="0"/>
              <a:t>any combinations thereof, although some members of the class are not yet in being at the time of the creation of the trust, provided at least one member of the class is then in being.” </a:t>
            </a:r>
            <a:r>
              <a:rPr lang="en-US" sz="1800" i="1" dirty="0" smtClean="0"/>
              <a:t>Id</a:t>
            </a:r>
            <a:r>
              <a:rPr lang="en-US" sz="1800" dirty="0" smtClean="0"/>
              <a:t>.</a:t>
            </a:r>
            <a:endParaRPr lang="en-US" sz="1800" dirty="0"/>
          </a:p>
          <a:p>
            <a:pPr marL="914400" lvl="1" indent="-514350">
              <a:buFont typeface="Wingdings" pitchFamily="2" charset="2"/>
              <a:buChar char="Ø"/>
            </a:pPr>
            <a:r>
              <a:rPr lang="en-US" sz="1800" dirty="0"/>
              <a:t>Class trusts also allow for an additional means to direct the distribution of principal upon the death of a beneficiary because the trust may provide that the interest vests in the other members of the class. </a:t>
            </a:r>
            <a:r>
              <a:rPr lang="en-US" sz="1800" dirty="0" smtClean="0"/>
              <a:t> </a:t>
            </a:r>
            <a:r>
              <a:rPr lang="en-US" sz="1800" i="1" dirty="0" smtClean="0"/>
              <a:t>La. R.S. 9:1895</a:t>
            </a:r>
            <a:r>
              <a:rPr lang="en-US" sz="1800" dirty="0" smtClean="0"/>
              <a:t>.</a:t>
            </a:r>
          </a:p>
          <a:p>
            <a:pPr marL="914400" lvl="1" indent="-514350">
              <a:buFont typeface="Wingdings" pitchFamily="2" charset="2"/>
              <a:buChar char="Ø"/>
            </a:pPr>
            <a:r>
              <a:rPr lang="en-US" sz="1800" dirty="0" smtClean="0"/>
              <a:t>Further</a:t>
            </a:r>
            <a:r>
              <a:rPr lang="en-US" sz="1800" dirty="0"/>
              <a:t>, if a member of the class dies with descendants, the trust may provide that the interest of the deceased beneficiary vests in his descendant heirs.   The expansive provisions do not all apply to the legitime in trust</a:t>
            </a:r>
            <a:r>
              <a:rPr lang="en-US" sz="1800" dirty="0" smtClean="0"/>
              <a:t>. </a:t>
            </a:r>
            <a:r>
              <a:rPr lang="en-US" sz="1800" i="1" dirty="0" smtClean="0"/>
              <a:t>Id.</a:t>
            </a:r>
            <a:endParaRPr lang="en-US" sz="1800" i="1"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7</a:t>
            </a:fld>
            <a:endParaRPr lang="en-US" dirty="0"/>
          </a:p>
        </p:txBody>
      </p:sp>
    </p:spTree>
    <p:extLst>
      <p:ext uri="{BB962C8B-B14F-4D97-AF65-F5344CB8AC3E}">
        <p14:creationId xmlns:p14="http://schemas.microsoft.com/office/powerpoint/2010/main" val="5529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800600"/>
          </a:xfrm>
        </p:spPr>
        <p:txBody>
          <a:bodyPr/>
          <a:lstStyle/>
          <a:p>
            <a:pPr marL="514350" indent="-514350">
              <a:buAutoNum type="alphaUcPeriod" startAt="4"/>
            </a:pPr>
            <a:r>
              <a:rPr lang="en-US" dirty="0" smtClean="0"/>
              <a:t>Limitations </a:t>
            </a:r>
            <a:r>
              <a:rPr lang="en-US" dirty="0"/>
              <a:t>on Distributions to Income Beneficiaries Who Are Not Principal </a:t>
            </a:r>
            <a:r>
              <a:rPr lang="en-US" dirty="0" smtClean="0"/>
              <a:t>Beneficiaries</a:t>
            </a:r>
          </a:p>
          <a:p>
            <a:pPr marL="914400" lvl="1" indent="-514350">
              <a:buFont typeface="Wingdings" pitchFamily="2" charset="2"/>
              <a:buChar char="Ø"/>
            </a:pPr>
            <a:r>
              <a:rPr lang="en-US" sz="1900" dirty="0"/>
              <a:t>I</a:t>
            </a:r>
            <a:r>
              <a:rPr lang="en-US" sz="1900" dirty="0" smtClean="0"/>
              <a:t>f </a:t>
            </a:r>
            <a:r>
              <a:rPr lang="en-US" sz="1900" dirty="0"/>
              <a:t>the income beneficiary is not also the principal beneficiary, distributions of principal to the income beneficiary must be limited by an ascertainable standard, even if the trustee is not a beneficiary.   </a:t>
            </a:r>
            <a:r>
              <a:rPr lang="en-US" sz="1900" i="1" dirty="0" smtClean="0"/>
              <a:t>La. R.S. 9:2068.A.</a:t>
            </a:r>
          </a:p>
          <a:p>
            <a:pPr marL="914400" lvl="1" indent="-514350">
              <a:buFont typeface="Wingdings" pitchFamily="2" charset="2"/>
              <a:buChar char="Ø"/>
            </a:pPr>
            <a:r>
              <a:rPr lang="en-US" sz="1900" dirty="0" smtClean="0"/>
              <a:t>The policy </a:t>
            </a:r>
            <a:r>
              <a:rPr lang="en-US" sz="1900" dirty="0"/>
              <a:t>is to limit the circumstances under which the settlor, acting through the trustee, can impede the rights of a vested principal beneficiary.  </a:t>
            </a:r>
            <a:endParaRPr lang="en-US" sz="1900" dirty="0" smtClean="0"/>
          </a:p>
          <a:p>
            <a:pPr marL="914400" lvl="1" indent="-514350">
              <a:buFont typeface="Wingdings" pitchFamily="2" charset="2"/>
              <a:buChar char="Ø"/>
            </a:pPr>
            <a:r>
              <a:rPr lang="en-US" sz="1900" dirty="0" smtClean="0"/>
              <a:t>Exceptions </a:t>
            </a:r>
            <a:r>
              <a:rPr lang="en-US" sz="1900" dirty="0"/>
              <a:t>include:  (i) the right </a:t>
            </a:r>
            <a:r>
              <a:rPr lang="en-US" sz="1900" dirty="0" smtClean="0"/>
              <a:t>to withdraw </a:t>
            </a:r>
            <a:r>
              <a:rPr lang="en-US" sz="1900" dirty="0"/>
              <a:t>“all or part of the principal” by request to the trustee,  and (ii) the right to receive “a stipulated amount or percentage”.   These exceptions accommodate annual exclusion withdrawals, annuity trusts and unitrusts</a:t>
            </a:r>
            <a:r>
              <a:rPr lang="en-US" sz="1900" dirty="0" smtClean="0"/>
              <a:t>.  </a:t>
            </a:r>
            <a:r>
              <a:rPr lang="en-US" sz="1900" i="1" dirty="0" smtClean="0"/>
              <a:t>Id.</a:t>
            </a:r>
            <a:endParaRPr lang="en-US" sz="1900" i="1" dirty="0"/>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8</a:t>
            </a:fld>
            <a:endParaRPr lang="en-US" dirty="0"/>
          </a:p>
        </p:txBody>
      </p:sp>
    </p:spTree>
    <p:extLst>
      <p:ext uri="{BB962C8B-B14F-4D97-AF65-F5344CB8AC3E}">
        <p14:creationId xmlns:p14="http://schemas.microsoft.com/office/powerpoint/2010/main" val="1644827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3300"/>
                </a:solidFill>
              </a:rPr>
              <a:t>II.  Unique Characteristics of Louisiana </a:t>
            </a:r>
            <a:r>
              <a:rPr lang="en-US" sz="3200" dirty="0" smtClean="0">
                <a:solidFill>
                  <a:srgbClr val="003300"/>
                </a:solidFill>
              </a:rPr>
              <a:t>Trusts</a:t>
            </a:r>
            <a:endParaRPr lang="en-US" dirty="0"/>
          </a:p>
        </p:txBody>
      </p:sp>
      <p:sp>
        <p:nvSpPr>
          <p:cNvPr id="3" name="Content Placeholder 2"/>
          <p:cNvSpPr>
            <a:spLocks noGrp="1"/>
          </p:cNvSpPr>
          <p:nvPr>
            <p:ph idx="1"/>
          </p:nvPr>
        </p:nvSpPr>
        <p:spPr>
          <a:xfrm>
            <a:off x="457200" y="1600200"/>
            <a:ext cx="8229600" cy="4800600"/>
          </a:xfrm>
        </p:spPr>
        <p:txBody>
          <a:bodyPr/>
          <a:lstStyle/>
          <a:p>
            <a:pPr marL="514350" indent="-514350">
              <a:buAutoNum type="alphaUcPeriod" startAt="5"/>
            </a:pPr>
            <a:r>
              <a:rPr lang="en-US" dirty="0" smtClean="0"/>
              <a:t>Limited Ability to Modify Trusts</a:t>
            </a:r>
          </a:p>
          <a:p>
            <a:pPr marL="914400" lvl="1" indent="-514350">
              <a:buFont typeface="Wingdings" pitchFamily="2" charset="2"/>
              <a:buChar char="Ø"/>
            </a:pPr>
            <a:r>
              <a:rPr lang="en-US" sz="2400" dirty="0"/>
              <a:t>A recent </a:t>
            </a:r>
            <a:r>
              <a:rPr lang="en-US" sz="2400" dirty="0" smtClean="0"/>
              <a:t>update </a:t>
            </a:r>
            <a:r>
              <a:rPr lang="en-US" sz="2400" dirty="0"/>
              <a:t>to the Louisiana Trust Code authorizes </a:t>
            </a:r>
            <a:r>
              <a:rPr lang="en-US" sz="2400" dirty="0" smtClean="0"/>
              <a:t>a </a:t>
            </a:r>
            <a:r>
              <a:rPr lang="en-US" sz="2400" dirty="0"/>
              <a:t>person other than the </a:t>
            </a:r>
            <a:r>
              <a:rPr lang="en-US" sz="2400" dirty="0" smtClean="0"/>
              <a:t>settlor “to </a:t>
            </a:r>
            <a:r>
              <a:rPr lang="en-US" sz="2400" dirty="0"/>
              <a:t>modify the provisions of the trust instrument in order to add or remove beneficiaries, or to modify their rights, if all of the affected beneficiaries are descendants of the person given the </a:t>
            </a:r>
            <a:r>
              <a:rPr lang="en-US" sz="2400" dirty="0" smtClean="0"/>
              <a:t>power to </a:t>
            </a:r>
            <a:r>
              <a:rPr lang="en-US" sz="2400" dirty="0"/>
              <a:t>modify.”   This change is a significant expansion of the law in Louisiana.  </a:t>
            </a:r>
            <a:r>
              <a:rPr lang="en-US" sz="2400" i="1" dirty="0" smtClean="0"/>
              <a:t>La. R.S. 9:2031</a:t>
            </a:r>
            <a:r>
              <a:rPr lang="en-US" sz="2400" dirty="0" smtClean="0"/>
              <a:t>.</a:t>
            </a:r>
          </a:p>
          <a:p>
            <a:pPr marL="914400" lvl="1" indent="-514350">
              <a:buFont typeface="Wingdings" pitchFamily="2" charset="2"/>
              <a:buChar char="Ø"/>
            </a:pPr>
            <a:r>
              <a:rPr lang="en-US" sz="2400" dirty="0" smtClean="0"/>
              <a:t>Traditionally</a:t>
            </a:r>
            <a:r>
              <a:rPr lang="en-US" sz="2400" dirty="0"/>
              <a:t>, Louisiana has not had the concept of a limited power of appointment.  This new provision creates some of the same benefits of a limited power of appointment, albeit in a very limited way.</a:t>
            </a:r>
          </a:p>
        </p:txBody>
      </p:sp>
      <p:sp>
        <p:nvSpPr>
          <p:cNvPr id="4" name="Slide Number Placeholder 3"/>
          <p:cNvSpPr>
            <a:spLocks noGrp="1"/>
          </p:cNvSpPr>
          <p:nvPr>
            <p:ph type="sldNum" sz="quarter" idx="12"/>
          </p:nvPr>
        </p:nvSpPr>
        <p:spPr/>
        <p:txBody>
          <a:bodyPr/>
          <a:lstStyle/>
          <a:p>
            <a:pPr>
              <a:defRPr/>
            </a:pPr>
            <a:fld id="{1EB185CB-AA48-4167-8FE2-09FC3BCAC12F}" type="slidenum">
              <a:rPr lang="en-US" smtClean="0"/>
              <a:pPr>
                <a:defRPr/>
              </a:pPr>
              <a:t>9</a:t>
            </a:fld>
            <a:endParaRPr lang="en-US" dirty="0"/>
          </a:p>
        </p:txBody>
      </p:sp>
    </p:spTree>
    <p:extLst>
      <p:ext uri="{BB962C8B-B14F-4D97-AF65-F5344CB8AC3E}">
        <p14:creationId xmlns:p14="http://schemas.microsoft.com/office/powerpoint/2010/main" val="4085934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JW">
      <a:dk1>
        <a:srgbClr val="0033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Black 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3</TotalTime>
  <Words>4495</Words>
  <Application>Microsoft Office PowerPoint</Application>
  <PresentationFormat>On-screen Show (4:3)</PresentationFormat>
  <Paragraphs>274</Paragraphs>
  <Slides>44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Garamond</vt:lpstr>
      <vt:lpstr>Wingdings</vt:lpstr>
      <vt:lpstr>Office Theme</vt:lpstr>
      <vt:lpstr>Texas T&amp;E Lawyer’s Roadmap  to Louisiana Law</vt:lpstr>
      <vt:lpstr>I.  History of Trusts in Louisiana</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  Unique Characteristics of Louisiana Trusts</vt:lpstr>
      <vt:lpstr>III.  Usufructs in Louisiana</vt:lpstr>
      <vt:lpstr>A.  General Provisions of Usufruct / Naked Ownership Law </vt:lpstr>
      <vt:lpstr>III.  Usufructs in Louisiana</vt:lpstr>
      <vt:lpstr>III.  Usufructs in Louisiana </vt:lpstr>
      <vt:lpstr>IV. Right of Habitation and Right of Use</vt:lpstr>
      <vt:lpstr>IV.  Right of Habitation and Right of Use</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Louisiana Successions</vt:lpstr>
      <vt:lpstr>VI. Matrimonial Regimes</vt:lpstr>
      <vt:lpstr>VI. Matrimonial Regimes</vt:lpstr>
      <vt:lpstr>VI. Matrimonial Regimes</vt:lpstr>
      <vt:lpstr>VI. Matrimonial Regimes</vt:lpstr>
      <vt:lpstr>VI. Matrimonial Regimes</vt:lpstr>
      <vt:lpstr>VI. Matrimonial Regimes</vt:lpstr>
      <vt:lpstr>VI. Matrimonial Regimes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Miriam Wogan Henry</dc:creator>
  <cp:lastModifiedBy>McAlister, Melinda</cp:lastModifiedBy>
  <cp:revision>264</cp:revision>
  <cp:lastPrinted>2018-03-20T13:41:15Z</cp:lastPrinted>
  <dcterms:created xsi:type="dcterms:W3CDTF">2012-10-07T18:21:26Z</dcterms:created>
  <dcterms:modified xsi:type="dcterms:W3CDTF">2018-03-20T13:44:27Z</dcterms:modified>
</cp:coreProperties>
</file>