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2"/>
  </p:sldMasterIdLst>
  <p:notesMasterIdLst>
    <p:notesMasterId r:id="rId82"/>
  </p:notesMasterIdLst>
  <p:handoutMasterIdLst>
    <p:handoutMasterId r:id="rId83"/>
  </p:handoutMasterIdLst>
  <p:sldIdLst>
    <p:sldId id="259" r:id="rId3"/>
    <p:sldId id="435" r:id="rId4"/>
    <p:sldId id="429" r:id="rId5"/>
    <p:sldId id="439" r:id="rId6"/>
    <p:sldId id="480" r:id="rId7"/>
    <p:sldId id="436" r:id="rId8"/>
    <p:sldId id="440" r:id="rId9"/>
    <p:sldId id="437" r:id="rId10"/>
    <p:sldId id="442" r:id="rId11"/>
    <p:sldId id="441" r:id="rId12"/>
    <p:sldId id="443" r:id="rId13"/>
    <p:sldId id="481" r:id="rId14"/>
    <p:sldId id="444" r:id="rId15"/>
    <p:sldId id="430" r:id="rId16"/>
    <p:sldId id="504" r:id="rId17"/>
    <p:sldId id="482" r:id="rId18"/>
    <p:sldId id="446" r:id="rId19"/>
    <p:sldId id="447" r:id="rId20"/>
    <p:sldId id="448" r:id="rId21"/>
    <p:sldId id="472" r:id="rId22"/>
    <p:sldId id="449" r:id="rId23"/>
    <p:sldId id="471" r:id="rId24"/>
    <p:sldId id="473" r:id="rId25"/>
    <p:sldId id="445" r:id="rId26"/>
    <p:sldId id="451" r:id="rId27"/>
    <p:sldId id="452" r:id="rId28"/>
    <p:sldId id="450" r:id="rId29"/>
    <p:sldId id="453" r:id="rId30"/>
    <p:sldId id="454" r:id="rId31"/>
    <p:sldId id="483" r:id="rId32"/>
    <p:sldId id="432" r:id="rId33"/>
    <p:sldId id="484" r:id="rId34"/>
    <p:sldId id="459" r:id="rId35"/>
    <p:sldId id="463" r:id="rId36"/>
    <p:sldId id="464" r:id="rId37"/>
    <p:sldId id="485" r:id="rId38"/>
    <p:sldId id="433" r:id="rId39"/>
    <p:sldId id="489" r:id="rId40"/>
    <p:sldId id="501" r:id="rId41"/>
    <p:sldId id="502" r:id="rId42"/>
    <p:sldId id="500" r:id="rId43"/>
    <p:sldId id="487" r:id="rId44"/>
    <p:sldId id="488" r:id="rId45"/>
    <p:sldId id="503" r:id="rId46"/>
    <p:sldId id="470" r:id="rId47"/>
    <p:sldId id="508" r:id="rId48"/>
    <p:sldId id="506" r:id="rId49"/>
    <p:sldId id="507" r:id="rId50"/>
    <p:sldId id="486" r:id="rId51"/>
    <p:sldId id="434" r:id="rId52"/>
    <p:sldId id="455" r:id="rId53"/>
    <p:sldId id="456" r:id="rId54"/>
    <p:sldId id="457" r:id="rId55"/>
    <p:sldId id="474" r:id="rId56"/>
    <p:sldId id="475" r:id="rId57"/>
    <p:sldId id="490" r:id="rId58"/>
    <p:sldId id="431" r:id="rId59"/>
    <p:sldId id="458" r:id="rId60"/>
    <p:sldId id="466" r:id="rId61"/>
    <p:sldId id="491" r:id="rId62"/>
    <p:sldId id="476" r:id="rId63"/>
    <p:sldId id="477" r:id="rId64"/>
    <p:sldId id="460" r:id="rId65"/>
    <p:sldId id="461" r:id="rId66"/>
    <p:sldId id="462" r:id="rId67"/>
    <p:sldId id="492" r:id="rId68"/>
    <p:sldId id="493" r:id="rId69"/>
    <p:sldId id="465" r:id="rId70"/>
    <p:sldId id="467" r:id="rId71"/>
    <p:sldId id="478" r:id="rId72"/>
    <p:sldId id="468" r:id="rId73"/>
    <p:sldId id="495" r:id="rId74"/>
    <p:sldId id="505" r:id="rId75"/>
    <p:sldId id="494" r:id="rId76"/>
    <p:sldId id="469" r:id="rId77"/>
    <p:sldId id="496" r:id="rId78"/>
    <p:sldId id="497" r:id="rId79"/>
    <p:sldId id="498" r:id="rId80"/>
    <p:sldId id="499" r:id="rId8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90" autoAdjust="0"/>
    <p:restoredTop sz="89457" autoAdjust="0"/>
  </p:normalViewPr>
  <p:slideViewPr>
    <p:cSldViewPr>
      <p:cViewPr varScale="1">
        <p:scale>
          <a:sx n="112" d="100"/>
          <a:sy n="112" d="100"/>
        </p:scale>
        <p:origin x="246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4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presProps" Target="presProps.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1.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tableStyles" Target="tableStyles.xml"/><Relationship Id="rId61" Type="http://schemas.openxmlformats.org/officeDocument/2006/relationships/slide" Target="slides/slide59.xml"/><Relationship Id="rId8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endParaRPr lang="en-US"/>
          </a:p>
        </p:txBody>
      </p:sp>
      <p:sp>
        <p:nvSpPr>
          <p:cNvPr id="115715"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endParaRPr lang="en-US"/>
          </a:p>
        </p:txBody>
      </p:sp>
      <p:sp>
        <p:nvSpPr>
          <p:cNvPr id="115716"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endParaRPr lang="en-US"/>
          </a:p>
        </p:txBody>
      </p:sp>
      <p:sp>
        <p:nvSpPr>
          <p:cNvPr id="115717"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fld id="{514B66CC-B250-45AE-BA1A-EEE463993D32}" type="slidenum">
              <a:rPr lang="en-US"/>
              <a:pPr/>
              <a:t>‹#›</a:t>
            </a:fld>
            <a:endParaRPr lang="en-US"/>
          </a:p>
        </p:txBody>
      </p:sp>
    </p:spTree>
    <p:extLst>
      <p:ext uri="{BB962C8B-B14F-4D97-AF65-F5344CB8AC3E}">
        <p14:creationId xmlns:p14="http://schemas.microsoft.com/office/powerpoint/2010/main" val="3342289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endParaRPr lang="en-US"/>
          </a:p>
        </p:txBody>
      </p:sp>
      <p:sp>
        <p:nvSpPr>
          <p:cNvPr id="8195"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endParaRPr lang="en-US"/>
          </a:p>
        </p:txBody>
      </p:sp>
      <p:sp>
        <p:nvSpPr>
          <p:cNvPr id="81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endParaRPr lang="en-US"/>
          </a:p>
        </p:txBody>
      </p:sp>
      <p:sp>
        <p:nvSpPr>
          <p:cNvPr id="8199"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fld id="{FEA406EA-D213-4DC2-B5EF-4EFDFB84BAC7}" type="slidenum">
              <a:rPr lang="en-US"/>
              <a:pPr/>
              <a:t>‹#›</a:t>
            </a:fld>
            <a:endParaRPr lang="en-US"/>
          </a:p>
        </p:txBody>
      </p:sp>
    </p:spTree>
    <p:extLst>
      <p:ext uri="{BB962C8B-B14F-4D97-AF65-F5344CB8AC3E}">
        <p14:creationId xmlns:p14="http://schemas.microsoft.com/office/powerpoint/2010/main" val="19489994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4D528D-0629-45E6-95BF-579E06142953}" type="slidenum">
              <a:rPr lang="en-US"/>
              <a:pPr/>
              <a:t>1</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xfrm>
            <a:off x="457200" y="6569077"/>
            <a:ext cx="2133600" cy="365125"/>
          </a:xfrm>
          <a:prstGeom prst="rect">
            <a:avLst/>
          </a:prstGeom>
        </p:spPr>
        <p:txBody>
          <a:bodyPr/>
          <a:lstStyle>
            <a:lvl1pPr>
              <a:defRPr b="1">
                <a:solidFill>
                  <a:srgbClr val="C00000"/>
                </a:solidFill>
              </a:defRPr>
            </a:lvl1pPr>
          </a:lstStyle>
          <a:p>
            <a:fld id="{6B2BD166-15D3-4C38-A162-63BD7B0FDAB9}" type="slidenum">
              <a:rPr lang="en-US" smtClean="0"/>
              <a:pPr/>
              <a:t>‹#›</a:t>
            </a:fld>
            <a:endParaRPr lang="en-US"/>
          </a:p>
        </p:txBody>
      </p:sp>
    </p:spTree>
    <p:extLst>
      <p:ext uri="{BB962C8B-B14F-4D97-AF65-F5344CB8AC3E}">
        <p14:creationId xmlns:p14="http://schemas.microsoft.com/office/powerpoint/2010/main" val="1288988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533400" y="6571490"/>
            <a:ext cx="2133600" cy="365125"/>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3951212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533400" y="6571490"/>
            <a:ext cx="2133600" cy="365125"/>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810614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1139825"/>
          </a:xfrm>
        </p:spPr>
        <p:txBody>
          <a:bodyPr/>
          <a:lstStyle/>
          <a:p>
            <a:r>
              <a:rPr lang="en-US"/>
              <a:t>Click to edit Master title style</a:t>
            </a:r>
          </a:p>
        </p:txBody>
      </p:sp>
      <p:sp>
        <p:nvSpPr>
          <p:cNvPr id="3" name="Table Placeholder 2"/>
          <p:cNvSpPr>
            <a:spLocks noGrp="1"/>
          </p:cNvSpPr>
          <p:nvPr>
            <p:ph type="tbl" idx="1"/>
          </p:nvPr>
        </p:nvSpPr>
        <p:spPr>
          <a:xfrm>
            <a:off x="0" y="1676400"/>
            <a:ext cx="9144000" cy="5029200"/>
          </a:xfrm>
        </p:spPr>
        <p:txBody>
          <a:bodyPr/>
          <a:lstStyle/>
          <a:p>
            <a:endParaRPr lang="en-US"/>
          </a:p>
        </p:txBody>
      </p:sp>
    </p:spTree>
    <p:extLst>
      <p:ext uri="{BB962C8B-B14F-4D97-AF65-F5344CB8AC3E}">
        <p14:creationId xmlns:p14="http://schemas.microsoft.com/office/powerpoint/2010/main" val="424487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457200" y="6569077"/>
            <a:ext cx="2133600" cy="288925"/>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1486654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7" name="Slide Number Placeholder 5"/>
          <p:cNvSpPr>
            <a:spLocks noGrp="1"/>
          </p:cNvSpPr>
          <p:nvPr>
            <p:ph type="sldNum" sz="quarter" idx="12"/>
          </p:nvPr>
        </p:nvSpPr>
        <p:spPr>
          <a:xfrm>
            <a:off x="457200" y="6569077"/>
            <a:ext cx="2133600" cy="365125"/>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1895001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749808"/>
            <a:ext cx="8229600" cy="1143000"/>
          </a:xfrm>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sz="half" idx="1"/>
          </p:nvPr>
        </p:nvSpPr>
        <p:spPr>
          <a:xfrm>
            <a:off x="533400" y="1951039"/>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951039"/>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8"/>
          <p:cNvSpPr>
            <a:spLocks noGrp="1"/>
          </p:cNvSpPr>
          <p:nvPr>
            <p:ph type="sldNum" sz="quarter" idx="12"/>
          </p:nvPr>
        </p:nvSpPr>
        <p:spPr>
          <a:xfrm>
            <a:off x="457200" y="6569077"/>
            <a:ext cx="2133600" cy="365125"/>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1520220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457200" y="1951038"/>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590800"/>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962150"/>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2601912"/>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533400" y="6571490"/>
            <a:ext cx="2133600" cy="365125"/>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71028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5" name="Slide Number Placeholder 4"/>
          <p:cNvSpPr>
            <a:spLocks noGrp="1"/>
          </p:cNvSpPr>
          <p:nvPr>
            <p:ph type="sldNum" sz="quarter" idx="12"/>
          </p:nvPr>
        </p:nvSpPr>
        <p:spPr>
          <a:xfrm>
            <a:off x="533400" y="6571490"/>
            <a:ext cx="2133600" cy="365125"/>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1397668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533400" y="6571490"/>
            <a:ext cx="2133600" cy="365125"/>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665497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7" name="Slide Number Placeholder 6"/>
          <p:cNvSpPr>
            <a:spLocks noGrp="1"/>
          </p:cNvSpPr>
          <p:nvPr>
            <p:ph type="sldNum" sz="quarter" idx="12"/>
          </p:nvPr>
        </p:nvSpPr>
        <p:spPr>
          <a:xfrm>
            <a:off x="533400" y="6571490"/>
            <a:ext cx="2133600" cy="365125"/>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2064908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990601"/>
            <a:ext cx="5486400" cy="37369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7" name="Slide Number Placeholder 6"/>
          <p:cNvSpPr>
            <a:spLocks noGrp="1"/>
          </p:cNvSpPr>
          <p:nvPr>
            <p:ph type="sldNum" sz="quarter" idx="12"/>
          </p:nvPr>
        </p:nvSpPr>
        <p:spPr>
          <a:xfrm>
            <a:off x="533400" y="6571489"/>
            <a:ext cx="2133600" cy="286512"/>
          </a:xfrm>
          <a:prstGeom prst="rect">
            <a:avLst/>
          </a:prstGeom>
        </p:spPr>
        <p:txBody>
          <a:bodyPr/>
          <a:lstStyle/>
          <a:p>
            <a:fld id="{3C85E4B7-8AAA-4BF7-ACE5-468C5234A5DE}" type="slidenum">
              <a:rPr lang="en-US" smtClean="0"/>
              <a:t>‹#›</a:t>
            </a:fld>
            <a:endParaRPr lang="en-US" dirty="0"/>
          </a:p>
        </p:txBody>
      </p:sp>
    </p:spTree>
    <p:extLst>
      <p:ext uri="{BB962C8B-B14F-4D97-AF65-F5344CB8AC3E}">
        <p14:creationId xmlns:p14="http://schemas.microsoft.com/office/powerpoint/2010/main" val="158860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ChamberlainLaw.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410200" y="76200"/>
            <a:ext cx="2743200" cy="548640"/>
          </a:xfrm>
          <a:prstGeom prst="rect">
            <a:avLst/>
          </a:prstGeom>
        </p:spPr>
      </p:pic>
      <p:sp>
        <p:nvSpPr>
          <p:cNvPr id="2" name="Title Placeholder 1"/>
          <p:cNvSpPr>
            <a:spLocks noGrp="1"/>
          </p:cNvSpPr>
          <p:nvPr>
            <p:ph type="title"/>
          </p:nvPr>
        </p:nvSpPr>
        <p:spPr>
          <a:xfrm>
            <a:off x="457200" y="990600"/>
            <a:ext cx="8229600" cy="9022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905000"/>
            <a:ext cx="8229600" cy="42211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p:cNvSpPr txBox="1"/>
          <p:nvPr/>
        </p:nvSpPr>
        <p:spPr>
          <a:xfrm>
            <a:off x="-4880344" y="1528960"/>
            <a:ext cx="11003973" cy="484748"/>
          </a:xfrm>
          <a:prstGeom prst="rect">
            <a:avLst/>
          </a:prstGeom>
          <a:noFill/>
        </p:spPr>
        <p:txBody>
          <a:bodyPr wrap="square" rtlCol="0">
            <a:spAutoFit/>
          </a:bodyPr>
          <a:lstStyle/>
          <a:p>
            <a:endParaRPr lang="en-US" sz="1350" b="0" i="0" u="none" strike="noStrike" baseline="0" dirty="0">
              <a:latin typeface="Times New Roman" panose="02020603050405020304" pitchFamily="18" charset="0"/>
            </a:endParaRPr>
          </a:p>
          <a:p>
            <a:pPr algn="ctr"/>
            <a:endParaRPr lang="en-US" sz="1200" b="1" i="0" u="none" strike="noStrike" baseline="0" dirty="0">
              <a:latin typeface="Times New Roman" panose="02020603050405020304" pitchFamily="18" charset="0"/>
            </a:endParaRPr>
          </a:p>
        </p:txBody>
      </p:sp>
      <p:sp>
        <p:nvSpPr>
          <p:cNvPr id="12" name="TextBox 11"/>
          <p:cNvSpPr txBox="1"/>
          <p:nvPr/>
        </p:nvSpPr>
        <p:spPr>
          <a:xfrm>
            <a:off x="6553200" y="6553201"/>
            <a:ext cx="2209800" cy="253916"/>
          </a:xfrm>
          <a:prstGeom prst="rect">
            <a:avLst/>
          </a:prstGeom>
          <a:noFill/>
        </p:spPr>
        <p:txBody>
          <a:bodyPr wrap="square" rtlCol="0">
            <a:spAutoFit/>
          </a:bodyPr>
          <a:lstStyle/>
          <a:p>
            <a:pPr algn="r"/>
            <a:r>
              <a:rPr lang="en-US" sz="1050" u="none" dirty="0">
                <a:hlinkClick r:id="rId15"/>
              </a:rPr>
              <a:t>ChamberlainLaw.com</a:t>
            </a:r>
            <a:endParaRPr lang="en-US" sz="1050" u="none" dirty="0"/>
          </a:p>
        </p:txBody>
      </p:sp>
      <p:cxnSp>
        <p:nvCxnSpPr>
          <p:cNvPr id="13" name="Straight Connector 12"/>
          <p:cNvCxnSpPr/>
          <p:nvPr/>
        </p:nvCxnSpPr>
        <p:spPr>
          <a:xfrm>
            <a:off x="-1" y="762000"/>
            <a:ext cx="9144001" cy="0"/>
          </a:xfrm>
          <a:prstGeom prst="line">
            <a:avLst/>
          </a:prstGeom>
          <a:ln w="19050">
            <a:solidFill>
              <a:schemeClr val="tx1"/>
            </a:solidFill>
          </a:ln>
        </p:spPr>
        <p:style>
          <a:lnRef idx="1">
            <a:schemeClr val="accent2"/>
          </a:lnRef>
          <a:fillRef idx="0">
            <a:schemeClr val="accent2"/>
          </a:fillRef>
          <a:effectRef idx="0">
            <a:schemeClr val="accent2"/>
          </a:effectRef>
          <a:fontRef idx="minor">
            <a:schemeClr val="tx1"/>
          </a:fontRef>
        </p:style>
      </p:cxnSp>
      <p:grpSp>
        <p:nvGrpSpPr>
          <p:cNvPr id="20" name="Group 19"/>
          <p:cNvGrpSpPr/>
          <p:nvPr/>
        </p:nvGrpSpPr>
        <p:grpSpPr>
          <a:xfrm>
            <a:off x="0" y="2"/>
            <a:ext cx="4581144" cy="694073"/>
            <a:chOff x="-76200" y="-3"/>
            <a:chExt cx="6065520" cy="749811"/>
          </a:xfrm>
        </p:grpSpPr>
        <p:sp>
          <p:nvSpPr>
            <p:cNvPr id="18" name="Rectangle 17"/>
            <p:cNvSpPr/>
            <p:nvPr/>
          </p:nvSpPr>
          <p:spPr>
            <a:xfrm>
              <a:off x="-76200" y="0"/>
              <a:ext cx="3657600" cy="7498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9" name="Trapezoid 18"/>
            <p:cNvSpPr/>
            <p:nvPr/>
          </p:nvSpPr>
          <p:spPr>
            <a:xfrm rot="10800000">
              <a:off x="3124200" y="-3"/>
              <a:ext cx="2865120" cy="749809"/>
            </a:xfrm>
            <a:prstGeom prst="trapezoid">
              <a:avLst>
                <a:gd name="adj" fmla="val 38534"/>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sp>
        <p:nvSpPr>
          <p:cNvPr id="25" name="Slide Number Placeholder 5"/>
          <p:cNvSpPr>
            <a:spLocks noGrp="1"/>
          </p:cNvSpPr>
          <p:nvPr>
            <p:ph type="sldNum" sz="quarter" idx="4"/>
          </p:nvPr>
        </p:nvSpPr>
        <p:spPr>
          <a:xfrm>
            <a:off x="381000" y="6569077"/>
            <a:ext cx="2133600" cy="288925"/>
          </a:xfrm>
          <a:prstGeom prst="rect">
            <a:avLst/>
          </a:prstGeom>
        </p:spPr>
        <p:txBody>
          <a:bodyPr/>
          <a:lstStyle>
            <a:lvl1pPr>
              <a:defRPr sz="1050" b="1">
                <a:solidFill>
                  <a:srgbClr val="C00000"/>
                </a:solidFill>
              </a:defRPr>
            </a:lvl1pPr>
          </a:lstStyle>
          <a:p>
            <a:fld id="{3C85E4B7-8AAA-4BF7-ACE5-468C5234A5DE}" type="slidenum">
              <a:rPr lang="en-US" smtClean="0"/>
              <a:pPr/>
              <a:t>‹#›</a:t>
            </a:fld>
            <a:endParaRPr lang="en-US" dirty="0"/>
          </a:p>
        </p:txBody>
      </p:sp>
      <p:sp>
        <p:nvSpPr>
          <p:cNvPr id="28" name="Rectangle 27"/>
          <p:cNvSpPr/>
          <p:nvPr/>
        </p:nvSpPr>
        <p:spPr>
          <a:xfrm rot="10800000">
            <a:off x="-1" y="863904"/>
            <a:ext cx="9144000" cy="65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26342509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481513" y="5699125"/>
            <a:ext cx="1841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br>
              <a:rPr lang="en-US" sz="1200">
                <a:latin typeface="Arial" charset="0"/>
                <a:cs typeface="Times New Roman" pitchFamily="18" charset="0"/>
              </a:rPr>
            </a:br>
            <a:endParaRPr lang="en-US">
              <a:latin typeface="Arial" charset="0"/>
            </a:endParaRPr>
          </a:p>
        </p:txBody>
      </p:sp>
      <p:sp>
        <p:nvSpPr>
          <p:cNvPr id="5123" name="Rectangle 3"/>
          <p:cNvSpPr>
            <a:spLocks noGrp="1" noChangeArrowheads="1"/>
          </p:cNvSpPr>
          <p:nvPr>
            <p:ph type="title"/>
          </p:nvPr>
        </p:nvSpPr>
        <p:spPr>
          <a:xfrm>
            <a:off x="0" y="1066800"/>
            <a:ext cx="9144000" cy="3429000"/>
          </a:xfrm>
        </p:spPr>
        <p:txBody>
          <a:bodyPr>
            <a:normAutofit/>
          </a:bodyPr>
          <a:lstStyle/>
          <a:p>
            <a:br>
              <a:rPr lang="en-US" sz="2200" b="0" cap="all" dirty="0"/>
            </a:br>
            <a:r>
              <a:rPr lang="en-US" sz="2200" b="0" cap="all" dirty="0"/>
              <a:t>LIKE NAILS ON A CHALKBOARD: IRRITATING, AGGRAVATING, AND altogether ANNOYING </a:t>
            </a:r>
            <a:r>
              <a:rPr lang="en-US" sz="2200" b="0" cap="all" dirty="0" err="1"/>
              <a:t>gst</a:t>
            </a:r>
            <a:r>
              <a:rPr lang="en-US" sz="2200" b="0" cap="all" dirty="0"/>
              <a:t> ISSUES</a:t>
            </a:r>
            <a:r>
              <a:rPr lang="en-US" sz="2000" b="0" cap="all" dirty="0"/>
              <a:t> </a:t>
            </a:r>
            <a:br>
              <a:rPr lang="en-US" sz="2000" b="0" dirty="0"/>
            </a:br>
            <a:br>
              <a:rPr lang="en-US" sz="2000" b="0" dirty="0"/>
            </a:br>
            <a:r>
              <a:rPr lang="en-US" sz="1600" b="0" dirty="0"/>
              <a:t>Prepared and Presented by Brett Berly</a:t>
            </a:r>
            <a:br>
              <a:rPr lang="en-US" sz="1600" b="0" dirty="0"/>
            </a:br>
            <a:br>
              <a:rPr lang="en-US" sz="1600" b="0" dirty="0"/>
            </a:br>
            <a:br>
              <a:rPr lang="en-US" sz="1600" b="0" dirty="0"/>
            </a:br>
            <a:br>
              <a:rPr lang="en-US" sz="2000" b="0" dirty="0"/>
            </a:br>
            <a:r>
              <a:rPr lang="en-US" sz="2000" b="0" dirty="0"/>
              <a:t>CHAMBERLAIN, HRDLICKA, WHITE, WILLIAMS &amp; AUGHTRY,  P.C.</a:t>
            </a:r>
            <a:br>
              <a:rPr lang="en-US" sz="2000" b="0" dirty="0"/>
            </a:br>
            <a:endParaRPr lang="en-US" sz="1200" b="0" dirty="0"/>
          </a:p>
        </p:txBody>
      </p:sp>
      <p:graphicFrame>
        <p:nvGraphicFramePr>
          <p:cNvPr id="5124" name="Group 4"/>
          <p:cNvGraphicFramePr>
            <a:graphicFrameLocks noGrp="1"/>
          </p:cNvGraphicFramePr>
          <p:nvPr>
            <p:ph type="tbl" idx="1"/>
            <p:extLst>
              <p:ext uri="{D42A27DB-BD31-4B8C-83A1-F6EECF244321}">
                <p14:modId xmlns:p14="http://schemas.microsoft.com/office/powerpoint/2010/main" val="3541553025"/>
              </p:ext>
            </p:extLst>
          </p:nvPr>
        </p:nvGraphicFramePr>
        <p:xfrm>
          <a:off x="63500" y="4572000"/>
          <a:ext cx="8851900" cy="1554163"/>
        </p:xfrm>
        <a:graphic>
          <a:graphicData uri="http://schemas.openxmlformats.org/drawingml/2006/table">
            <a:tbl>
              <a:tblPr/>
              <a:tblGrid>
                <a:gridCol w="3051034">
                  <a:extLst>
                    <a:ext uri="{9D8B030D-6E8A-4147-A177-3AD203B41FA5}">
                      <a16:colId xmlns:a16="http://schemas.microsoft.com/office/drawing/2014/main" val="20000"/>
                    </a:ext>
                  </a:extLst>
                </a:gridCol>
                <a:gridCol w="2848152">
                  <a:extLst>
                    <a:ext uri="{9D8B030D-6E8A-4147-A177-3AD203B41FA5}">
                      <a16:colId xmlns:a16="http://schemas.microsoft.com/office/drawing/2014/main" val="20002"/>
                    </a:ext>
                  </a:extLst>
                </a:gridCol>
                <a:gridCol w="2952714">
                  <a:extLst>
                    <a:ext uri="{9D8B030D-6E8A-4147-A177-3AD203B41FA5}">
                      <a16:colId xmlns:a16="http://schemas.microsoft.com/office/drawing/2014/main" val="20003"/>
                    </a:ext>
                  </a:extLst>
                </a:gridCol>
              </a:tblGrid>
              <a:tr h="1238250">
                <a:tc>
                  <a:txBody>
                    <a:bodyPr/>
                    <a:lstStyle/>
                    <a:p>
                      <a:pPr marL="0" marR="0" lvl="0" indent="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endParaRPr kumimoji="0" lang="en-US" sz="18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1400" b="1" i="0" u="none" strike="noStrike" cap="none" normalizeH="0" baseline="0" dirty="0">
                          <a:ln>
                            <a:noFill/>
                          </a:ln>
                          <a:solidFill>
                            <a:schemeClr val="tx1"/>
                          </a:solidFill>
                          <a:effectLst/>
                          <a:latin typeface="+mj-lt"/>
                          <a:ea typeface="Times New Roman" pitchFamily="18" charset="0"/>
                          <a:cs typeface="Arial" charset="0"/>
                        </a:rPr>
                        <a:t>HOUSTON</a:t>
                      </a:r>
                    </a:p>
                    <a:p>
                      <a:pPr marL="342900" marR="0" lvl="0" indent="-342900" algn="ctr" defTabSz="914400" rtl="0" eaLnBrk="0" fontAlgn="base" latinLnBrk="0" hangingPunct="0">
                        <a:lnSpc>
                          <a:spcPct val="100000"/>
                        </a:lnSpc>
                        <a:spcBef>
                          <a:spcPct val="0"/>
                        </a:spcBef>
                        <a:spcAft>
                          <a:spcPct val="0"/>
                        </a:spcAft>
                        <a:buClr>
                          <a:schemeClr val="hlink"/>
                        </a:buClr>
                        <a:buSzPct val="60000"/>
                        <a:buFont typeface="Wingdings" pitchFamily="2" charset="2"/>
                        <a:buNone/>
                        <a:tabLst/>
                      </a:pPr>
                      <a:r>
                        <a:rPr kumimoji="0" lang="en-US" sz="1100" b="0" i="0" u="none" strike="noStrike" cap="none" normalizeH="0" baseline="0" dirty="0">
                          <a:ln>
                            <a:noFill/>
                          </a:ln>
                          <a:solidFill>
                            <a:schemeClr val="tx1"/>
                          </a:solidFill>
                          <a:effectLst/>
                          <a:latin typeface="+mj-lt"/>
                          <a:ea typeface="Times New Roman" pitchFamily="18" charset="0"/>
                          <a:cs typeface="Arial" charset="0"/>
                        </a:rPr>
                        <a:t>1200 Smith Street, 14</a:t>
                      </a:r>
                      <a:r>
                        <a:rPr kumimoji="0" lang="en-US" sz="1100" b="0" i="0" u="none" strike="noStrike" cap="none" normalizeH="0" baseline="30000" dirty="0">
                          <a:ln>
                            <a:noFill/>
                          </a:ln>
                          <a:solidFill>
                            <a:schemeClr val="tx1"/>
                          </a:solidFill>
                          <a:effectLst/>
                          <a:latin typeface="+mj-lt"/>
                          <a:ea typeface="Times New Roman" pitchFamily="18" charset="0"/>
                          <a:cs typeface="Arial" charset="0"/>
                        </a:rPr>
                        <a:t>th</a:t>
                      </a:r>
                      <a:r>
                        <a:rPr kumimoji="0" lang="en-US" sz="1100" b="0" i="0" u="none" strike="noStrike" cap="none" normalizeH="0" baseline="0" dirty="0">
                          <a:ln>
                            <a:noFill/>
                          </a:ln>
                          <a:solidFill>
                            <a:schemeClr val="tx1"/>
                          </a:solidFill>
                          <a:effectLst/>
                          <a:latin typeface="+mj-lt"/>
                          <a:ea typeface="Times New Roman" pitchFamily="18" charset="0"/>
                          <a:cs typeface="Arial" charset="0"/>
                        </a:rPr>
                        <a:t> Floor</a:t>
                      </a:r>
                    </a:p>
                    <a:p>
                      <a:pPr marL="342900" marR="0" lvl="0" indent="-342900" algn="ctr" defTabSz="914400" rtl="0" eaLnBrk="0" fontAlgn="base" latinLnBrk="0" hangingPunct="0">
                        <a:lnSpc>
                          <a:spcPct val="100000"/>
                        </a:lnSpc>
                        <a:spcBef>
                          <a:spcPct val="0"/>
                        </a:spcBef>
                        <a:spcAft>
                          <a:spcPct val="0"/>
                        </a:spcAft>
                        <a:buClr>
                          <a:schemeClr val="hlink"/>
                        </a:buClr>
                        <a:buSzPct val="60000"/>
                        <a:buFont typeface="Wingdings" pitchFamily="2" charset="2"/>
                        <a:buNone/>
                        <a:tabLst/>
                      </a:pPr>
                      <a:r>
                        <a:rPr kumimoji="0" lang="en-US" sz="1100" b="0" i="0" u="none" strike="noStrike" cap="none" normalizeH="0" baseline="0" dirty="0">
                          <a:ln>
                            <a:noFill/>
                          </a:ln>
                          <a:solidFill>
                            <a:schemeClr val="tx1"/>
                          </a:solidFill>
                          <a:effectLst/>
                          <a:latin typeface="+mj-lt"/>
                          <a:ea typeface="Times New Roman" pitchFamily="18" charset="0"/>
                          <a:cs typeface="Arial" charset="0"/>
                        </a:rPr>
                        <a:t>Houston, TX  77002-4496</a:t>
                      </a:r>
                    </a:p>
                    <a:p>
                      <a:pPr marL="342900" marR="0" lvl="0" indent="-342900" algn="ctr" defTabSz="914400" rtl="0" eaLnBrk="0" fontAlgn="base" latinLnBrk="0" hangingPunct="0">
                        <a:lnSpc>
                          <a:spcPct val="100000"/>
                        </a:lnSpc>
                        <a:spcBef>
                          <a:spcPct val="0"/>
                        </a:spcBef>
                        <a:spcAft>
                          <a:spcPct val="0"/>
                        </a:spcAft>
                        <a:buClr>
                          <a:schemeClr val="hlink"/>
                        </a:buClr>
                        <a:buSzPct val="60000"/>
                        <a:buFont typeface="Wingdings" pitchFamily="2" charset="2"/>
                        <a:buNone/>
                        <a:tabLst/>
                      </a:pPr>
                      <a:r>
                        <a:rPr kumimoji="0" lang="en-US" sz="1100" b="0" i="0" u="none" strike="noStrike" cap="none" normalizeH="0" baseline="0" dirty="0">
                          <a:ln>
                            <a:noFill/>
                          </a:ln>
                          <a:solidFill>
                            <a:schemeClr val="tx1"/>
                          </a:solidFill>
                          <a:effectLst/>
                          <a:latin typeface="+mj-lt"/>
                          <a:ea typeface="Times New Roman" pitchFamily="18" charset="0"/>
                          <a:cs typeface="Arial" charset="0"/>
                        </a:rPr>
                        <a:t>(713) 658-1818</a:t>
                      </a:r>
                    </a:p>
                    <a:p>
                      <a:pPr marL="342900" marR="0" lvl="0" indent="-342900" algn="ctr" defTabSz="914400" rtl="0" eaLnBrk="0" fontAlgn="base" latinLnBrk="0" hangingPunct="0">
                        <a:lnSpc>
                          <a:spcPct val="100000"/>
                        </a:lnSpc>
                        <a:spcBef>
                          <a:spcPct val="0"/>
                        </a:spcBef>
                        <a:spcAft>
                          <a:spcPct val="0"/>
                        </a:spcAft>
                        <a:buClr>
                          <a:schemeClr val="hlink"/>
                        </a:buClr>
                        <a:buSzPct val="60000"/>
                        <a:buFont typeface="Wingdings" pitchFamily="2" charset="2"/>
                        <a:buNone/>
                        <a:tabLst/>
                      </a:pPr>
                      <a:r>
                        <a:rPr kumimoji="0" lang="en-US" sz="1100" b="0" i="0" u="none" strike="noStrike" cap="none" normalizeH="0" baseline="0" dirty="0">
                          <a:ln>
                            <a:noFill/>
                          </a:ln>
                          <a:solidFill>
                            <a:schemeClr val="tx1"/>
                          </a:solidFill>
                          <a:effectLst/>
                          <a:latin typeface="+mj-lt"/>
                          <a:ea typeface="Times New Roman" pitchFamily="18" charset="0"/>
                          <a:cs typeface="Arial" charset="0"/>
                        </a:rPr>
                        <a:t>(800) 342-5829</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Verdana" pitchFamily="34"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15913">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1400" b="1" i="0" u="none" strike="noStrike" cap="none" normalizeH="0" baseline="0" dirty="0">
                          <a:ln>
                            <a:noFill/>
                          </a:ln>
                          <a:solidFill>
                            <a:schemeClr val="tx1"/>
                          </a:solidFill>
                          <a:effectLst/>
                          <a:latin typeface="+mj-lt"/>
                          <a:ea typeface="Times New Roman" pitchFamily="18" charset="0"/>
                          <a:cs typeface="Arial" charset="0"/>
                        </a:rPr>
                        <a:t>ATLANTA</a:t>
                      </a:r>
                    </a:p>
                  </a:txBody>
                  <a:tcPr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pPr>
                      <a:r>
                        <a:rPr kumimoji="0" lang="en-US" sz="1400" b="1" i="0" u="none" strike="noStrike" cap="none" normalizeH="0" baseline="0" dirty="0">
                          <a:ln>
                            <a:noFill/>
                          </a:ln>
                          <a:solidFill>
                            <a:schemeClr val="tx1"/>
                          </a:solidFill>
                          <a:effectLst/>
                          <a:latin typeface="+mj-lt"/>
                          <a:ea typeface="Times New Roman" pitchFamily="18" charset="0"/>
                          <a:cs typeface="Arial" charset="0"/>
                        </a:rPr>
                        <a:t>PHILADELPHIA</a:t>
                      </a:r>
                      <a:endParaRPr kumimoji="0" lang="en-US" sz="1400" b="0" i="0" u="none" strike="noStrike" cap="none" normalizeH="0" baseline="0" dirty="0">
                        <a:ln>
                          <a:noFill/>
                        </a:ln>
                        <a:solidFill>
                          <a:schemeClr val="tx1"/>
                        </a:solidFill>
                        <a:effectLst/>
                        <a:latin typeface="+mj-lt"/>
                        <a:ea typeface="Times New Roman" pitchFamily="18" charset="0"/>
                        <a:cs typeface="Arial"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hlink"/>
                        </a:buClr>
                        <a:buSzPct val="60000"/>
                        <a:buFont typeface="Wingdings" pitchFamily="2" charset="2"/>
                        <a:buNone/>
                        <a:tabLst/>
                        <a:defRPr/>
                      </a:pPr>
                      <a:r>
                        <a:rPr kumimoji="0" lang="en-US" sz="1400" b="1" i="0" u="none" strike="noStrike" cap="none" normalizeH="0" baseline="0" dirty="0">
                          <a:ln>
                            <a:noFill/>
                          </a:ln>
                          <a:solidFill>
                            <a:schemeClr val="tx1"/>
                          </a:solidFill>
                          <a:effectLst/>
                          <a:latin typeface="+mj-lt"/>
                          <a:ea typeface="Times New Roman" pitchFamily="18" charset="0"/>
                          <a:cs typeface="Arial" charset="0"/>
                        </a:rPr>
                        <a:t>SAN ANTONIO</a:t>
                      </a:r>
                      <a:endParaRPr kumimoji="0" lang="en-US" sz="1400" b="0" i="0" u="none" strike="noStrike" cap="none" normalizeH="0" baseline="0" dirty="0">
                        <a:ln>
                          <a:noFill/>
                        </a:ln>
                        <a:solidFill>
                          <a:schemeClr val="tx1"/>
                        </a:solidFill>
                        <a:effectLst/>
                        <a:latin typeface="+mj-lt"/>
                        <a:ea typeface="Times New Roman" pitchFamily="18" charset="0"/>
                        <a:cs typeface="Arial"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pic>
        <p:nvPicPr>
          <p:cNvPr id="5135" name="Picture 15" descr="CHlogoCMYKJPG_5x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6264275"/>
            <a:ext cx="2971800" cy="593725"/>
          </a:xfrm>
          <a:prstGeom prst="rect">
            <a:avLst/>
          </a:prstGeom>
          <a:noFill/>
          <a:extLst>
            <a:ext uri="{909E8E84-426E-40DD-AFC4-6F175D3DCCD1}">
              <a14:hiddenFill xmlns:a14="http://schemas.microsoft.com/office/drawing/2010/main">
                <a:solidFill>
                  <a:srgbClr val="FFFFFF"/>
                </a:solidFill>
              </a14:hiddenFill>
            </a:ext>
          </a:extLst>
        </p:spPr>
      </p:pic>
      <p:sp>
        <p:nvSpPr>
          <p:cNvPr id="2058" name="Text Box 10"/>
          <p:cNvSpPr txBox="1">
            <a:spLocks noChangeArrowheads="1"/>
          </p:cNvSpPr>
          <p:nvPr/>
        </p:nvSpPr>
        <p:spPr bwMode="auto">
          <a:xfrm>
            <a:off x="76200" y="6553200"/>
            <a:ext cx="4648200" cy="228600"/>
          </a:xfrm>
          <a:prstGeom prst="rect">
            <a:avLst/>
          </a:prstGeom>
          <a:noFill/>
          <a:ln w="9525" algn="ctr">
            <a:noFill/>
            <a:miter lim="800000"/>
            <a:headEnd/>
            <a:tailEnd/>
          </a:ln>
          <a:effec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sz="900" dirty="0">
                <a:latin typeface="Verdana" pitchFamily="34" charset="0"/>
              </a:rPr>
              <a:t>© Chamberlain, Hrdlicka, White, Williams &amp; Aughtry, P.C.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Statute of Limitations</a:t>
            </a:r>
          </a:p>
        </p:txBody>
      </p:sp>
      <p:sp>
        <p:nvSpPr>
          <p:cNvPr id="3" name="Content Placeholder 2"/>
          <p:cNvSpPr>
            <a:spLocks noGrp="1"/>
          </p:cNvSpPr>
          <p:nvPr>
            <p:ph idx="1"/>
          </p:nvPr>
        </p:nvSpPr>
        <p:spPr/>
        <p:txBody>
          <a:bodyPr/>
          <a:lstStyle/>
          <a:p>
            <a:pPr algn="just">
              <a:buClr>
                <a:schemeClr val="tx1"/>
              </a:buClr>
            </a:pPr>
            <a:r>
              <a:rPr lang="en-US" dirty="0"/>
              <a:t>Coach Beard</a:t>
            </a:r>
            <a:r>
              <a:rPr lang="en-US" sz="2400" dirty="0"/>
              <a:t> creates an irrevocable trust for the benefit of his daughter, </a:t>
            </a:r>
            <a:r>
              <a:rPr lang="en-US" dirty="0"/>
              <a:t>Sassy</a:t>
            </a:r>
            <a:r>
              <a:rPr lang="en-US" sz="2400" dirty="0"/>
              <a:t>. Upon </a:t>
            </a:r>
            <a:r>
              <a:rPr lang="en-US" dirty="0"/>
              <a:t>Sassy</a:t>
            </a:r>
            <a:r>
              <a:rPr lang="en-US" sz="2400" dirty="0"/>
              <a:t>’s death, the trust will continue for the benefit of </a:t>
            </a:r>
            <a:r>
              <a:rPr lang="en-US" dirty="0"/>
              <a:t>Sassy</a:t>
            </a:r>
            <a:r>
              <a:rPr lang="en-US" sz="2400" dirty="0"/>
              <a:t>’s son, Rupert.</a:t>
            </a:r>
          </a:p>
          <a:p>
            <a:pPr marL="0" indent="0" algn="just">
              <a:buClr>
                <a:schemeClr val="tx1"/>
              </a:buClr>
              <a:buNone/>
            </a:pPr>
            <a:endParaRPr lang="en-US" sz="2400" dirty="0"/>
          </a:p>
          <a:p>
            <a:pPr algn="just">
              <a:buClr>
                <a:schemeClr val="tx1"/>
              </a:buClr>
            </a:pPr>
            <a:r>
              <a:rPr lang="en-US" dirty="0"/>
              <a:t>Coach Beard</a:t>
            </a:r>
            <a:r>
              <a:rPr lang="en-US" sz="2400" dirty="0"/>
              <a:t> makes small gifts to the trust for the years 2002 – 2010. </a:t>
            </a:r>
            <a:r>
              <a:rPr lang="en-US" dirty="0"/>
              <a:t>He</a:t>
            </a:r>
            <a:r>
              <a:rPr lang="en-US" sz="2400" dirty="0"/>
              <a:t> does not file any gift tax returns reporting the gifts. In 2014, </a:t>
            </a:r>
            <a:r>
              <a:rPr lang="en-US" dirty="0"/>
              <a:t>Coach Beard</a:t>
            </a:r>
            <a:r>
              <a:rPr lang="en-US" sz="2400" dirty="0"/>
              <a:t> files a gift tax return to make a late allocation of his GST exemption to the trust. </a:t>
            </a:r>
            <a:r>
              <a:rPr lang="en-US" dirty="0"/>
              <a:t>He</a:t>
            </a:r>
            <a:r>
              <a:rPr lang="en-US" sz="2400" dirty="0"/>
              <a:t> believes the trust has an inclusion ratio of zero as a result of his late allocation. </a:t>
            </a:r>
          </a:p>
        </p:txBody>
      </p:sp>
    </p:spTree>
    <p:extLst>
      <p:ext uri="{BB962C8B-B14F-4D97-AF65-F5344CB8AC3E}">
        <p14:creationId xmlns:p14="http://schemas.microsoft.com/office/powerpoint/2010/main" val="2546014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Statute of Limitations</a:t>
            </a:r>
          </a:p>
        </p:txBody>
      </p:sp>
      <p:sp>
        <p:nvSpPr>
          <p:cNvPr id="3" name="Content Placeholder 2"/>
          <p:cNvSpPr>
            <a:spLocks noGrp="1"/>
          </p:cNvSpPr>
          <p:nvPr>
            <p:ph idx="1"/>
          </p:nvPr>
        </p:nvSpPr>
        <p:spPr/>
        <p:txBody>
          <a:bodyPr>
            <a:normAutofit fontScale="92500" lnSpcReduction="20000"/>
          </a:bodyPr>
          <a:lstStyle/>
          <a:p>
            <a:pPr algn="just">
              <a:buClr>
                <a:schemeClr val="tx1"/>
              </a:buClr>
            </a:pPr>
            <a:r>
              <a:rPr lang="en-US" sz="2600" dirty="0"/>
              <a:t>Coach Beard dies in 2017. An estate tax return is filed for his estate on May 20, 2018.  His daughter Sassy dies on August 3, 2018. </a:t>
            </a:r>
          </a:p>
          <a:p>
            <a:pPr marL="0" indent="0" algn="just">
              <a:buClr>
                <a:schemeClr val="tx1"/>
              </a:buClr>
              <a:buNone/>
            </a:pPr>
            <a:endParaRPr lang="en-US" sz="2600" dirty="0"/>
          </a:p>
          <a:p>
            <a:pPr algn="just">
              <a:buClr>
                <a:schemeClr val="tx1"/>
              </a:buClr>
            </a:pPr>
            <a:r>
              <a:rPr lang="en-US" sz="2600" dirty="0"/>
              <a:t>Grandson Rupert is now the sole beneficiary of the trust. The Trustee believes that the inclusion ratio of the trust is zero, and no GST tax will be due as a result of the termination of the trust (and the terminating distribution to a skip person). </a:t>
            </a:r>
          </a:p>
          <a:p>
            <a:pPr marL="0" indent="0" algn="just">
              <a:buClr>
                <a:schemeClr val="tx1"/>
              </a:buClr>
              <a:buNone/>
            </a:pPr>
            <a:endParaRPr lang="en-US" sz="2600" dirty="0"/>
          </a:p>
          <a:p>
            <a:pPr algn="just">
              <a:buClr>
                <a:schemeClr val="tx1"/>
              </a:buClr>
            </a:pPr>
            <a:r>
              <a:rPr lang="en-US" sz="2600" dirty="0"/>
              <a:t>Even though the Trustee believes the trust has an inclusion ratio of zero, the Trustee files a Form 706-GS(T) reporting the taxable termination on April 15, 2019.  </a:t>
            </a:r>
          </a:p>
          <a:p>
            <a:pPr marL="0" indent="0" algn="just">
              <a:buNone/>
            </a:pPr>
            <a:endParaRPr lang="en-US" sz="2000" dirty="0"/>
          </a:p>
          <a:p>
            <a:pPr algn="just"/>
            <a:endParaRPr lang="en-US" sz="2400" dirty="0"/>
          </a:p>
        </p:txBody>
      </p:sp>
    </p:spTree>
    <p:extLst>
      <p:ext uri="{BB962C8B-B14F-4D97-AF65-F5344CB8AC3E}">
        <p14:creationId xmlns:p14="http://schemas.microsoft.com/office/powerpoint/2010/main" val="4187333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Statute of Limitations</a:t>
            </a:r>
          </a:p>
        </p:txBody>
      </p:sp>
      <p:sp>
        <p:nvSpPr>
          <p:cNvPr id="3" name="Content Placeholder 2"/>
          <p:cNvSpPr>
            <a:spLocks noGrp="1"/>
          </p:cNvSpPr>
          <p:nvPr>
            <p:ph idx="1"/>
          </p:nvPr>
        </p:nvSpPr>
        <p:spPr/>
        <p:txBody>
          <a:bodyPr>
            <a:normAutofit lnSpcReduction="10000"/>
          </a:bodyPr>
          <a:lstStyle/>
          <a:p>
            <a:pPr algn="just">
              <a:buClr>
                <a:schemeClr val="tx1"/>
              </a:buClr>
            </a:pPr>
            <a:r>
              <a:rPr lang="en-US" sz="2800" dirty="0"/>
              <a:t>The inclusion ratio of the trust will become final upon the </a:t>
            </a:r>
            <a:r>
              <a:rPr lang="en-US" sz="2800" i="1" dirty="0"/>
              <a:t>later</a:t>
            </a:r>
            <a:r>
              <a:rPr lang="en-US" sz="2800" dirty="0"/>
              <a:t> of: </a:t>
            </a:r>
          </a:p>
          <a:p>
            <a:pPr lvl="1" algn="just">
              <a:buClr>
                <a:schemeClr val="tx1"/>
              </a:buClr>
            </a:pPr>
            <a:r>
              <a:rPr lang="en-US" sz="2400" dirty="0"/>
              <a:t>(i) the expiration of the period of assessment for Coach Beard’s estate tax return (May 20, 2021) or </a:t>
            </a:r>
          </a:p>
          <a:p>
            <a:pPr lvl="1" algn="just">
              <a:buClr>
                <a:schemeClr val="tx1"/>
              </a:buClr>
            </a:pPr>
            <a:r>
              <a:rPr lang="en-US" sz="2400" dirty="0"/>
              <a:t>(ii) the expiration of the period of assessment for the Form 706-GS(T) (April 15, 2022). </a:t>
            </a:r>
          </a:p>
          <a:p>
            <a:pPr marL="0" indent="0" algn="just">
              <a:buClr>
                <a:schemeClr val="tx1"/>
              </a:buClr>
              <a:buNone/>
            </a:pPr>
            <a:endParaRPr lang="en-US" sz="2400" dirty="0"/>
          </a:p>
          <a:p>
            <a:pPr algn="just">
              <a:buClr>
                <a:schemeClr val="tx1"/>
              </a:buClr>
            </a:pPr>
            <a:r>
              <a:rPr lang="en-US" sz="2800" dirty="0"/>
              <a:t>If the Trustee did not file a Form 706-GS(T), the statute of limitations for the taxable termination would have remained open. </a:t>
            </a:r>
          </a:p>
          <a:p>
            <a:pPr marL="0" indent="0" algn="just">
              <a:buNone/>
            </a:pPr>
            <a:endParaRPr lang="en-US" sz="2000" dirty="0"/>
          </a:p>
          <a:p>
            <a:pPr algn="just"/>
            <a:endParaRPr lang="en-US" sz="2400" dirty="0"/>
          </a:p>
        </p:txBody>
      </p:sp>
    </p:spTree>
    <p:extLst>
      <p:ext uri="{BB962C8B-B14F-4D97-AF65-F5344CB8AC3E}">
        <p14:creationId xmlns:p14="http://schemas.microsoft.com/office/powerpoint/2010/main" val="649562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Move Up/Move Down Rules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50626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algn="just">
              <a:lnSpc>
                <a:spcPct val="90000"/>
              </a:lnSpc>
              <a:buClr>
                <a:schemeClr val="tx1"/>
              </a:buClr>
              <a:buFont typeface="Wingdings" panose="05000000000000000000" pitchFamily="2" charset="2"/>
              <a:buChar char="§"/>
            </a:pPr>
            <a:r>
              <a:rPr lang="en-US" sz="2800" dirty="0"/>
              <a:t>If a descendant of a transferor is deceased </a:t>
            </a:r>
            <a:r>
              <a:rPr lang="en-US" sz="2800" u="sng" dirty="0"/>
              <a:t>at the time of the transfer</a:t>
            </a:r>
            <a:r>
              <a:rPr lang="en-US" sz="2800" dirty="0"/>
              <a:t> (from which an interest of the descendant is established or derived) then the descendants of the deceased descendant move up one generation. </a:t>
            </a:r>
          </a:p>
          <a:p>
            <a:pPr marL="0" indent="0" algn="just">
              <a:lnSpc>
                <a:spcPct val="90000"/>
              </a:lnSpc>
              <a:buClr>
                <a:schemeClr val="tx1"/>
              </a:buClr>
              <a:buNone/>
            </a:pPr>
            <a:endParaRPr lang="en-US" sz="2800" dirty="0"/>
          </a:p>
          <a:p>
            <a:pPr algn="just">
              <a:lnSpc>
                <a:spcPct val="90000"/>
              </a:lnSpc>
              <a:buClr>
                <a:schemeClr val="tx1"/>
              </a:buClr>
              <a:buFont typeface="Wingdings" panose="05000000000000000000" pitchFamily="2" charset="2"/>
              <a:buChar char="§"/>
            </a:pPr>
            <a:r>
              <a:rPr lang="en-US" sz="2800" dirty="0"/>
              <a:t>An individual's interest is established or derived at the time the transferor is subject to transfer tax on the property.</a:t>
            </a:r>
            <a:endParaRPr lang="en-US" sz="2400" dirty="0"/>
          </a:p>
          <a:p>
            <a:pPr lvl="1" algn="just">
              <a:lnSpc>
                <a:spcPct val="90000"/>
              </a:lnSpc>
              <a:buFont typeface="Wingdings" panose="05000000000000000000" pitchFamily="2" charset="2"/>
              <a:buChar char="§"/>
            </a:pPr>
            <a:endParaRPr lang="en-US" sz="3600" dirty="0"/>
          </a:p>
        </p:txBody>
      </p:sp>
    </p:spTree>
    <p:extLst>
      <p:ext uri="{BB962C8B-B14F-4D97-AF65-F5344CB8AC3E}">
        <p14:creationId xmlns:p14="http://schemas.microsoft.com/office/powerpoint/2010/main" val="579404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normAutofit/>
          </a:bodyPr>
          <a:lstStyle/>
          <a:p>
            <a:pPr marL="514350" indent="-457200" algn="just">
              <a:lnSpc>
                <a:spcPct val="90000"/>
              </a:lnSpc>
              <a:buClr>
                <a:schemeClr val="tx1"/>
              </a:buClr>
            </a:pPr>
            <a:r>
              <a:rPr lang="en-US" sz="2800" dirty="0"/>
              <a:t>What is the “time of the transfer”?</a:t>
            </a:r>
            <a:r>
              <a:rPr lang="en-US" sz="2800" dirty="0">
                <a:effectLst>
                  <a:outerShdw blurRad="38100" dist="38100" dir="2700000" algn="tl">
                    <a:srgbClr val="000000">
                      <a:alpha val="43137"/>
                    </a:srgbClr>
                  </a:outerShdw>
                </a:effectLst>
              </a:rPr>
              <a:t> </a:t>
            </a:r>
          </a:p>
          <a:p>
            <a:pPr marL="814388" lvl="1" indent="-457200" algn="just">
              <a:lnSpc>
                <a:spcPct val="90000"/>
              </a:lnSpc>
              <a:buClr>
                <a:schemeClr val="tx1"/>
              </a:buClr>
            </a:pPr>
            <a:r>
              <a:rPr lang="en-US" sz="2500" dirty="0"/>
              <a:t>Does the transferor have to have no lineal descendants at the time of a transfer to the trust or at the time of the GST from the trust to the grandnieces or grandnephews? </a:t>
            </a:r>
          </a:p>
          <a:p>
            <a:pPr marL="814388" lvl="1" indent="-457200" algn="just">
              <a:lnSpc>
                <a:spcPct val="90000"/>
              </a:lnSpc>
              <a:buClr>
                <a:schemeClr val="tx1"/>
              </a:buClr>
            </a:pPr>
            <a:r>
              <a:rPr lang="en-US" sz="2500" dirty="0"/>
              <a:t>In Section 2651(e)(1), the phrase “at the time of the transfer” means at the time the transferor is first subject to tax on the property. However, the phrase is modified by the parenthetical (from which an interest of such individual is established or derived).  </a:t>
            </a:r>
          </a:p>
        </p:txBody>
      </p:sp>
    </p:spTree>
    <p:extLst>
      <p:ext uri="{BB962C8B-B14F-4D97-AF65-F5344CB8AC3E}">
        <p14:creationId xmlns:p14="http://schemas.microsoft.com/office/powerpoint/2010/main" val="572224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algn="just">
              <a:lnSpc>
                <a:spcPct val="90000"/>
              </a:lnSpc>
              <a:buClr>
                <a:schemeClr val="tx1"/>
              </a:buClr>
            </a:pPr>
            <a:r>
              <a:rPr lang="en-US" sz="2800" dirty="0"/>
              <a:t>This rule can be applied to move a descendant up more than one generation level.</a:t>
            </a:r>
          </a:p>
          <a:p>
            <a:pPr marL="0" indent="0" algn="just">
              <a:lnSpc>
                <a:spcPct val="90000"/>
              </a:lnSpc>
              <a:buClr>
                <a:schemeClr val="tx1"/>
              </a:buClr>
              <a:buNone/>
            </a:pPr>
            <a:endParaRPr lang="en-US" sz="2800" dirty="0"/>
          </a:p>
          <a:p>
            <a:pPr algn="just">
              <a:lnSpc>
                <a:spcPct val="90000"/>
              </a:lnSpc>
              <a:buClr>
                <a:schemeClr val="tx1"/>
              </a:buClr>
            </a:pPr>
            <a:r>
              <a:rPr lang="en-US" sz="2800" dirty="0"/>
              <a:t>The descendant will be treated as if they are one generation below the lower of: </a:t>
            </a:r>
          </a:p>
          <a:p>
            <a:pPr lvl="1" algn="just">
              <a:lnSpc>
                <a:spcPct val="90000"/>
              </a:lnSpc>
              <a:buClr>
                <a:schemeClr val="tx1"/>
              </a:buClr>
            </a:pPr>
            <a:r>
              <a:rPr lang="en-US" sz="2500" dirty="0"/>
              <a:t>(i) the transferor’s generation; or </a:t>
            </a:r>
          </a:p>
          <a:p>
            <a:pPr lvl="1" algn="just">
              <a:lnSpc>
                <a:spcPct val="90000"/>
              </a:lnSpc>
              <a:buClr>
                <a:schemeClr val="tx1"/>
              </a:buClr>
            </a:pPr>
            <a:r>
              <a:rPr lang="en-US" sz="2500" dirty="0"/>
              <a:t>(ii) the generational assignment of the individual’s youngest living ancestor who is also a descendant of the parent of the transferor. </a:t>
            </a:r>
          </a:p>
          <a:p>
            <a:pPr lvl="1" algn="just">
              <a:lnSpc>
                <a:spcPct val="90000"/>
              </a:lnSpc>
              <a:buFont typeface="Wingdings" panose="05000000000000000000" pitchFamily="2" charset="2"/>
              <a:buChar char="§"/>
            </a:pPr>
            <a:endParaRPr lang="en-US" sz="3600" dirty="0"/>
          </a:p>
        </p:txBody>
      </p:sp>
    </p:spTree>
    <p:extLst>
      <p:ext uri="{BB962C8B-B14F-4D97-AF65-F5344CB8AC3E}">
        <p14:creationId xmlns:p14="http://schemas.microsoft.com/office/powerpoint/2010/main" val="1908373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algn="just">
              <a:buClr>
                <a:schemeClr val="tx1"/>
              </a:buClr>
            </a:pPr>
            <a:r>
              <a:rPr lang="en-US" sz="2800" dirty="0"/>
              <a:t>Sam dies in 2014 with an estate of $10 million. Sam is survived by his wife Rebecca, his son Trent, and his grandson Jamie. Sam’s Will leaves all of his estate to a marital trust for Rebecca. Upon Rebecca’s death, the remaining property in the marital trust will be distributed to Sam’s descendants per stirpes.  </a:t>
            </a:r>
          </a:p>
        </p:txBody>
      </p:sp>
    </p:spTree>
    <p:extLst>
      <p:ext uri="{BB962C8B-B14F-4D97-AF65-F5344CB8AC3E}">
        <p14:creationId xmlns:p14="http://schemas.microsoft.com/office/powerpoint/2010/main" val="2174200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normAutofit lnSpcReduction="10000"/>
          </a:bodyPr>
          <a:lstStyle/>
          <a:p>
            <a:pPr algn="just">
              <a:buClr>
                <a:schemeClr val="tx1"/>
              </a:buClr>
            </a:pPr>
            <a:r>
              <a:rPr lang="en-US" sz="2400" dirty="0"/>
              <a:t>The executor of </a:t>
            </a:r>
            <a:r>
              <a:rPr lang="en-US" dirty="0"/>
              <a:t>Sam</a:t>
            </a:r>
            <a:r>
              <a:rPr lang="en-US" sz="2400" dirty="0"/>
              <a:t>’s estate files an estate tax return and makes the QTIP election for the marital trust.  </a:t>
            </a:r>
          </a:p>
          <a:p>
            <a:pPr algn="just">
              <a:buClr>
                <a:schemeClr val="tx1"/>
              </a:buClr>
            </a:pPr>
            <a:r>
              <a:rPr lang="en-US" dirty="0"/>
              <a:t>Son Trent</a:t>
            </a:r>
            <a:r>
              <a:rPr lang="en-US" sz="2400" dirty="0"/>
              <a:t> dies in 2017. </a:t>
            </a:r>
            <a:r>
              <a:rPr lang="en-US" dirty="0"/>
              <a:t>Wife Rebecca</a:t>
            </a:r>
            <a:r>
              <a:rPr lang="en-US" sz="2400" dirty="0"/>
              <a:t> dies in 2019. </a:t>
            </a:r>
          </a:p>
          <a:p>
            <a:pPr algn="just">
              <a:buClr>
                <a:schemeClr val="tx1"/>
              </a:buClr>
            </a:pPr>
            <a:r>
              <a:rPr lang="en-US" sz="2400" dirty="0"/>
              <a:t>Due to the marital trust being included in </a:t>
            </a:r>
            <a:r>
              <a:rPr lang="en-US" dirty="0"/>
              <a:t>Rebecca</a:t>
            </a:r>
            <a:r>
              <a:rPr lang="en-US" sz="2400" dirty="0"/>
              <a:t>’s gross estate and assuming there is no reverse QTIP election, </a:t>
            </a:r>
            <a:r>
              <a:rPr lang="en-US" dirty="0"/>
              <a:t>Rebecca</a:t>
            </a:r>
            <a:r>
              <a:rPr lang="en-US" sz="2400" dirty="0"/>
              <a:t> is treated as the transferor of the trust for GST purposes under I.R.C. § 2652(a)(1)(A). The relevant transfer date is </a:t>
            </a:r>
            <a:r>
              <a:rPr lang="en-US" dirty="0"/>
              <a:t>Rebecca</a:t>
            </a:r>
            <a:r>
              <a:rPr lang="en-US" sz="2400" dirty="0"/>
              <a:t>’s date of death. Because </a:t>
            </a:r>
            <a:r>
              <a:rPr lang="en-US" dirty="0"/>
              <a:t>Trent</a:t>
            </a:r>
            <a:r>
              <a:rPr lang="en-US" sz="2400" dirty="0"/>
              <a:t> died before </a:t>
            </a:r>
            <a:r>
              <a:rPr lang="en-US" dirty="0"/>
              <a:t>Rebecca</a:t>
            </a:r>
            <a:r>
              <a:rPr lang="en-US" sz="2400" dirty="0"/>
              <a:t>, grandson Jamie is treated as though he were one generation below </a:t>
            </a:r>
            <a:r>
              <a:rPr lang="en-US" dirty="0"/>
              <a:t>Rebecca</a:t>
            </a:r>
            <a:r>
              <a:rPr lang="en-US" sz="2400" dirty="0"/>
              <a:t>. Thus, the termination of the marital trust is not a taxable termination. </a:t>
            </a:r>
          </a:p>
        </p:txBody>
      </p:sp>
    </p:spTree>
    <p:extLst>
      <p:ext uri="{BB962C8B-B14F-4D97-AF65-F5344CB8AC3E}">
        <p14:creationId xmlns:p14="http://schemas.microsoft.com/office/powerpoint/2010/main" val="5665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algn="just">
              <a:buClr>
                <a:schemeClr val="tx1"/>
              </a:buClr>
            </a:pPr>
            <a:r>
              <a:rPr lang="en-US" sz="2400" dirty="0"/>
              <a:t>Same facts, except the executor of </a:t>
            </a:r>
            <a:r>
              <a:rPr lang="en-US" dirty="0"/>
              <a:t>Sam</a:t>
            </a:r>
            <a:r>
              <a:rPr lang="en-US" sz="2400" dirty="0"/>
              <a:t>’s estate made a reverse QTIP election on the Form 706. </a:t>
            </a:r>
          </a:p>
          <a:p>
            <a:pPr algn="just">
              <a:buClr>
                <a:schemeClr val="tx1"/>
              </a:buClr>
            </a:pPr>
            <a:r>
              <a:rPr lang="en-US" sz="2400" dirty="0"/>
              <a:t>The relevant transfer date is now </a:t>
            </a:r>
            <a:r>
              <a:rPr lang="en-US" dirty="0"/>
              <a:t>Sam</a:t>
            </a:r>
            <a:r>
              <a:rPr lang="en-US" sz="2400" dirty="0"/>
              <a:t>’s date of death because </a:t>
            </a:r>
            <a:r>
              <a:rPr lang="en-US" dirty="0"/>
              <a:t>Sam</a:t>
            </a:r>
            <a:r>
              <a:rPr lang="en-US" sz="2400" dirty="0"/>
              <a:t> continues to be the transferor of the marital trust for GST purposes. When the trust terminates at </a:t>
            </a:r>
            <a:r>
              <a:rPr lang="en-US" dirty="0"/>
              <a:t>Rebecca</a:t>
            </a:r>
            <a:r>
              <a:rPr lang="en-US" sz="2400" dirty="0"/>
              <a:t>’s death, a taxable termination will occur because </a:t>
            </a:r>
            <a:r>
              <a:rPr lang="en-US" dirty="0"/>
              <a:t>Trent</a:t>
            </a:r>
            <a:r>
              <a:rPr lang="en-US" sz="2400" dirty="0"/>
              <a:t> was living at the time of </a:t>
            </a:r>
            <a:r>
              <a:rPr lang="en-US" dirty="0"/>
              <a:t>Sam</a:t>
            </a:r>
            <a:r>
              <a:rPr lang="en-US" sz="2400" dirty="0"/>
              <a:t>’s death. </a:t>
            </a:r>
          </a:p>
        </p:txBody>
      </p:sp>
    </p:spTree>
    <p:extLst>
      <p:ext uri="{BB962C8B-B14F-4D97-AF65-F5344CB8AC3E}">
        <p14:creationId xmlns:p14="http://schemas.microsoft.com/office/powerpoint/2010/main" val="8950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Statute of Limitations and Finality of Inclusion Ratio</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35642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algn="just">
              <a:lnSpc>
                <a:spcPct val="90000"/>
              </a:lnSpc>
              <a:buClr>
                <a:schemeClr val="tx1"/>
              </a:buClr>
            </a:pPr>
            <a:r>
              <a:rPr lang="en-US" sz="2800" dirty="0"/>
              <a:t>If the same transferor, on more than one occasion, is subject to transfer tax imposed by either chapter 11 or 12 on the transferred property then the relevant time is the earliest time at which the transferor is subject to the tax imposed by either chapter 11 or 12.</a:t>
            </a:r>
          </a:p>
        </p:txBody>
      </p:sp>
    </p:spTree>
    <p:extLst>
      <p:ext uri="{BB962C8B-B14F-4D97-AF65-F5344CB8AC3E}">
        <p14:creationId xmlns:p14="http://schemas.microsoft.com/office/powerpoint/2010/main" val="2592187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algn="just">
              <a:buClr>
                <a:schemeClr val="tx1"/>
              </a:buClr>
            </a:pPr>
            <a:r>
              <a:rPr lang="en-US" dirty="0"/>
              <a:t>Roy</a:t>
            </a:r>
            <a:r>
              <a:rPr lang="en-US" sz="2400" dirty="0"/>
              <a:t> and Keeley create a revocable trust in 2012. </a:t>
            </a:r>
            <a:r>
              <a:rPr lang="en-US" dirty="0"/>
              <a:t>Roy and Keeley transfer </a:t>
            </a:r>
            <a:r>
              <a:rPr lang="en-US" sz="2400" dirty="0"/>
              <a:t>community property stock in a closely-held corporation worth $10,000,000 to the trust. </a:t>
            </a:r>
          </a:p>
          <a:p>
            <a:pPr algn="just">
              <a:buClr>
                <a:schemeClr val="tx1"/>
              </a:buClr>
            </a:pPr>
            <a:r>
              <a:rPr lang="en-US" dirty="0"/>
              <a:t>Roy</a:t>
            </a:r>
            <a:r>
              <a:rPr lang="en-US" sz="2400" dirty="0"/>
              <a:t> dies in 2015. </a:t>
            </a:r>
            <a:r>
              <a:rPr lang="en-US" dirty="0"/>
              <a:t>Roy</a:t>
            </a:r>
            <a:r>
              <a:rPr lang="en-US" sz="2400" dirty="0"/>
              <a:t>’s one-half of the property in the revocable trust is distributed to a family trust for the benefit of </a:t>
            </a:r>
            <a:r>
              <a:rPr lang="en-US" dirty="0"/>
              <a:t>Keeley</a:t>
            </a:r>
            <a:r>
              <a:rPr lang="en-US" sz="2400" dirty="0"/>
              <a:t> and their children. </a:t>
            </a:r>
            <a:r>
              <a:rPr lang="en-US" dirty="0"/>
              <a:t>Keeley</a:t>
            </a:r>
            <a:r>
              <a:rPr lang="en-US" sz="2400" dirty="0"/>
              <a:t>’s one-half of the trust property remains in a revocable trust. </a:t>
            </a:r>
          </a:p>
          <a:p>
            <a:pPr algn="just">
              <a:buClr>
                <a:schemeClr val="tx1"/>
              </a:buClr>
            </a:pPr>
            <a:r>
              <a:rPr lang="en-US" dirty="0"/>
              <a:t>Roy and Keeley have </a:t>
            </a:r>
            <a:r>
              <a:rPr lang="en-US" sz="2400" dirty="0"/>
              <a:t>two children, Trent and Nathan. Trent has one child, Jamie. Trent dies in 2016. </a:t>
            </a:r>
          </a:p>
        </p:txBody>
      </p:sp>
    </p:spTree>
    <p:extLst>
      <p:ext uri="{BB962C8B-B14F-4D97-AF65-F5344CB8AC3E}">
        <p14:creationId xmlns:p14="http://schemas.microsoft.com/office/powerpoint/2010/main" val="1725333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algn="just">
              <a:buClr>
                <a:schemeClr val="tx1"/>
              </a:buClr>
            </a:pPr>
            <a:r>
              <a:rPr lang="en-US" sz="2400" dirty="0"/>
              <a:t>Keeley dies on April 17, 2019. All of the property remaining in </a:t>
            </a:r>
            <a:r>
              <a:rPr lang="en-US" dirty="0"/>
              <a:t>Keeley</a:t>
            </a:r>
            <a:r>
              <a:rPr lang="en-US" sz="2400" dirty="0"/>
              <a:t>’s revocable trust is distributed to son </a:t>
            </a:r>
            <a:r>
              <a:rPr lang="en-US" dirty="0"/>
              <a:t>Nathan</a:t>
            </a:r>
            <a:r>
              <a:rPr lang="en-US" sz="2400" dirty="0"/>
              <a:t> and grandson Jamie.</a:t>
            </a:r>
          </a:p>
          <a:p>
            <a:pPr marL="0" indent="0" algn="just">
              <a:buNone/>
            </a:pPr>
            <a:endParaRPr lang="en-US" sz="2400" dirty="0"/>
          </a:p>
          <a:p>
            <a:pPr algn="just">
              <a:buClr>
                <a:schemeClr val="tx1"/>
              </a:buClr>
            </a:pPr>
            <a:r>
              <a:rPr lang="en-US" sz="2400" dirty="0"/>
              <a:t>Even though a portion of the remaining property in </a:t>
            </a:r>
            <a:r>
              <a:rPr lang="en-US" dirty="0"/>
              <a:t>Keeley</a:t>
            </a:r>
            <a:r>
              <a:rPr lang="en-US" sz="2400" dirty="0"/>
              <a:t>’s revocable trust is distributed to </a:t>
            </a:r>
            <a:r>
              <a:rPr lang="en-US" dirty="0"/>
              <a:t>Keeley</a:t>
            </a:r>
            <a:r>
              <a:rPr lang="en-US" sz="2400" dirty="0"/>
              <a:t>’s grandchild, the distribution is not a generation skipping transfer.   </a:t>
            </a:r>
          </a:p>
        </p:txBody>
      </p:sp>
    </p:spTree>
    <p:extLst>
      <p:ext uri="{BB962C8B-B14F-4D97-AF65-F5344CB8AC3E}">
        <p14:creationId xmlns:p14="http://schemas.microsoft.com/office/powerpoint/2010/main" val="3411149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algn="just">
              <a:buClr>
                <a:schemeClr val="tx1"/>
              </a:buClr>
            </a:pPr>
            <a:r>
              <a:rPr lang="en-US" sz="2400" dirty="0"/>
              <a:t>The relevant date for purposes of determining whether the predeceased ancestor exception applies is </a:t>
            </a:r>
            <a:r>
              <a:rPr lang="en-US" u="sng" dirty="0"/>
              <a:t>Keeley</a:t>
            </a:r>
            <a:r>
              <a:rPr lang="en-US" sz="2400" u="sng" dirty="0"/>
              <a:t>’s date of death</a:t>
            </a:r>
            <a:r>
              <a:rPr lang="en-US" sz="2400" dirty="0"/>
              <a:t>, not the date on which the property was first transferred into the trust. The reason is that this is the first date on which the transferor is subject to tax on the transferred property. Because </a:t>
            </a:r>
            <a:r>
              <a:rPr lang="en-US" dirty="0"/>
              <a:t>Trent</a:t>
            </a:r>
            <a:r>
              <a:rPr lang="en-US" sz="2400" dirty="0"/>
              <a:t> predeceased </a:t>
            </a:r>
            <a:r>
              <a:rPr lang="en-US" dirty="0"/>
              <a:t>Keeley</a:t>
            </a:r>
            <a:r>
              <a:rPr lang="en-US" sz="2400" dirty="0"/>
              <a:t>, Jamie is treated as though he is one generation below the transferor. </a:t>
            </a:r>
          </a:p>
        </p:txBody>
      </p:sp>
    </p:spTree>
    <p:extLst>
      <p:ext uri="{BB962C8B-B14F-4D97-AF65-F5344CB8AC3E}">
        <p14:creationId xmlns:p14="http://schemas.microsoft.com/office/powerpoint/2010/main" val="2231334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normAutofit/>
          </a:bodyPr>
          <a:lstStyle/>
          <a:p>
            <a:pPr marL="514350" indent="-457200" algn="just">
              <a:lnSpc>
                <a:spcPct val="90000"/>
              </a:lnSpc>
              <a:buClr>
                <a:schemeClr val="tx1"/>
              </a:buClr>
            </a:pPr>
            <a:r>
              <a:rPr lang="en-US" sz="2800" dirty="0"/>
              <a:t>This rule also applies to descendants of a parent of the transferor (or the transferor’s spouse) </a:t>
            </a:r>
            <a:r>
              <a:rPr lang="en-US" sz="2800" u="sng" dirty="0"/>
              <a:t>but</a:t>
            </a:r>
            <a:r>
              <a:rPr lang="en-US" sz="2800" dirty="0"/>
              <a:t> only if the transferor has no descendants living at the time of the transfer. </a:t>
            </a:r>
          </a:p>
          <a:p>
            <a:pPr marL="57150" indent="0" algn="just">
              <a:lnSpc>
                <a:spcPct val="90000"/>
              </a:lnSpc>
              <a:buClr>
                <a:schemeClr val="tx1"/>
              </a:buClr>
              <a:buNone/>
            </a:pPr>
            <a:endParaRPr lang="en-US" sz="2800" dirty="0"/>
          </a:p>
        </p:txBody>
      </p:sp>
    </p:spTree>
    <p:extLst>
      <p:ext uri="{BB962C8B-B14F-4D97-AF65-F5344CB8AC3E}">
        <p14:creationId xmlns:p14="http://schemas.microsoft.com/office/powerpoint/2010/main" val="1496937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normAutofit lnSpcReduction="10000"/>
          </a:bodyPr>
          <a:lstStyle/>
          <a:p>
            <a:pPr algn="just">
              <a:lnSpc>
                <a:spcPct val="90000"/>
              </a:lnSpc>
              <a:buClr>
                <a:schemeClr val="tx1"/>
              </a:buClr>
            </a:pPr>
            <a:r>
              <a:rPr lang="en-US" dirty="0"/>
              <a:t>Roy</a:t>
            </a:r>
            <a:r>
              <a:rPr lang="en-US" sz="2400" dirty="0"/>
              <a:t> has a Will that leaves all of his estate to his nephew, </a:t>
            </a:r>
            <a:r>
              <a:rPr lang="en-US" dirty="0"/>
              <a:t>Nathan</a:t>
            </a:r>
            <a:r>
              <a:rPr lang="en-US" sz="2400" dirty="0"/>
              <a:t>, or if </a:t>
            </a:r>
            <a:r>
              <a:rPr lang="en-US" dirty="0"/>
              <a:t>Nathan</a:t>
            </a:r>
            <a:r>
              <a:rPr lang="en-US" sz="2400" dirty="0"/>
              <a:t> is deceased to </a:t>
            </a:r>
            <a:r>
              <a:rPr lang="en-US" dirty="0"/>
              <a:t>Nathan</a:t>
            </a:r>
            <a:r>
              <a:rPr lang="en-US" sz="2400" dirty="0"/>
              <a:t>’s children. Nathan has two children</a:t>
            </a:r>
            <a:r>
              <a:rPr lang="en-US" dirty="0"/>
              <a:t>, Ted and Higgins</a:t>
            </a:r>
            <a:r>
              <a:rPr lang="en-US" sz="2400" dirty="0"/>
              <a:t>. </a:t>
            </a:r>
            <a:r>
              <a:rPr lang="en-US" dirty="0"/>
              <a:t>Roy</a:t>
            </a:r>
            <a:r>
              <a:rPr lang="en-US" sz="2400" dirty="0"/>
              <a:t> has no children of his own.</a:t>
            </a:r>
          </a:p>
          <a:p>
            <a:pPr algn="just">
              <a:lnSpc>
                <a:spcPct val="90000"/>
              </a:lnSpc>
              <a:buClr>
                <a:schemeClr val="tx1"/>
              </a:buClr>
            </a:pPr>
            <a:endParaRPr lang="en-US" sz="2400" dirty="0"/>
          </a:p>
          <a:p>
            <a:pPr algn="just">
              <a:lnSpc>
                <a:spcPct val="90000"/>
              </a:lnSpc>
              <a:buClr>
                <a:schemeClr val="tx1"/>
              </a:buClr>
            </a:pPr>
            <a:r>
              <a:rPr lang="en-US" dirty="0"/>
              <a:t>Nathan</a:t>
            </a:r>
            <a:r>
              <a:rPr lang="en-US" sz="2400" dirty="0"/>
              <a:t> dies in 2015. </a:t>
            </a:r>
            <a:r>
              <a:rPr lang="en-US" dirty="0"/>
              <a:t>Roy</a:t>
            </a:r>
            <a:r>
              <a:rPr lang="en-US" sz="2400" dirty="0"/>
              <a:t> dies in 2016. </a:t>
            </a:r>
          </a:p>
          <a:p>
            <a:pPr algn="just">
              <a:lnSpc>
                <a:spcPct val="90000"/>
              </a:lnSpc>
              <a:buClr>
                <a:schemeClr val="tx1"/>
              </a:buClr>
            </a:pPr>
            <a:endParaRPr lang="en-US" sz="2400" dirty="0"/>
          </a:p>
          <a:p>
            <a:pPr algn="just">
              <a:lnSpc>
                <a:spcPct val="90000"/>
              </a:lnSpc>
              <a:buClr>
                <a:schemeClr val="tx1"/>
              </a:buClr>
            </a:pPr>
            <a:r>
              <a:rPr lang="en-US" sz="2400" dirty="0"/>
              <a:t>Because </a:t>
            </a:r>
            <a:r>
              <a:rPr lang="en-US" dirty="0"/>
              <a:t>Nathan</a:t>
            </a:r>
            <a:r>
              <a:rPr lang="en-US" sz="2400" dirty="0"/>
              <a:t> is deceased at the time of </a:t>
            </a:r>
            <a:r>
              <a:rPr lang="en-US" dirty="0"/>
              <a:t>Roy</a:t>
            </a:r>
            <a:r>
              <a:rPr lang="en-US" sz="2400" dirty="0"/>
              <a:t>’s death, </a:t>
            </a:r>
            <a:r>
              <a:rPr lang="en-US" dirty="0"/>
              <a:t>Nathan</a:t>
            </a:r>
            <a:r>
              <a:rPr lang="en-US" sz="2400" dirty="0"/>
              <a:t>’s children are treated as members of the generation that is one generation below </a:t>
            </a:r>
            <a:r>
              <a:rPr lang="en-US" dirty="0"/>
              <a:t>Roy</a:t>
            </a:r>
            <a:r>
              <a:rPr lang="en-US" sz="2400" dirty="0"/>
              <a:t>’s generation. As a result, Ted and Higgins are not skip persons with respect to </a:t>
            </a:r>
            <a:r>
              <a:rPr lang="en-US" dirty="0"/>
              <a:t>Roy,</a:t>
            </a:r>
            <a:r>
              <a:rPr lang="en-US" sz="2400" dirty="0"/>
              <a:t> and the transfers to them are not direct skips.</a:t>
            </a:r>
            <a:r>
              <a:rPr lang="en-US" sz="2400"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296225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marL="514350" indent="-457200" algn="just">
              <a:lnSpc>
                <a:spcPct val="90000"/>
              </a:lnSpc>
              <a:buClr>
                <a:schemeClr val="tx1"/>
              </a:buClr>
            </a:pPr>
            <a:r>
              <a:rPr lang="en-US" sz="2800" dirty="0"/>
              <a:t>Same facts, except Roy has an estranged son that he has not had any contact with for 10 years. Roy does not wish to leave any of his estate to his son. </a:t>
            </a:r>
          </a:p>
          <a:p>
            <a:pPr marL="514350" indent="-457200" algn="just">
              <a:lnSpc>
                <a:spcPct val="90000"/>
              </a:lnSpc>
              <a:buClr>
                <a:schemeClr val="tx1"/>
              </a:buClr>
            </a:pPr>
            <a:endParaRPr lang="en-US" sz="2800" dirty="0"/>
          </a:p>
          <a:p>
            <a:pPr marL="514350" indent="-457200" algn="just">
              <a:lnSpc>
                <a:spcPct val="90000"/>
              </a:lnSpc>
              <a:buClr>
                <a:schemeClr val="tx1"/>
              </a:buClr>
            </a:pPr>
            <a:r>
              <a:rPr lang="en-US" sz="2800" dirty="0"/>
              <a:t>Now, the predeceased ancestor exception would not apply because Roy has a descendant. Ted and Higgins would be treated as skip persons and the transfers to them would be direct skips.</a:t>
            </a:r>
          </a:p>
        </p:txBody>
      </p:sp>
    </p:spTree>
    <p:extLst>
      <p:ext uri="{BB962C8B-B14F-4D97-AF65-F5344CB8AC3E}">
        <p14:creationId xmlns:p14="http://schemas.microsoft.com/office/powerpoint/2010/main" val="2868788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Up Rule: Predeceased Ancestor</a:t>
            </a:r>
          </a:p>
        </p:txBody>
      </p:sp>
      <p:sp>
        <p:nvSpPr>
          <p:cNvPr id="3" name="Content Placeholder 2"/>
          <p:cNvSpPr>
            <a:spLocks noGrp="1"/>
          </p:cNvSpPr>
          <p:nvPr>
            <p:ph idx="1"/>
          </p:nvPr>
        </p:nvSpPr>
        <p:spPr/>
        <p:txBody>
          <a:bodyPr/>
          <a:lstStyle/>
          <a:p>
            <a:pPr marL="457200" lvl="1" indent="0" algn="just">
              <a:lnSpc>
                <a:spcPct val="90000"/>
              </a:lnSpc>
              <a:buNone/>
            </a:pPr>
            <a:endParaRPr lang="en-US" sz="2000" dirty="0">
              <a:effectLst>
                <a:outerShdw blurRad="38100" dist="38100" dir="2700000" algn="tl">
                  <a:srgbClr val="000000">
                    <a:alpha val="43137"/>
                  </a:srgbClr>
                </a:outerShdw>
              </a:effectLst>
            </a:endParaRPr>
          </a:p>
          <a:p>
            <a:pPr marL="514350" indent="-457200" algn="just">
              <a:lnSpc>
                <a:spcPct val="90000"/>
              </a:lnSpc>
              <a:buClr>
                <a:schemeClr val="tx1"/>
              </a:buClr>
            </a:pPr>
            <a:r>
              <a:rPr lang="en-US" sz="2800" dirty="0"/>
              <a:t>A living person is not treated as having predeceased the transferor solely by reason of a provision of applicable local law. </a:t>
            </a:r>
          </a:p>
          <a:p>
            <a:pPr marL="57150" indent="0" algn="just">
              <a:lnSpc>
                <a:spcPct val="90000"/>
              </a:lnSpc>
              <a:buClr>
                <a:schemeClr val="tx1"/>
              </a:buClr>
              <a:buNone/>
            </a:pPr>
            <a:endParaRPr lang="en-US" sz="2800" dirty="0"/>
          </a:p>
          <a:p>
            <a:pPr marL="514350" indent="-457200" algn="just">
              <a:lnSpc>
                <a:spcPct val="90000"/>
              </a:lnSpc>
              <a:buClr>
                <a:schemeClr val="tx1"/>
              </a:buClr>
            </a:pPr>
            <a:r>
              <a:rPr lang="en-US" sz="2800" dirty="0"/>
              <a:t>Therefore, even though under local law a disclaimer may act to treat an individual as having predeceased the transferor, the person will not be treated as having predeceased the transferor for GST purposes.</a:t>
            </a:r>
            <a:r>
              <a:rPr lang="en-US" sz="2800"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752922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Down Rule</a:t>
            </a:r>
          </a:p>
        </p:txBody>
      </p:sp>
      <p:sp>
        <p:nvSpPr>
          <p:cNvPr id="3" name="Content Placeholder 2"/>
          <p:cNvSpPr>
            <a:spLocks noGrp="1"/>
          </p:cNvSpPr>
          <p:nvPr>
            <p:ph idx="1"/>
          </p:nvPr>
        </p:nvSpPr>
        <p:spPr/>
        <p:txBody>
          <a:bodyPr/>
          <a:lstStyle/>
          <a:p>
            <a:pPr algn="just">
              <a:lnSpc>
                <a:spcPct val="90000"/>
              </a:lnSpc>
              <a:buClr>
                <a:schemeClr val="tx1"/>
              </a:buClr>
            </a:pPr>
            <a:r>
              <a:rPr lang="en-US" sz="2800" dirty="0"/>
              <a:t>Once a taxable termination or a direct skip has occurred with respect to a trust, then the transferor is treated as moving down one generation above the highest remaining generation.  </a:t>
            </a:r>
          </a:p>
          <a:p>
            <a:pPr marL="0" indent="0" algn="just">
              <a:lnSpc>
                <a:spcPct val="90000"/>
              </a:lnSpc>
              <a:buClr>
                <a:schemeClr val="tx1"/>
              </a:buClr>
              <a:buNone/>
            </a:pPr>
            <a:endParaRPr lang="en-US" sz="2800" dirty="0"/>
          </a:p>
          <a:p>
            <a:pPr algn="just">
              <a:lnSpc>
                <a:spcPct val="90000"/>
              </a:lnSpc>
              <a:buClr>
                <a:schemeClr val="tx1"/>
              </a:buClr>
            </a:pPr>
            <a:r>
              <a:rPr lang="en-US" sz="2800" dirty="0"/>
              <a:t>The generation assignments are not </a:t>
            </a:r>
            <a:r>
              <a:rPr lang="en-US" sz="2800" dirty="0" err="1"/>
              <a:t>redetermined</a:t>
            </a:r>
            <a:r>
              <a:rPr lang="en-US" sz="2800" dirty="0"/>
              <a:t> but persons who were skip persons before such GST event may no longer be skip persons.</a:t>
            </a:r>
            <a:r>
              <a:rPr lang="en-US" sz="2800"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15873002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Move Down Rule</a:t>
            </a:r>
          </a:p>
        </p:txBody>
      </p:sp>
      <p:sp>
        <p:nvSpPr>
          <p:cNvPr id="3" name="Content Placeholder 2"/>
          <p:cNvSpPr>
            <a:spLocks noGrp="1"/>
          </p:cNvSpPr>
          <p:nvPr>
            <p:ph idx="1"/>
          </p:nvPr>
        </p:nvSpPr>
        <p:spPr/>
        <p:txBody>
          <a:bodyPr/>
          <a:lstStyle/>
          <a:p>
            <a:pPr marL="514350" indent="-457200" algn="just">
              <a:lnSpc>
                <a:spcPct val="90000"/>
              </a:lnSpc>
              <a:buClr>
                <a:schemeClr val="tx1"/>
              </a:buClr>
            </a:pPr>
            <a:r>
              <a:rPr lang="en-US" dirty="0"/>
              <a:t>Coach Beard</a:t>
            </a:r>
            <a:r>
              <a:rPr lang="en-US" sz="2400" dirty="0"/>
              <a:t> creates a trust of which his grandchild, Nathan, and great-granddaughter, </a:t>
            </a:r>
            <a:r>
              <a:rPr lang="en-US" dirty="0"/>
              <a:t>Dr. Fieldstone</a:t>
            </a:r>
            <a:r>
              <a:rPr lang="en-US" sz="2400" dirty="0"/>
              <a:t>, are current income beneficiaries.   Upon </a:t>
            </a:r>
            <a:r>
              <a:rPr lang="en-US" dirty="0"/>
              <a:t>Nathan</a:t>
            </a:r>
            <a:r>
              <a:rPr lang="en-US" sz="2400" dirty="0"/>
              <a:t>’s death, the trust will continue for </a:t>
            </a:r>
            <a:r>
              <a:rPr lang="en-US" dirty="0"/>
              <a:t>Dr. Fieldstone</a:t>
            </a:r>
            <a:r>
              <a:rPr lang="en-US" sz="2400" dirty="0"/>
              <a:t>’s lifetime.  As the initial transfer is a direct skip, </a:t>
            </a:r>
            <a:r>
              <a:rPr lang="en-US" dirty="0"/>
              <a:t>Coach Beard</a:t>
            </a:r>
            <a:r>
              <a:rPr lang="en-US" sz="2400" dirty="0"/>
              <a:t> is treated as having moved down one generation.  Distributions to Nathan will not be subject to the GSTT, but transfers to Dr. Fieldstone will be subject to the GSTT.</a:t>
            </a:r>
          </a:p>
        </p:txBody>
      </p:sp>
    </p:spTree>
    <p:extLst>
      <p:ext uri="{BB962C8B-B14F-4D97-AF65-F5344CB8AC3E}">
        <p14:creationId xmlns:p14="http://schemas.microsoft.com/office/powerpoint/2010/main" val="3767512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Calculation of Inclusion Ratio: Timely Allocations </a:t>
            </a:r>
          </a:p>
        </p:txBody>
      </p:sp>
      <p:sp>
        <p:nvSpPr>
          <p:cNvPr id="3" name="Content Placeholder 2"/>
          <p:cNvSpPr>
            <a:spLocks noGrp="1"/>
          </p:cNvSpPr>
          <p:nvPr>
            <p:ph idx="1"/>
          </p:nvPr>
        </p:nvSpPr>
        <p:spPr/>
        <p:txBody>
          <a:bodyPr>
            <a:normAutofit fontScale="85000" lnSpcReduction="20000"/>
          </a:bodyPr>
          <a:lstStyle/>
          <a:p>
            <a:pPr algn="just">
              <a:spcBef>
                <a:spcPts val="1200"/>
              </a:spcBef>
              <a:buClr>
                <a:schemeClr val="tx1"/>
              </a:buClr>
            </a:pPr>
            <a:r>
              <a:rPr lang="en-US" sz="2800" dirty="0"/>
              <a:t>If an allocation of GST exemption is made on a timely-filed </a:t>
            </a:r>
            <a:r>
              <a:rPr lang="en-US" sz="2800" i="1" dirty="0"/>
              <a:t>gift</a:t>
            </a:r>
            <a:r>
              <a:rPr lang="en-US" sz="2800" dirty="0"/>
              <a:t> tax return or is deemed made under the automatic allocation rules, the inclusion ratio is determined using the </a:t>
            </a:r>
            <a:r>
              <a:rPr lang="en-US" sz="2800" u="sng" dirty="0"/>
              <a:t>finally determined gift tax values</a:t>
            </a:r>
            <a:r>
              <a:rPr lang="en-US" sz="2800" dirty="0"/>
              <a:t>. </a:t>
            </a:r>
          </a:p>
          <a:p>
            <a:pPr algn="just">
              <a:spcBef>
                <a:spcPts val="1200"/>
              </a:spcBef>
              <a:buClr>
                <a:schemeClr val="tx1"/>
              </a:buClr>
            </a:pPr>
            <a:r>
              <a:rPr lang="en-US" sz="2800" dirty="0"/>
              <a:t>If an allocation of GST exemption is made on a timely-filed </a:t>
            </a:r>
            <a:r>
              <a:rPr lang="en-US" sz="2800" i="1" dirty="0"/>
              <a:t>estate</a:t>
            </a:r>
            <a:r>
              <a:rPr lang="en-US" sz="2800" dirty="0"/>
              <a:t> tax return and the property is transferred as a result of the transferor’s death, the inclusion ratio is determined using </a:t>
            </a:r>
            <a:r>
              <a:rPr lang="en-US" sz="2800" u="sng" dirty="0"/>
              <a:t>finally determined estate tax values</a:t>
            </a:r>
            <a:r>
              <a:rPr lang="en-US" sz="2800" dirty="0"/>
              <a:t>. </a:t>
            </a:r>
          </a:p>
          <a:p>
            <a:pPr algn="just">
              <a:spcBef>
                <a:spcPts val="1200"/>
              </a:spcBef>
              <a:buClr>
                <a:schemeClr val="tx1"/>
              </a:buClr>
            </a:pPr>
            <a:r>
              <a:rPr lang="en-US" sz="2800" dirty="0"/>
              <a:t>Thus, if all allocations of GST exemption are made on timely filed returns, the values for calculation of the inclusion ratio will be final when the statute of limitations has expired for valuation of the gifts and/or transfers at death.</a:t>
            </a:r>
          </a:p>
          <a:p>
            <a:pPr algn="just">
              <a:buClr>
                <a:schemeClr val="tx1"/>
              </a:buClr>
            </a:pPr>
            <a:endParaRPr lang="en-US" sz="2800" dirty="0"/>
          </a:p>
          <a:p>
            <a:pPr algn="just">
              <a:buClr>
                <a:schemeClr val="tx1"/>
              </a:buClr>
            </a:pPr>
            <a:endParaRPr lang="en-US" sz="2800" dirty="0"/>
          </a:p>
          <a:p>
            <a:pPr algn="just"/>
            <a:endParaRPr lang="en-US" sz="2800" dirty="0"/>
          </a:p>
          <a:p>
            <a:pPr marL="0" indent="0" algn="just">
              <a:buNone/>
            </a:pPr>
            <a:endParaRPr lang="en-US" dirty="0"/>
          </a:p>
        </p:txBody>
      </p:sp>
    </p:spTree>
    <p:extLst>
      <p:ext uri="{BB962C8B-B14F-4D97-AF65-F5344CB8AC3E}">
        <p14:creationId xmlns:p14="http://schemas.microsoft.com/office/powerpoint/2010/main" val="4178815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Late Allocations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77497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Late Allocations</a:t>
            </a:r>
          </a:p>
        </p:txBody>
      </p:sp>
      <p:sp>
        <p:nvSpPr>
          <p:cNvPr id="3" name="Content Placeholder 2"/>
          <p:cNvSpPr>
            <a:spLocks noGrp="1"/>
          </p:cNvSpPr>
          <p:nvPr>
            <p:ph idx="1"/>
          </p:nvPr>
        </p:nvSpPr>
        <p:spPr/>
        <p:txBody>
          <a:bodyPr>
            <a:normAutofit fontScale="85000" lnSpcReduction="20000"/>
          </a:bodyPr>
          <a:lstStyle/>
          <a:p>
            <a:pPr algn="just">
              <a:buClr>
                <a:schemeClr val="tx1"/>
              </a:buClr>
            </a:pPr>
            <a:r>
              <a:rPr lang="en-US" sz="2800" dirty="0"/>
              <a:t>If an allocation of GST exemption is not made on a timely filed Form 709, then the value of the property transferred is determined as of the date the late allocation is made.</a:t>
            </a:r>
          </a:p>
          <a:p>
            <a:pPr algn="just"/>
            <a:endParaRPr lang="en-US" sz="2800" dirty="0"/>
          </a:p>
          <a:p>
            <a:pPr algn="just">
              <a:buClr>
                <a:schemeClr val="tx1"/>
              </a:buClr>
            </a:pPr>
            <a:r>
              <a:rPr lang="en-US" sz="2800" dirty="0"/>
              <a:t>The taxpayer may elect to value the property for late allocation purposes as of the first day of the month in which the late allocation is made.</a:t>
            </a:r>
          </a:p>
          <a:p>
            <a:pPr algn="just"/>
            <a:endParaRPr lang="en-US" sz="2800" dirty="0"/>
          </a:p>
          <a:p>
            <a:pPr algn="just">
              <a:buClr>
                <a:schemeClr val="tx1"/>
              </a:buClr>
            </a:pPr>
            <a:r>
              <a:rPr lang="en-US" sz="2800" dirty="0"/>
              <a:t>The effective date of the late allocation is the date the late allocation is made (the date the return is filed) even if the taxpayer elects to value the property as of the first day of the month in which the late allocation is made.</a:t>
            </a:r>
          </a:p>
          <a:p>
            <a:pPr algn="just">
              <a:buClr>
                <a:schemeClr val="tx1"/>
              </a:buClr>
            </a:pPr>
            <a:endParaRPr lang="en-US" sz="2800" dirty="0"/>
          </a:p>
          <a:p>
            <a:pPr algn="just"/>
            <a:endParaRPr lang="en-US" sz="2400" dirty="0"/>
          </a:p>
          <a:p>
            <a:endParaRPr lang="en-US" dirty="0"/>
          </a:p>
        </p:txBody>
      </p:sp>
    </p:spTree>
    <p:extLst>
      <p:ext uri="{BB962C8B-B14F-4D97-AF65-F5344CB8AC3E}">
        <p14:creationId xmlns:p14="http://schemas.microsoft.com/office/powerpoint/2010/main" val="3835354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Late Allocations</a:t>
            </a:r>
          </a:p>
        </p:txBody>
      </p:sp>
      <p:sp>
        <p:nvSpPr>
          <p:cNvPr id="3" name="Content Placeholder 2"/>
          <p:cNvSpPr>
            <a:spLocks noGrp="1"/>
          </p:cNvSpPr>
          <p:nvPr>
            <p:ph idx="1"/>
          </p:nvPr>
        </p:nvSpPr>
        <p:spPr/>
        <p:txBody>
          <a:bodyPr/>
          <a:lstStyle/>
          <a:p>
            <a:pPr algn="just">
              <a:buClr>
                <a:schemeClr val="tx1"/>
              </a:buClr>
            </a:pPr>
            <a:r>
              <a:rPr lang="en-US" sz="2800" dirty="0"/>
              <a:t>The election is made by stating on the Form 709: </a:t>
            </a:r>
          </a:p>
          <a:p>
            <a:pPr lvl="1" algn="just"/>
            <a:r>
              <a:rPr lang="en-US" sz="2800" dirty="0"/>
              <a:t>(i) that the election is being made; </a:t>
            </a:r>
          </a:p>
          <a:p>
            <a:pPr lvl="1" algn="just"/>
            <a:r>
              <a:rPr lang="en-US" sz="2800" dirty="0"/>
              <a:t>(ii) the applicable valuation date; and </a:t>
            </a:r>
          </a:p>
          <a:p>
            <a:pPr lvl="1" algn="just"/>
            <a:r>
              <a:rPr lang="en-US" sz="2800" dirty="0"/>
              <a:t>(iii) the fair market value of the trust assets </a:t>
            </a:r>
            <a:r>
              <a:rPr lang="en-US" sz="2800" u="sng" dirty="0"/>
              <a:t>as of the valuation date</a:t>
            </a:r>
            <a:r>
              <a:rPr lang="en-US" sz="2800" dirty="0"/>
              <a:t>.  </a:t>
            </a:r>
          </a:p>
          <a:p>
            <a:pPr algn="just"/>
            <a:endParaRPr lang="en-US" sz="2200" dirty="0"/>
          </a:p>
          <a:p>
            <a:endParaRPr lang="en-US" dirty="0"/>
          </a:p>
        </p:txBody>
      </p:sp>
    </p:spTree>
    <p:extLst>
      <p:ext uri="{BB962C8B-B14F-4D97-AF65-F5344CB8AC3E}">
        <p14:creationId xmlns:p14="http://schemas.microsoft.com/office/powerpoint/2010/main" val="2061383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Late Allocations</a:t>
            </a:r>
          </a:p>
        </p:txBody>
      </p:sp>
      <p:sp>
        <p:nvSpPr>
          <p:cNvPr id="3" name="Content Placeholder 2"/>
          <p:cNvSpPr>
            <a:spLocks noGrp="1"/>
          </p:cNvSpPr>
          <p:nvPr>
            <p:ph idx="1"/>
          </p:nvPr>
        </p:nvSpPr>
        <p:spPr/>
        <p:txBody>
          <a:bodyPr/>
          <a:lstStyle/>
          <a:p>
            <a:pPr algn="just">
              <a:buClr>
                <a:schemeClr val="tx1"/>
              </a:buClr>
            </a:pPr>
            <a:r>
              <a:rPr lang="en-US" sz="2800" dirty="0"/>
              <a:t>Trent creates an irrevocable trust in 2011. Trent makes gifts of $50,000 in AFC Richmond stock to the trust in 2012, 2013, 2014, 2015, 2016, 2017, and 2018. </a:t>
            </a:r>
          </a:p>
          <a:p>
            <a:pPr algn="just">
              <a:buClr>
                <a:schemeClr val="tx1"/>
              </a:buClr>
            </a:pPr>
            <a:endParaRPr lang="en-US" sz="2800" dirty="0"/>
          </a:p>
          <a:p>
            <a:pPr algn="just">
              <a:buClr>
                <a:schemeClr val="tx1"/>
              </a:buClr>
            </a:pPr>
            <a:r>
              <a:rPr lang="en-US" sz="2800" dirty="0"/>
              <a:t>Trent does not file a gift tax return reporting any of the gifts to the trust.    </a:t>
            </a:r>
          </a:p>
          <a:p>
            <a:endParaRPr lang="en-US" dirty="0"/>
          </a:p>
        </p:txBody>
      </p:sp>
    </p:spTree>
    <p:extLst>
      <p:ext uri="{BB962C8B-B14F-4D97-AF65-F5344CB8AC3E}">
        <p14:creationId xmlns:p14="http://schemas.microsoft.com/office/powerpoint/2010/main" val="40238977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Late Allocations</a:t>
            </a:r>
          </a:p>
        </p:txBody>
      </p:sp>
      <p:sp>
        <p:nvSpPr>
          <p:cNvPr id="3" name="Content Placeholder 2"/>
          <p:cNvSpPr>
            <a:spLocks noGrp="1"/>
          </p:cNvSpPr>
          <p:nvPr>
            <p:ph idx="1"/>
          </p:nvPr>
        </p:nvSpPr>
        <p:spPr/>
        <p:txBody>
          <a:bodyPr/>
          <a:lstStyle/>
          <a:p>
            <a:pPr algn="just"/>
            <a:r>
              <a:rPr lang="en-US" sz="2400" dirty="0"/>
              <a:t>In</a:t>
            </a:r>
            <a:r>
              <a:rPr lang="en-US" sz="2800" dirty="0"/>
              <a:t> </a:t>
            </a:r>
            <a:r>
              <a:rPr lang="en-US" sz="2400" dirty="0"/>
              <a:t>April 2019, </a:t>
            </a:r>
            <a:r>
              <a:rPr lang="en-US" dirty="0"/>
              <a:t>Trent</a:t>
            </a:r>
            <a:r>
              <a:rPr lang="en-US" sz="2400" dirty="0"/>
              <a:t> wants to make an allocation of his GST exemption to the trust. </a:t>
            </a:r>
          </a:p>
          <a:p>
            <a:pPr algn="just"/>
            <a:r>
              <a:rPr lang="en-US" dirty="0"/>
              <a:t>Trent</a:t>
            </a:r>
            <a:r>
              <a:rPr lang="en-US" sz="2400" dirty="0"/>
              <a:t> will need to determine: </a:t>
            </a:r>
          </a:p>
          <a:p>
            <a:pPr lvl="1" algn="just"/>
            <a:r>
              <a:rPr lang="en-US" sz="2000" dirty="0"/>
              <a:t>The value of all of the property in the trust on April 1, 2019 (if Trent makes the election to value the trust assets as of the first date of the month in which the return will be filed).</a:t>
            </a:r>
          </a:p>
          <a:p>
            <a:pPr lvl="1" algn="just"/>
            <a:r>
              <a:rPr lang="en-US" sz="2000" dirty="0"/>
              <a:t>The inclusion ratio of the trust using the values on April 1, 2019. </a:t>
            </a:r>
          </a:p>
          <a:p>
            <a:pPr algn="just"/>
            <a:r>
              <a:rPr lang="en-US" dirty="0"/>
              <a:t>Trent</a:t>
            </a:r>
            <a:r>
              <a:rPr lang="en-US" sz="2400" dirty="0"/>
              <a:t> gets a valuation of </a:t>
            </a:r>
            <a:r>
              <a:rPr lang="en-US" dirty="0"/>
              <a:t>the AFC Richmond stock </a:t>
            </a:r>
            <a:r>
              <a:rPr lang="en-US" sz="2400" dirty="0"/>
              <a:t>in the trust as of April 1, 2019. The total value is $500,000. The inclusion ratio is one because </a:t>
            </a:r>
            <a:r>
              <a:rPr lang="en-US" dirty="0"/>
              <a:t>Trent</a:t>
            </a:r>
            <a:r>
              <a:rPr lang="en-US" sz="2400" dirty="0"/>
              <a:t> has not allocated any GST exemption to the trust. </a:t>
            </a:r>
          </a:p>
          <a:p>
            <a:endParaRPr lang="en-US" dirty="0"/>
          </a:p>
        </p:txBody>
      </p:sp>
    </p:spTree>
    <p:extLst>
      <p:ext uri="{BB962C8B-B14F-4D97-AF65-F5344CB8AC3E}">
        <p14:creationId xmlns:p14="http://schemas.microsoft.com/office/powerpoint/2010/main" val="179123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Late Allocations</a:t>
            </a:r>
          </a:p>
        </p:txBody>
      </p:sp>
      <p:sp>
        <p:nvSpPr>
          <p:cNvPr id="3" name="Content Placeholder 2"/>
          <p:cNvSpPr>
            <a:spLocks noGrp="1"/>
          </p:cNvSpPr>
          <p:nvPr>
            <p:ph idx="1"/>
          </p:nvPr>
        </p:nvSpPr>
        <p:spPr/>
        <p:txBody>
          <a:bodyPr/>
          <a:lstStyle/>
          <a:p>
            <a:pPr algn="just"/>
            <a:r>
              <a:rPr lang="en-US" sz="2800" dirty="0"/>
              <a:t>On the 2019 gift tax return, Trent will report the total values of all of the property in the trust as of April 1, 2019 and state that the inclusion ratio of the trust is one. Trent will allocate $500,000 of his GST exemption to the trust. </a:t>
            </a:r>
          </a:p>
          <a:p>
            <a:endParaRPr lang="en-US" dirty="0"/>
          </a:p>
        </p:txBody>
      </p:sp>
    </p:spTree>
    <p:extLst>
      <p:ext uri="{BB962C8B-B14F-4D97-AF65-F5344CB8AC3E}">
        <p14:creationId xmlns:p14="http://schemas.microsoft.com/office/powerpoint/2010/main" val="28958995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2819399"/>
          </a:xfrm>
        </p:spPr>
        <p:txBody>
          <a:bodyPr/>
          <a:lstStyle/>
          <a:p>
            <a:r>
              <a:rPr lang="en-US" b="1" dirty="0"/>
              <a:t>Allocating Increased Exemption to Previous Transfers or Current Transfers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433414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lstStyle/>
          <a:p>
            <a:pPr algn="just"/>
            <a:r>
              <a:rPr lang="en-US" sz="2400" dirty="0"/>
              <a:t>The GST exemption amount increased from $5,490,000 in 2017 to $11,180,000 in 2018 ($12,060,000 in 2022). This increase in the GST exemption amount gives rise to a potential planning opportunity for a transferor to make an additional allocation of GST exemption to an existing trust.   </a:t>
            </a:r>
          </a:p>
          <a:p>
            <a:pPr algn="just"/>
            <a:endParaRPr lang="en-US" sz="2400" dirty="0"/>
          </a:p>
        </p:txBody>
      </p:sp>
    </p:spTree>
    <p:extLst>
      <p:ext uri="{BB962C8B-B14F-4D97-AF65-F5344CB8AC3E}">
        <p14:creationId xmlns:p14="http://schemas.microsoft.com/office/powerpoint/2010/main" val="16415921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normAutofit/>
          </a:bodyPr>
          <a:lstStyle/>
          <a:p>
            <a:pPr algn="just">
              <a:buClr>
                <a:schemeClr val="tx1"/>
              </a:buClr>
            </a:pPr>
            <a:r>
              <a:rPr lang="en-US" sz="2400" dirty="0"/>
              <a:t>The TCJA states that the increase in the basic exclusion amount applies to “estates of decedents dying or gifts made after” 2017 (and before 2026). </a:t>
            </a:r>
          </a:p>
          <a:p>
            <a:pPr algn="just"/>
            <a:endParaRPr lang="en-US" sz="2400" dirty="0"/>
          </a:p>
          <a:p>
            <a:pPr algn="just">
              <a:buClr>
                <a:schemeClr val="tx1"/>
              </a:buClr>
            </a:pPr>
            <a:r>
              <a:rPr lang="en-US" sz="2400" dirty="0"/>
              <a:t>It was unclear whether GST exemption could be allocated to trusts created before 2018 when a current transfer is not being made to the trust. </a:t>
            </a:r>
          </a:p>
          <a:p>
            <a:pPr marL="0" indent="0" algn="just">
              <a:buClr>
                <a:schemeClr val="tx1"/>
              </a:buClr>
              <a:buNone/>
            </a:pPr>
            <a:endParaRPr lang="en-US" sz="2400" dirty="0"/>
          </a:p>
          <a:p>
            <a:pPr marL="0" indent="0" algn="just">
              <a:buNone/>
            </a:pPr>
            <a:endParaRPr lang="en-US" sz="2400" dirty="0"/>
          </a:p>
        </p:txBody>
      </p:sp>
    </p:spTree>
    <p:extLst>
      <p:ext uri="{BB962C8B-B14F-4D97-AF65-F5344CB8AC3E}">
        <p14:creationId xmlns:p14="http://schemas.microsoft.com/office/powerpoint/2010/main" val="3049546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normAutofit/>
          </a:bodyPr>
          <a:lstStyle/>
          <a:p>
            <a:pPr algn="just">
              <a:buClr>
                <a:schemeClr val="tx1"/>
              </a:buClr>
            </a:pPr>
            <a:r>
              <a:rPr lang="en-US" sz="2400" dirty="0"/>
              <a:t>Inflation Adjustment Provisions. </a:t>
            </a:r>
          </a:p>
          <a:p>
            <a:pPr algn="just">
              <a:buClr>
                <a:schemeClr val="tx1"/>
              </a:buClr>
            </a:pPr>
            <a:r>
              <a:rPr lang="en-US" dirty="0"/>
              <a:t>Joint Committee on Taxation, 105th Cong., 2d Sess., “General Explanation of Tax Legislation Enacted in 1998: Part Two: Internal Revenue Service Restructuring and Reform Act of 1998” (Nov. 24, 1998) states: With respect to existing trusts, transferors are permitted to make a late allocation of any additional GST exemption amount attributable to </a:t>
            </a:r>
            <a:r>
              <a:rPr lang="en-US" u="sng" dirty="0"/>
              <a:t>indexing adjustments</a:t>
            </a:r>
            <a:r>
              <a:rPr lang="en-US" dirty="0"/>
              <a:t> in accordance with the present-law rules applicable to late allocations as set forth in sections 2632 and 2642, and the regulations promulgated thereunder.</a:t>
            </a:r>
            <a:endParaRPr lang="en-US" sz="2400" dirty="0"/>
          </a:p>
          <a:p>
            <a:pPr algn="just">
              <a:buClr>
                <a:schemeClr val="tx1"/>
              </a:buClr>
            </a:pPr>
            <a:endParaRPr lang="en-US" sz="2400" dirty="0"/>
          </a:p>
          <a:p>
            <a:pPr marL="0" indent="0" algn="just">
              <a:buClr>
                <a:schemeClr val="tx1"/>
              </a:buClr>
              <a:buNone/>
            </a:pPr>
            <a:endParaRPr lang="en-US" sz="2400" dirty="0"/>
          </a:p>
        </p:txBody>
      </p:sp>
    </p:spTree>
    <p:extLst>
      <p:ext uri="{BB962C8B-B14F-4D97-AF65-F5344CB8AC3E}">
        <p14:creationId xmlns:p14="http://schemas.microsoft.com/office/powerpoint/2010/main" val="389725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Calculation of Inclusion Ratio: Timely Allocations </a:t>
            </a:r>
          </a:p>
        </p:txBody>
      </p:sp>
      <p:sp>
        <p:nvSpPr>
          <p:cNvPr id="3" name="Content Placeholder 2"/>
          <p:cNvSpPr>
            <a:spLocks noGrp="1"/>
          </p:cNvSpPr>
          <p:nvPr>
            <p:ph idx="1"/>
          </p:nvPr>
        </p:nvSpPr>
        <p:spPr/>
        <p:txBody>
          <a:bodyPr>
            <a:noAutofit/>
          </a:bodyPr>
          <a:lstStyle/>
          <a:p>
            <a:pPr algn="just">
              <a:buClr>
                <a:schemeClr val="tx1"/>
              </a:buClr>
            </a:pPr>
            <a:r>
              <a:rPr lang="en-US" dirty="0"/>
              <a:t>Dr. Fieldstone creates an irrevocable trust for the benefit of her son, Nathan. In 2011, Dr. Fieldstone makes a gift of stock in a closely-held corporation to the trust. She timely files a 2011 gift tax return to report the gift of the stock as $1,000,000 and allocates $1,000,000 of her GST exemption to the transfer. In 2015, she makes a gift of $2,000,000 to the trust. Dr. Fieldstone timely files a 2015 gift tax return to report the gift and allocates $2,000,000 of her GST exemption to this transfer. </a:t>
            </a:r>
          </a:p>
        </p:txBody>
      </p:sp>
    </p:spTree>
    <p:extLst>
      <p:ext uri="{BB962C8B-B14F-4D97-AF65-F5344CB8AC3E}">
        <p14:creationId xmlns:p14="http://schemas.microsoft.com/office/powerpoint/2010/main" val="37431838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normAutofit/>
          </a:bodyPr>
          <a:lstStyle/>
          <a:p>
            <a:pPr algn="just">
              <a:buClr>
                <a:schemeClr val="tx1"/>
              </a:buClr>
            </a:pPr>
            <a:r>
              <a:rPr lang="en-US" dirty="0"/>
              <a:t>Section 2631(a) states that an individual may allocate his or her GST exemption amount to “</a:t>
            </a:r>
            <a:r>
              <a:rPr lang="en-US" i="1" dirty="0"/>
              <a:t>any property </a:t>
            </a:r>
            <a:r>
              <a:rPr lang="en-US" dirty="0"/>
              <a:t>with respect to which such individual is the transferor.” </a:t>
            </a:r>
          </a:p>
          <a:p>
            <a:pPr algn="just">
              <a:buClr>
                <a:schemeClr val="tx1"/>
              </a:buClr>
            </a:pPr>
            <a:r>
              <a:rPr lang="en-US" dirty="0"/>
              <a:t>“Any property” may include property transferred in previous years. </a:t>
            </a:r>
            <a:endParaRPr lang="en-US" sz="2400" dirty="0"/>
          </a:p>
        </p:txBody>
      </p:sp>
    </p:spTree>
    <p:extLst>
      <p:ext uri="{BB962C8B-B14F-4D97-AF65-F5344CB8AC3E}">
        <p14:creationId xmlns:p14="http://schemas.microsoft.com/office/powerpoint/2010/main" val="29716002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normAutofit/>
          </a:bodyPr>
          <a:lstStyle/>
          <a:p>
            <a:pPr algn="just">
              <a:buClr>
                <a:schemeClr val="tx1"/>
              </a:buClr>
            </a:pPr>
            <a:r>
              <a:rPr lang="en-US" sz="2400" dirty="0"/>
              <a:t>Bluebook</a:t>
            </a:r>
            <a:r>
              <a:rPr lang="en-US" dirty="0"/>
              <a:t> (GENERAL EXPLANATION OF PUBLIC LAW 115–97 Prepared by the Joint Committee on Taxation). </a:t>
            </a:r>
          </a:p>
          <a:p>
            <a:pPr algn="just">
              <a:buClr>
                <a:schemeClr val="tx1"/>
              </a:buClr>
            </a:pPr>
            <a:r>
              <a:rPr lang="en-US" dirty="0"/>
              <a:t>“Because the generation-skipping transfer tax exemption under section 2631(c) is set by cross-reference to the basic exclusion amount in effect for estate tax purposes, this increase to the basic exclusion amount also increases the amount of generation-skipping transfer tax exemption available </a:t>
            </a:r>
            <a:r>
              <a:rPr lang="en-US" i="1" dirty="0"/>
              <a:t>to be allocated</a:t>
            </a:r>
            <a:r>
              <a:rPr lang="en-US" dirty="0"/>
              <a:t> from January 1, 2018, through December 31, 2025” (emphasis added).    </a:t>
            </a:r>
            <a:r>
              <a:rPr lang="en-US" sz="2400" dirty="0"/>
              <a:t>  </a:t>
            </a:r>
          </a:p>
          <a:p>
            <a:pPr algn="just"/>
            <a:endParaRPr lang="en-US" sz="2400" dirty="0"/>
          </a:p>
        </p:txBody>
      </p:sp>
    </p:spTree>
    <p:extLst>
      <p:ext uri="{BB962C8B-B14F-4D97-AF65-F5344CB8AC3E}">
        <p14:creationId xmlns:p14="http://schemas.microsoft.com/office/powerpoint/2010/main" val="227020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lstStyle/>
          <a:p>
            <a:pPr algn="just">
              <a:buClr>
                <a:schemeClr val="tx1"/>
              </a:buClr>
            </a:pPr>
            <a:r>
              <a:rPr lang="en-US" sz="2400" dirty="0"/>
              <a:t>On January 20, 2016, </a:t>
            </a:r>
            <a:r>
              <a:rPr lang="en-US" dirty="0"/>
              <a:t>Ted</a:t>
            </a:r>
            <a:r>
              <a:rPr lang="en-US" sz="2400" dirty="0"/>
              <a:t> created a trust for the benefit of his daughter, Keeley, and grandchildren. </a:t>
            </a:r>
            <a:r>
              <a:rPr lang="en-US" dirty="0"/>
              <a:t>Ted</a:t>
            </a:r>
            <a:r>
              <a:rPr lang="en-US" sz="2400" dirty="0"/>
              <a:t> transferred a piece of property </a:t>
            </a:r>
            <a:r>
              <a:rPr lang="en-US" dirty="0"/>
              <a:t>in Oxford</a:t>
            </a:r>
            <a:r>
              <a:rPr lang="en-US" sz="2400" dirty="0"/>
              <a:t> to the trust. </a:t>
            </a:r>
            <a:r>
              <a:rPr lang="en-US" dirty="0"/>
              <a:t>Ted</a:t>
            </a:r>
            <a:r>
              <a:rPr lang="en-US" sz="2400" dirty="0"/>
              <a:t> timely filed a gift tax return reporting the value of the property as $6,000,000. </a:t>
            </a:r>
            <a:r>
              <a:rPr lang="en-US" dirty="0"/>
              <a:t>Ted</a:t>
            </a:r>
            <a:r>
              <a:rPr lang="en-US" sz="2400" dirty="0"/>
              <a:t>’s entire then-remaining generation-skipping transfer tax exemption of $5,400,000 was allocated to the transfer. </a:t>
            </a:r>
          </a:p>
          <a:p>
            <a:pPr marL="0" indent="0" algn="just">
              <a:buNone/>
            </a:pPr>
            <a:endParaRPr lang="en-US" sz="2400" dirty="0"/>
          </a:p>
          <a:p>
            <a:pPr algn="just">
              <a:buClr>
                <a:schemeClr val="tx1"/>
              </a:buClr>
            </a:pPr>
            <a:r>
              <a:rPr lang="en-US" sz="2400" dirty="0"/>
              <a:t>As of the date of the 2016 gift, the trust has an inclusion ratio of 0.100 [1 - ($5,400,000/$6,000,000)]. </a:t>
            </a:r>
          </a:p>
          <a:p>
            <a:pPr algn="just">
              <a:buClr>
                <a:schemeClr val="tx1"/>
              </a:buClr>
            </a:pPr>
            <a:endParaRPr lang="en-US" sz="2400" dirty="0"/>
          </a:p>
        </p:txBody>
      </p:sp>
    </p:spTree>
    <p:extLst>
      <p:ext uri="{BB962C8B-B14F-4D97-AF65-F5344CB8AC3E}">
        <p14:creationId xmlns:p14="http://schemas.microsoft.com/office/powerpoint/2010/main" val="1521686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normAutofit lnSpcReduction="10000"/>
          </a:bodyPr>
          <a:lstStyle/>
          <a:p>
            <a:pPr algn="just">
              <a:buClr>
                <a:schemeClr val="tx1"/>
              </a:buClr>
            </a:pPr>
            <a:r>
              <a:rPr lang="en-US" sz="2400" dirty="0"/>
              <a:t>On July 1, 2018, when the property in the trust has a fair market value of $7,000,000, </a:t>
            </a:r>
            <a:r>
              <a:rPr lang="en-US" dirty="0"/>
              <a:t>Ted</a:t>
            </a:r>
            <a:r>
              <a:rPr lang="en-US" sz="2400" dirty="0"/>
              <a:t> files a gift tax return and allocates $700,000 of his remaining generation-skipping transfer tax exemption to the trust. </a:t>
            </a:r>
          </a:p>
          <a:p>
            <a:pPr algn="just">
              <a:buClr>
                <a:schemeClr val="tx1"/>
              </a:buClr>
            </a:pPr>
            <a:r>
              <a:rPr lang="en-US" sz="2400" dirty="0"/>
              <a:t>This allocation reduces the trust’s inclusion ratio from 0.100 to zero [1 - (($700,000 + (90% x $7,000,000)) / $7,000,000))], effective on July 1, 2018. </a:t>
            </a:r>
          </a:p>
          <a:p>
            <a:pPr algn="just">
              <a:buClr>
                <a:schemeClr val="tx1"/>
              </a:buClr>
            </a:pPr>
            <a:r>
              <a:rPr lang="en-US" dirty="0"/>
              <a:t>The generation-skipping transfer tax on a taxable distribution from, or a taxable termination with respect to, the trust on or after July 1, 2018, is determined using an inclusion ratio of zero. </a:t>
            </a:r>
          </a:p>
          <a:p>
            <a:pPr algn="just">
              <a:buClr>
                <a:schemeClr val="tx1"/>
              </a:buClr>
            </a:pPr>
            <a:endParaRPr lang="en-US" sz="2400" dirty="0"/>
          </a:p>
          <a:p>
            <a:pPr marL="0" indent="0" algn="just">
              <a:buClr>
                <a:schemeClr val="tx1"/>
              </a:buClr>
              <a:buNone/>
            </a:pPr>
            <a:endParaRPr lang="en-US" sz="2400" dirty="0"/>
          </a:p>
        </p:txBody>
      </p:sp>
    </p:spTree>
    <p:extLst>
      <p:ext uri="{BB962C8B-B14F-4D97-AF65-F5344CB8AC3E}">
        <p14:creationId xmlns:p14="http://schemas.microsoft.com/office/powerpoint/2010/main" val="33292853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normAutofit/>
          </a:bodyPr>
          <a:lstStyle/>
          <a:p>
            <a:pPr algn="just">
              <a:buClr>
                <a:schemeClr val="tx1"/>
              </a:buClr>
            </a:pPr>
            <a:r>
              <a:rPr lang="en-US" dirty="0"/>
              <a:t>In this example in the Bluebook, the individual was able to make a late allocation of the increased GST exemption for a previously created trust. However, the Bluebook is not a definitive statement of the law. </a:t>
            </a:r>
          </a:p>
          <a:p>
            <a:pPr algn="just">
              <a:buClr>
                <a:schemeClr val="tx1"/>
              </a:buClr>
            </a:pPr>
            <a:endParaRPr lang="en-US" dirty="0"/>
          </a:p>
          <a:p>
            <a:pPr marL="0" indent="0" algn="just">
              <a:buClr>
                <a:schemeClr val="tx1"/>
              </a:buClr>
              <a:buNone/>
            </a:pPr>
            <a:endParaRPr lang="en-US" sz="2400" dirty="0"/>
          </a:p>
        </p:txBody>
      </p:sp>
    </p:spTree>
    <p:extLst>
      <p:ext uri="{BB962C8B-B14F-4D97-AF65-F5344CB8AC3E}">
        <p14:creationId xmlns:p14="http://schemas.microsoft.com/office/powerpoint/2010/main" val="6606434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normAutofit lnSpcReduction="10000"/>
          </a:bodyPr>
          <a:lstStyle/>
          <a:p>
            <a:pPr algn="just"/>
            <a:r>
              <a:rPr lang="en-US" sz="2400" dirty="0"/>
              <a:t>An allocation of the GST exemption can be made </a:t>
            </a:r>
            <a:r>
              <a:rPr lang="en-US" sz="2400" i="1" dirty="0"/>
              <a:t>any time </a:t>
            </a:r>
            <a:r>
              <a:rPr lang="en-US" sz="2400" dirty="0"/>
              <a:t>before the due date of the transferor’s estate tax return (including extensions).  I.R.C. § 2632(a)(1)</a:t>
            </a:r>
          </a:p>
          <a:p>
            <a:pPr algn="just"/>
            <a:endParaRPr lang="en-US" sz="2400" dirty="0"/>
          </a:p>
          <a:p>
            <a:pPr algn="just"/>
            <a:r>
              <a:rPr lang="en-US" sz="2400" dirty="0"/>
              <a:t>When an additional allocation of GST exemption is made to an existing trust, the applicable fraction of the trust is re-computed. The numerator of the new applicable fraction is the amount of additional GST exemption being allocated plus the value of exempt portion of the trust and the denominator is the fair market value of the trust at the time of the additional allocation.</a:t>
            </a:r>
            <a:endParaRPr lang="en-US" sz="2800" dirty="0"/>
          </a:p>
        </p:txBody>
      </p:sp>
    </p:spTree>
    <p:extLst>
      <p:ext uri="{BB962C8B-B14F-4D97-AF65-F5344CB8AC3E}">
        <p14:creationId xmlns:p14="http://schemas.microsoft.com/office/powerpoint/2010/main" val="6619997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Previous Transfers</a:t>
            </a:r>
          </a:p>
        </p:txBody>
      </p:sp>
      <p:sp>
        <p:nvSpPr>
          <p:cNvPr id="3" name="Content Placeholder 2"/>
          <p:cNvSpPr>
            <a:spLocks noGrp="1"/>
          </p:cNvSpPr>
          <p:nvPr>
            <p:ph idx="1"/>
          </p:nvPr>
        </p:nvSpPr>
        <p:spPr/>
        <p:txBody>
          <a:bodyPr>
            <a:normAutofit fontScale="77500" lnSpcReduction="20000"/>
          </a:bodyPr>
          <a:lstStyle/>
          <a:p>
            <a:pPr marL="0" indent="0" algn="just">
              <a:buNone/>
            </a:pPr>
            <a:r>
              <a:rPr lang="en-US" sz="2800" dirty="0"/>
              <a:t>Jamie makes a gift of </a:t>
            </a:r>
            <a:r>
              <a:rPr lang="en-US" sz="2800" dirty="0" err="1"/>
              <a:t>Dogecoin</a:t>
            </a:r>
            <a:r>
              <a:rPr lang="en-US" sz="2800" dirty="0"/>
              <a:t> stock valued at $11,500,000 to a “GST Trust” for his descendants on December 31, 2021.  On April 1, 2022, the stock is valued at $4,000,000. How should Jamie best allocate his GST exemption to this transfer?</a:t>
            </a:r>
          </a:p>
          <a:p>
            <a:pPr algn="just"/>
            <a:r>
              <a:rPr lang="en-US" sz="2800" dirty="0"/>
              <a:t>Jamie should elect to have the automatic allocation rules not apply to this transfer on his timely filed 2021 gift tax return.</a:t>
            </a:r>
          </a:p>
          <a:p>
            <a:pPr lvl="1" algn="just"/>
            <a:r>
              <a:rPr lang="en-US" sz="2500" dirty="0"/>
              <a:t>Jamie could then file a supplemental return on April 16, 2022 (any date in April after April 15, 2022) and make a late allocation of his GST exemption and elect to use the April 1, 2022 value of $4,000,000. </a:t>
            </a:r>
          </a:p>
          <a:p>
            <a:pPr lvl="1" algn="just"/>
            <a:r>
              <a:rPr lang="en-US" sz="2500" dirty="0"/>
              <a:t>Jamie could then wait and file a 2022 gift tax return in 2023 and make a late allocation as of such date (however, the value of </a:t>
            </a:r>
            <a:r>
              <a:rPr lang="en-US" sz="2500" dirty="0" err="1"/>
              <a:t>Dogecoin</a:t>
            </a:r>
            <a:r>
              <a:rPr lang="en-US" sz="2500" dirty="0"/>
              <a:t> may increase – possibly in excess of his available GST exemption amount). Additionally, it may be more likely that a taxable distribution is made prior to the effective date of the late allocation.</a:t>
            </a:r>
          </a:p>
        </p:txBody>
      </p:sp>
    </p:spTree>
    <p:extLst>
      <p:ext uri="{BB962C8B-B14F-4D97-AF65-F5344CB8AC3E}">
        <p14:creationId xmlns:p14="http://schemas.microsoft.com/office/powerpoint/2010/main" val="18353194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Current Transfers</a:t>
            </a:r>
          </a:p>
        </p:txBody>
      </p:sp>
      <p:sp>
        <p:nvSpPr>
          <p:cNvPr id="3" name="Content Placeholder 2"/>
          <p:cNvSpPr>
            <a:spLocks noGrp="1"/>
          </p:cNvSpPr>
          <p:nvPr>
            <p:ph idx="1"/>
          </p:nvPr>
        </p:nvSpPr>
        <p:spPr/>
        <p:txBody>
          <a:bodyPr>
            <a:normAutofit/>
          </a:bodyPr>
          <a:lstStyle/>
          <a:p>
            <a:pPr algn="just"/>
            <a:r>
              <a:rPr lang="en-US" dirty="0"/>
              <a:t>What happens if a taxpayer makes a gift in excess of his available GST exemption in 2021 but within the indexed GST exemption in 2022?</a:t>
            </a:r>
          </a:p>
          <a:p>
            <a:pPr algn="just"/>
            <a:r>
              <a:rPr lang="en-US" sz="2400" dirty="0"/>
              <a:t>Can the increased 2022 GST exemption be allocated to the 2021 gift on a timely filed 2021 Form 709?</a:t>
            </a:r>
          </a:p>
          <a:p>
            <a:pPr marL="0" indent="0" algn="just">
              <a:buNone/>
            </a:pPr>
            <a:endParaRPr lang="en-US" sz="2400" dirty="0"/>
          </a:p>
        </p:txBody>
      </p:sp>
    </p:spTree>
    <p:extLst>
      <p:ext uri="{BB962C8B-B14F-4D97-AF65-F5344CB8AC3E}">
        <p14:creationId xmlns:p14="http://schemas.microsoft.com/office/powerpoint/2010/main" val="17486172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Allocating Increased Exemption to Current Transfers</a:t>
            </a:r>
          </a:p>
        </p:txBody>
      </p:sp>
      <p:sp>
        <p:nvSpPr>
          <p:cNvPr id="3" name="Content Placeholder 2"/>
          <p:cNvSpPr>
            <a:spLocks noGrp="1"/>
          </p:cNvSpPr>
          <p:nvPr>
            <p:ph idx="1"/>
          </p:nvPr>
        </p:nvSpPr>
        <p:spPr/>
        <p:txBody>
          <a:bodyPr>
            <a:normAutofit fontScale="85000" lnSpcReduction="20000"/>
          </a:bodyPr>
          <a:lstStyle/>
          <a:p>
            <a:pPr algn="just"/>
            <a:r>
              <a:rPr lang="en-US" dirty="0"/>
              <a:t>On May 16, 2021, Rupert makes a gift in trust for his descendants of $11,900,000 in cash. Rupert has $11,700,000 of GST exemption in 2021.</a:t>
            </a:r>
          </a:p>
          <a:p>
            <a:pPr algn="just"/>
            <a:r>
              <a:rPr lang="en-US" dirty="0"/>
              <a:t>Rupert timely files his 2021 gift tax return on April 15 (or April 18), 2022 and attaches a statement of his intention to allocate his increased 2022 GST exemption ($12,060,000) to his 2021 gift to the extent necessary for the trust to have an inclusion ratio of zero. </a:t>
            </a:r>
          </a:p>
          <a:p>
            <a:pPr algn="just"/>
            <a:r>
              <a:rPr lang="en-US" dirty="0"/>
              <a:t>What is the effective date of allocation of the increased exemption amount?  </a:t>
            </a:r>
          </a:p>
          <a:p>
            <a:pPr lvl="1" algn="just"/>
            <a:r>
              <a:rPr lang="en-US" dirty="0"/>
              <a:t>Date of gift? But, Rupert didn’t have the increased exemption amount on May 16, 2021.</a:t>
            </a:r>
          </a:p>
          <a:p>
            <a:pPr lvl="1" algn="just"/>
            <a:r>
              <a:rPr lang="en-US" dirty="0"/>
              <a:t>January 1, 2022 (the first day the increased exemption is available)? If so, would the assets of the trust need to be revalued as of such date to determine the amount of GST exemption allocated?</a:t>
            </a:r>
          </a:p>
          <a:p>
            <a:pPr lvl="1" algn="just"/>
            <a:r>
              <a:rPr lang="en-US" dirty="0"/>
              <a:t>The date the return is filed? But this is not a late allocation, and only late allocations are effective as of the date of filing. </a:t>
            </a:r>
          </a:p>
          <a:p>
            <a:pPr lvl="1" algn="just"/>
            <a:endParaRPr lang="en-US" dirty="0"/>
          </a:p>
          <a:p>
            <a:pPr marL="0" indent="0" algn="just">
              <a:buNone/>
            </a:pPr>
            <a:endParaRPr lang="en-US" sz="2400" dirty="0"/>
          </a:p>
        </p:txBody>
      </p:sp>
    </p:spTree>
    <p:extLst>
      <p:ext uri="{BB962C8B-B14F-4D97-AF65-F5344CB8AC3E}">
        <p14:creationId xmlns:p14="http://schemas.microsoft.com/office/powerpoint/2010/main" val="3447946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a:t>Annual Exclusion Gifts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21692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Finality of Inclusion Ratio: Timely Allocations </a:t>
            </a:r>
          </a:p>
        </p:txBody>
      </p:sp>
      <p:sp>
        <p:nvSpPr>
          <p:cNvPr id="3" name="Content Placeholder 2"/>
          <p:cNvSpPr>
            <a:spLocks noGrp="1"/>
          </p:cNvSpPr>
          <p:nvPr>
            <p:ph idx="1"/>
          </p:nvPr>
        </p:nvSpPr>
        <p:spPr/>
        <p:txBody>
          <a:bodyPr>
            <a:normAutofit/>
          </a:bodyPr>
          <a:lstStyle/>
          <a:p>
            <a:pPr algn="just">
              <a:buClr>
                <a:schemeClr val="tx1"/>
              </a:buClr>
            </a:pPr>
            <a:r>
              <a:rPr lang="en-US" dirty="0"/>
              <a:t>Because Dr. Fieldstone timely-filed gift tax returns and allocated her GST exemption to the transfers, the values as of the dates of the gifts (totaling $3,000,000) would be used in determining the inclusion ratio for the trust and should become final once the statute of limitations for the 2015 gift tax return has expired.</a:t>
            </a:r>
          </a:p>
        </p:txBody>
      </p:sp>
    </p:spTree>
    <p:extLst>
      <p:ext uri="{BB962C8B-B14F-4D97-AF65-F5344CB8AC3E}">
        <p14:creationId xmlns:p14="http://schemas.microsoft.com/office/powerpoint/2010/main" val="34277186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Annual Exclusion Gifts</a:t>
            </a:r>
          </a:p>
        </p:txBody>
      </p:sp>
      <p:sp>
        <p:nvSpPr>
          <p:cNvPr id="3" name="Content Placeholder 2"/>
          <p:cNvSpPr>
            <a:spLocks noGrp="1"/>
          </p:cNvSpPr>
          <p:nvPr>
            <p:ph idx="1"/>
          </p:nvPr>
        </p:nvSpPr>
        <p:spPr/>
        <p:txBody>
          <a:bodyPr/>
          <a:lstStyle/>
          <a:p>
            <a:pPr algn="just">
              <a:buClr>
                <a:schemeClr val="tx1"/>
              </a:buClr>
            </a:pPr>
            <a:r>
              <a:rPr lang="en-US" sz="2800" dirty="0"/>
              <a:t>An </a:t>
            </a:r>
            <a:r>
              <a:rPr lang="en-US" sz="2800" u="sng" dirty="0"/>
              <a:t>outright direct skip</a:t>
            </a:r>
            <a:r>
              <a:rPr lang="en-US" sz="2800" dirty="0"/>
              <a:t> transfer that qualifies for the gift tax annual exclusion is not subject to the GST tax. The transfer is deemed to have an inclusion ratio of zero.  </a:t>
            </a:r>
          </a:p>
          <a:p>
            <a:endParaRPr lang="en-US" sz="2800" dirty="0"/>
          </a:p>
          <a:p>
            <a:pPr algn="just">
              <a:buClr>
                <a:schemeClr val="tx1"/>
              </a:buClr>
            </a:pPr>
            <a:r>
              <a:rPr lang="en-US" sz="2800" dirty="0"/>
              <a:t>A direct skip transfer to a trust that qualifies for the gift tax annual exclusion does not automatically qualify as nontaxable for purposes of the GST tax. </a:t>
            </a:r>
          </a:p>
          <a:p>
            <a:endParaRPr lang="en-US" sz="2400" dirty="0"/>
          </a:p>
        </p:txBody>
      </p:sp>
    </p:spTree>
    <p:extLst>
      <p:ext uri="{BB962C8B-B14F-4D97-AF65-F5344CB8AC3E}">
        <p14:creationId xmlns:p14="http://schemas.microsoft.com/office/powerpoint/2010/main" val="32512148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Annual Exclusion Gifts</a:t>
            </a:r>
          </a:p>
        </p:txBody>
      </p:sp>
      <p:sp>
        <p:nvSpPr>
          <p:cNvPr id="3" name="Content Placeholder 2"/>
          <p:cNvSpPr>
            <a:spLocks noGrp="1"/>
          </p:cNvSpPr>
          <p:nvPr>
            <p:ph idx="1"/>
          </p:nvPr>
        </p:nvSpPr>
        <p:spPr/>
        <p:txBody>
          <a:bodyPr/>
          <a:lstStyle/>
          <a:p>
            <a:pPr algn="just">
              <a:buClr>
                <a:schemeClr val="tx1"/>
              </a:buClr>
            </a:pPr>
            <a:r>
              <a:rPr lang="en-US" sz="2800" dirty="0"/>
              <a:t>A transfer to a trust will only qualify for the annual exclusion from GST tax if: </a:t>
            </a:r>
          </a:p>
          <a:p>
            <a:pPr lvl="1" algn="just"/>
            <a:r>
              <a:rPr lang="en-US" sz="2400" dirty="0"/>
              <a:t>(1) The trust is exclusively for </a:t>
            </a:r>
            <a:r>
              <a:rPr lang="en-US" sz="2400" u="sng" dirty="0"/>
              <a:t>one beneficiary</a:t>
            </a:r>
            <a:r>
              <a:rPr lang="en-US" sz="2400" dirty="0"/>
              <a:t> during his/her lifetime; and </a:t>
            </a:r>
          </a:p>
          <a:p>
            <a:pPr lvl="1" algn="just"/>
            <a:r>
              <a:rPr lang="en-US" sz="2400" dirty="0"/>
              <a:t>(2) The trust corpus is </a:t>
            </a:r>
            <a:r>
              <a:rPr lang="en-US" sz="2400" u="sng" dirty="0"/>
              <a:t>includible that beneficiary’s estate </a:t>
            </a:r>
            <a:r>
              <a:rPr lang="en-US" sz="2400" dirty="0"/>
              <a:t>if he or she dies before the trust termination.</a:t>
            </a:r>
          </a:p>
          <a:p>
            <a:pPr marL="457200" lvl="1" indent="0" algn="just">
              <a:buNone/>
            </a:pPr>
            <a:endParaRPr lang="en-US" sz="2400" dirty="0"/>
          </a:p>
          <a:p>
            <a:pPr algn="just"/>
            <a:r>
              <a:rPr lang="en-US" sz="2800" dirty="0"/>
              <a:t>This rule is effective for transfers to trusts after March 31, 1988. </a:t>
            </a:r>
          </a:p>
          <a:p>
            <a:endParaRPr lang="en-US" sz="2400" dirty="0"/>
          </a:p>
        </p:txBody>
      </p:sp>
    </p:spTree>
    <p:extLst>
      <p:ext uri="{BB962C8B-B14F-4D97-AF65-F5344CB8AC3E}">
        <p14:creationId xmlns:p14="http://schemas.microsoft.com/office/powerpoint/2010/main" val="34934166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Annual Exclusion Gifts</a:t>
            </a:r>
          </a:p>
        </p:txBody>
      </p:sp>
      <p:sp>
        <p:nvSpPr>
          <p:cNvPr id="3" name="Content Placeholder 2"/>
          <p:cNvSpPr>
            <a:spLocks noGrp="1"/>
          </p:cNvSpPr>
          <p:nvPr>
            <p:ph idx="1"/>
          </p:nvPr>
        </p:nvSpPr>
        <p:spPr/>
        <p:txBody>
          <a:bodyPr/>
          <a:lstStyle/>
          <a:p>
            <a:pPr algn="just">
              <a:buClr>
                <a:schemeClr val="tx1"/>
              </a:buClr>
            </a:pPr>
            <a:r>
              <a:rPr lang="en-US" dirty="0"/>
              <a:t>Roy</a:t>
            </a:r>
            <a:r>
              <a:rPr lang="en-US" sz="2400" dirty="0"/>
              <a:t> creates a trust for his </a:t>
            </a:r>
            <a:r>
              <a:rPr lang="en-US" dirty="0"/>
              <a:t>grandchild</a:t>
            </a:r>
            <a:r>
              <a:rPr lang="en-US" sz="2400" dirty="0"/>
              <a:t>, Higgins, and gives Higgins a general power of appointment over the trust. Roy transfers $16,000 to the trust. Higgins has a power of withdrawal applicable to the transfer such that the transfer qualifies for the gift tax annual exclusion. The entire transfer will also qualify for the GST annual exclusion.</a:t>
            </a:r>
          </a:p>
        </p:txBody>
      </p:sp>
    </p:spTree>
    <p:extLst>
      <p:ext uri="{BB962C8B-B14F-4D97-AF65-F5344CB8AC3E}">
        <p14:creationId xmlns:p14="http://schemas.microsoft.com/office/powerpoint/2010/main" val="37058875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Annual Exclusion Gifts</a:t>
            </a:r>
          </a:p>
        </p:txBody>
      </p:sp>
      <p:sp>
        <p:nvSpPr>
          <p:cNvPr id="3" name="Content Placeholder 2"/>
          <p:cNvSpPr>
            <a:spLocks noGrp="1"/>
          </p:cNvSpPr>
          <p:nvPr>
            <p:ph idx="1"/>
          </p:nvPr>
        </p:nvSpPr>
        <p:spPr/>
        <p:txBody>
          <a:bodyPr/>
          <a:lstStyle/>
          <a:p>
            <a:pPr algn="just"/>
            <a:r>
              <a:rPr lang="en-US" sz="2400" dirty="0"/>
              <a:t>Same as previous example, however, the trustee may also distribute income from the trust to </a:t>
            </a:r>
            <a:r>
              <a:rPr lang="en-US" dirty="0"/>
              <a:t>Roy</a:t>
            </a:r>
            <a:r>
              <a:rPr lang="en-US" sz="2400" dirty="0"/>
              <a:t>’s great-grandchild, Ted. Now, none of the transfer would qualify for the GST annual exclusion even if part of the transfer will qualify for the gift tax annual exclusion. </a:t>
            </a:r>
          </a:p>
        </p:txBody>
      </p:sp>
    </p:spTree>
    <p:extLst>
      <p:ext uri="{BB962C8B-B14F-4D97-AF65-F5344CB8AC3E}">
        <p14:creationId xmlns:p14="http://schemas.microsoft.com/office/powerpoint/2010/main" val="34640057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Annual Exclusion Gifts</a:t>
            </a:r>
          </a:p>
        </p:txBody>
      </p:sp>
      <p:sp>
        <p:nvSpPr>
          <p:cNvPr id="3" name="Content Placeholder 2"/>
          <p:cNvSpPr>
            <a:spLocks noGrp="1"/>
          </p:cNvSpPr>
          <p:nvPr>
            <p:ph idx="1"/>
          </p:nvPr>
        </p:nvSpPr>
        <p:spPr/>
        <p:txBody>
          <a:bodyPr/>
          <a:lstStyle/>
          <a:p>
            <a:pPr algn="just"/>
            <a:r>
              <a:rPr lang="en-US" sz="2400" dirty="0"/>
              <a:t>Roy creates a trust for </a:t>
            </a:r>
            <a:r>
              <a:rPr lang="en-US" dirty="0"/>
              <a:t>Higgins</a:t>
            </a:r>
            <a:r>
              <a:rPr lang="en-US" sz="2400" dirty="0"/>
              <a:t> and his great-grandchild, Ted. Roy transfers real property to the trust with a fair market value of $600,000. Higgins has a power of withdrawal applicable to the transfer such that the transfer qualifies for the gift tax annual exclusion. Therefore, the total gift to the trust for gift tax purposes is $584,000.</a:t>
            </a:r>
          </a:p>
          <a:p>
            <a:pPr algn="just"/>
            <a:endParaRPr lang="en-US" sz="2400" dirty="0"/>
          </a:p>
        </p:txBody>
      </p:sp>
    </p:spTree>
    <p:extLst>
      <p:ext uri="{BB962C8B-B14F-4D97-AF65-F5344CB8AC3E}">
        <p14:creationId xmlns:p14="http://schemas.microsoft.com/office/powerpoint/2010/main" val="11902946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Annual Exclusion Gifts</a:t>
            </a:r>
          </a:p>
        </p:txBody>
      </p:sp>
      <p:sp>
        <p:nvSpPr>
          <p:cNvPr id="3" name="Content Placeholder 2"/>
          <p:cNvSpPr>
            <a:spLocks noGrp="1"/>
          </p:cNvSpPr>
          <p:nvPr>
            <p:ph idx="1"/>
          </p:nvPr>
        </p:nvSpPr>
        <p:spPr/>
        <p:txBody>
          <a:bodyPr/>
          <a:lstStyle/>
          <a:p>
            <a:pPr algn="just">
              <a:buClr>
                <a:schemeClr val="tx1"/>
              </a:buClr>
            </a:pPr>
            <a:r>
              <a:rPr lang="en-US" sz="2400" dirty="0"/>
              <a:t>The gift to the trust does not qualify for the GST annual exclusion because </a:t>
            </a:r>
            <a:r>
              <a:rPr lang="en-US" dirty="0"/>
              <a:t>the trust</a:t>
            </a:r>
            <a:r>
              <a:rPr lang="en-US" sz="2400" dirty="0"/>
              <a:t> is not exclusively for one beneficiary. Roy must allocate $600,000 of his GST exemption to the transfer in order for the trust to be fully exempt. </a:t>
            </a:r>
          </a:p>
          <a:p>
            <a:pPr marL="0" indent="0" algn="just">
              <a:buNone/>
            </a:pPr>
            <a:endParaRPr lang="en-US" sz="2400" dirty="0"/>
          </a:p>
        </p:txBody>
      </p:sp>
    </p:spTree>
    <p:extLst>
      <p:ext uri="{BB962C8B-B14F-4D97-AF65-F5344CB8AC3E}">
        <p14:creationId xmlns:p14="http://schemas.microsoft.com/office/powerpoint/2010/main" val="34672499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Effective Date of Allocations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571286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Effective Date of Allocations: Timely Filed Gift Tax Returns</a:t>
            </a:r>
          </a:p>
        </p:txBody>
      </p:sp>
      <p:sp>
        <p:nvSpPr>
          <p:cNvPr id="3" name="Content Placeholder 2"/>
          <p:cNvSpPr>
            <a:spLocks noGrp="1"/>
          </p:cNvSpPr>
          <p:nvPr>
            <p:ph idx="1"/>
          </p:nvPr>
        </p:nvSpPr>
        <p:spPr/>
        <p:txBody>
          <a:bodyPr/>
          <a:lstStyle/>
          <a:p>
            <a:pPr algn="just">
              <a:buClr>
                <a:schemeClr val="tx1"/>
              </a:buClr>
            </a:pPr>
            <a:r>
              <a:rPr lang="en-US" dirty="0"/>
              <a:t>If an allocation is made on a timely-filed gift tax return or under the automatic allocation rules, the allocation is deemed effective </a:t>
            </a:r>
            <a:r>
              <a:rPr lang="en-US" u="sng" dirty="0"/>
              <a:t>as of the date of the transfer</a:t>
            </a:r>
            <a:r>
              <a:rPr lang="en-US" dirty="0"/>
              <a:t>. </a:t>
            </a:r>
          </a:p>
        </p:txBody>
      </p:sp>
    </p:spTree>
    <p:extLst>
      <p:ext uri="{BB962C8B-B14F-4D97-AF65-F5344CB8AC3E}">
        <p14:creationId xmlns:p14="http://schemas.microsoft.com/office/powerpoint/2010/main" val="42922358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Effective Date of Allocations: Late Allocations</a:t>
            </a:r>
          </a:p>
        </p:txBody>
      </p:sp>
      <p:sp>
        <p:nvSpPr>
          <p:cNvPr id="3" name="Content Placeholder 2"/>
          <p:cNvSpPr>
            <a:spLocks noGrp="1"/>
          </p:cNvSpPr>
          <p:nvPr>
            <p:ph idx="1"/>
          </p:nvPr>
        </p:nvSpPr>
        <p:spPr/>
        <p:txBody>
          <a:bodyPr/>
          <a:lstStyle/>
          <a:p>
            <a:pPr algn="just">
              <a:buClr>
                <a:schemeClr val="tx1"/>
              </a:buClr>
            </a:pPr>
            <a:r>
              <a:rPr lang="en-US" dirty="0"/>
              <a:t>If an allocation is made on a gift tax return that is not timely filed, the allocation is effective on the </a:t>
            </a:r>
            <a:r>
              <a:rPr lang="en-US" u="sng" dirty="0"/>
              <a:t>date that the late allocation is filed</a:t>
            </a:r>
            <a:r>
              <a:rPr lang="en-US" dirty="0"/>
              <a:t>. A Form 709 is deemed filed on the date it is postmarked to the IRS. </a:t>
            </a:r>
          </a:p>
        </p:txBody>
      </p:sp>
    </p:spTree>
    <p:extLst>
      <p:ext uri="{BB962C8B-B14F-4D97-AF65-F5344CB8AC3E}">
        <p14:creationId xmlns:p14="http://schemas.microsoft.com/office/powerpoint/2010/main" val="9980467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2286000"/>
          </a:xfrm>
        </p:spPr>
        <p:txBody>
          <a:bodyPr/>
          <a:lstStyle/>
          <a:p>
            <a:r>
              <a:rPr lang="en-US" u="sng" dirty="0"/>
              <a:t>Effective Date of Allocations: Allocations at Death</a:t>
            </a:r>
          </a:p>
        </p:txBody>
      </p:sp>
      <p:sp>
        <p:nvSpPr>
          <p:cNvPr id="3" name="Content Placeholder 2"/>
          <p:cNvSpPr>
            <a:spLocks noGrp="1"/>
          </p:cNvSpPr>
          <p:nvPr>
            <p:ph idx="1"/>
          </p:nvPr>
        </p:nvSpPr>
        <p:spPr>
          <a:xfrm>
            <a:off x="457200" y="2133600"/>
            <a:ext cx="8229600" cy="3992563"/>
          </a:xfrm>
        </p:spPr>
        <p:txBody>
          <a:bodyPr/>
          <a:lstStyle/>
          <a:p>
            <a:pPr algn="just">
              <a:buClr>
                <a:schemeClr val="tx1"/>
              </a:buClr>
            </a:pPr>
            <a:r>
              <a:rPr lang="en-US" sz="2800" dirty="0"/>
              <a:t>An allocation of GST exemption by an executor with respect to property included in the gross estate of a decedent is effective as of the </a:t>
            </a:r>
            <a:r>
              <a:rPr lang="en-US" sz="2800" u="sng" dirty="0"/>
              <a:t>date of death</a:t>
            </a:r>
            <a:r>
              <a:rPr lang="en-US" sz="2800" dirty="0"/>
              <a:t>. </a:t>
            </a:r>
          </a:p>
          <a:p>
            <a:pPr algn="just">
              <a:buClr>
                <a:schemeClr val="tx1"/>
              </a:buClr>
            </a:pPr>
            <a:endParaRPr lang="en-US" sz="2800" dirty="0"/>
          </a:p>
          <a:p>
            <a:pPr algn="just"/>
            <a:endParaRPr lang="en-US" dirty="0"/>
          </a:p>
        </p:txBody>
      </p:sp>
    </p:spTree>
    <p:extLst>
      <p:ext uri="{BB962C8B-B14F-4D97-AF65-F5344CB8AC3E}">
        <p14:creationId xmlns:p14="http://schemas.microsoft.com/office/powerpoint/2010/main" val="4137055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Calculation of Inclusion Ratio: Late Allocations </a:t>
            </a:r>
          </a:p>
        </p:txBody>
      </p:sp>
      <p:sp>
        <p:nvSpPr>
          <p:cNvPr id="3" name="Content Placeholder 2"/>
          <p:cNvSpPr>
            <a:spLocks noGrp="1"/>
          </p:cNvSpPr>
          <p:nvPr>
            <p:ph idx="1"/>
          </p:nvPr>
        </p:nvSpPr>
        <p:spPr/>
        <p:txBody>
          <a:bodyPr>
            <a:normAutofit/>
          </a:bodyPr>
          <a:lstStyle/>
          <a:p>
            <a:pPr algn="just">
              <a:buClr>
                <a:schemeClr val="tx1"/>
              </a:buClr>
            </a:pPr>
            <a:r>
              <a:rPr lang="en-US" dirty="0"/>
              <a:t>If an allocation of GST exemption is not made on a timely filed return (and the automatic allocation rules did not apply), the value of the property for purposes of determining the inclusion ratio is the </a:t>
            </a:r>
            <a:r>
              <a:rPr lang="en-US" u="sng" dirty="0"/>
              <a:t>value at the time the late allocation is filed</a:t>
            </a:r>
            <a:r>
              <a:rPr lang="en-US" dirty="0"/>
              <a:t> (as discussed later). </a:t>
            </a:r>
          </a:p>
          <a:p>
            <a:pPr marL="0" indent="0" algn="just">
              <a:buClr>
                <a:schemeClr val="tx1"/>
              </a:buClr>
              <a:buNone/>
            </a:pPr>
            <a:endParaRPr lang="en-US" dirty="0"/>
          </a:p>
          <a:p>
            <a:pPr algn="just">
              <a:buClr>
                <a:schemeClr val="tx1"/>
              </a:buClr>
            </a:pPr>
            <a:r>
              <a:rPr lang="en-US" dirty="0"/>
              <a:t>Therefore, no finally determined gift tax values or estate tax values will apply. </a:t>
            </a:r>
          </a:p>
        </p:txBody>
      </p:sp>
    </p:spTree>
    <p:extLst>
      <p:ext uri="{BB962C8B-B14F-4D97-AF65-F5344CB8AC3E}">
        <p14:creationId xmlns:p14="http://schemas.microsoft.com/office/powerpoint/2010/main" val="2779081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2362200"/>
          </a:xfrm>
        </p:spPr>
        <p:txBody>
          <a:bodyPr/>
          <a:lstStyle/>
          <a:p>
            <a:r>
              <a:rPr lang="en-US" u="sng" dirty="0"/>
              <a:t>Effective Date of Allocations: Allocations at Death</a:t>
            </a:r>
          </a:p>
        </p:txBody>
      </p:sp>
      <p:sp>
        <p:nvSpPr>
          <p:cNvPr id="3" name="Content Placeholder 2"/>
          <p:cNvSpPr>
            <a:spLocks noGrp="1"/>
          </p:cNvSpPr>
          <p:nvPr>
            <p:ph idx="1"/>
          </p:nvPr>
        </p:nvSpPr>
        <p:spPr>
          <a:xfrm>
            <a:off x="457200" y="2362200"/>
            <a:ext cx="8229600" cy="3763963"/>
          </a:xfrm>
        </p:spPr>
        <p:txBody>
          <a:bodyPr/>
          <a:lstStyle/>
          <a:p>
            <a:pPr algn="just">
              <a:buClr>
                <a:schemeClr val="tx1"/>
              </a:buClr>
            </a:pPr>
            <a:r>
              <a:rPr lang="en-US" sz="2800" dirty="0"/>
              <a:t>An executor can allocate GST exemption to trusts that are not included in the transferor’s gross estate. </a:t>
            </a:r>
          </a:p>
          <a:p>
            <a:pPr algn="just">
              <a:buClr>
                <a:schemeClr val="tx1"/>
              </a:buClr>
            </a:pPr>
            <a:endParaRPr lang="en-US" sz="2800" dirty="0"/>
          </a:p>
          <a:p>
            <a:pPr algn="just"/>
            <a:endParaRPr lang="en-US" dirty="0"/>
          </a:p>
        </p:txBody>
      </p:sp>
    </p:spTree>
    <p:extLst>
      <p:ext uri="{BB962C8B-B14F-4D97-AF65-F5344CB8AC3E}">
        <p14:creationId xmlns:p14="http://schemas.microsoft.com/office/powerpoint/2010/main" val="280400955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2438400"/>
          </a:xfrm>
        </p:spPr>
        <p:txBody>
          <a:bodyPr/>
          <a:lstStyle/>
          <a:p>
            <a:r>
              <a:rPr lang="en-US" u="sng" dirty="0"/>
              <a:t>Effective Date of Allocations: Allocations at Death</a:t>
            </a:r>
          </a:p>
        </p:txBody>
      </p:sp>
      <p:sp>
        <p:nvSpPr>
          <p:cNvPr id="3" name="Content Placeholder 2"/>
          <p:cNvSpPr>
            <a:spLocks noGrp="1"/>
          </p:cNvSpPr>
          <p:nvPr>
            <p:ph idx="1"/>
          </p:nvPr>
        </p:nvSpPr>
        <p:spPr>
          <a:xfrm>
            <a:off x="457200" y="2133600"/>
            <a:ext cx="8229600" cy="3992563"/>
          </a:xfrm>
        </p:spPr>
        <p:txBody>
          <a:bodyPr>
            <a:normAutofit fontScale="92500" lnSpcReduction="10000"/>
          </a:bodyPr>
          <a:lstStyle/>
          <a:p>
            <a:pPr algn="just">
              <a:buClr>
                <a:schemeClr val="tx1"/>
              </a:buClr>
            </a:pPr>
            <a:r>
              <a:rPr lang="en-US" sz="2800" dirty="0"/>
              <a:t>A </a:t>
            </a:r>
            <a:r>
              <a:rPr lang="en-US" sz="2800" u="sng" dirty="0"/>
              <a:t>timely allocation</a:t>
            </a:r>
            <a:r>
              <a:rPr lang="en-US" sz="2800" dirty="0"/>
              <a:t> of GST exemption by an executor for a lifetime transfer of property not included in the gross estate is made on a Form 709, and is effective as of the date of the transfer. </a:t>
            </a:r>
          </a:p>
          <a:p>
            <a:pPr algn="just">
              <a:buClr>
                <a:schemeClr val="tx1"/>
              </a:buClr>
            </a:pPr>
            <a:endParaRPr lang="en-US" sz="2800" dirty="0"/>
          </a:p>
          <a:p>
            <a:pPr algn="just">
              <a:buClr>
                <a:schemeClr val="tx1"/>
              </a:buClr>
            </a:pPr>
            <a:r>
              <a:rPr lang="en-US" sz="2800" dirty="0"/>
              <a:t>A </a:t>
            </a:r>
            <a:r>
              <a:rPr lang="en-US" sz="2800" u="sng" dirty="0"/>
              <a:t>late allocation</a:t>
            </a:r>
            <a:r>
              <a:rPr lang="en-US" sz="2800" dirty="0"/>
              <a:t> of GST exemption by an executor with respect to a lifetime transfer of property is made on Form 706 (filed on or before the due date of the transferor's estate tax return) and applies as of the </a:t>
            </a:r>
            <a:r>
              <a:rPr lang="en-US" sz="2800" u="sng" dirty="0"/>
              <a:t>date the allocation is filed</a:t>
            </a:r>
            <a:r>
              <a:rPr lang="en-US" sz="2800" dirty="0"/>
              <a:t>. </a:t>
            </a:r>
          </a:p>
        </p:txBody>
      </p:sp>
    </p:spTree>
    <p:extLst>
      <p:ext uri="{BB962C8B-B14F-4D97-AF65-F5344CB8AC3E}">
        <p14:creationId xmlns:p14="http://schemas.microsoft.com/office/powerpoint/2010/main" val="35575179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2057400"/>
          </a:xfrm>
        </p:spPr>
        <p:txBody>
          <a:bodyPr/>
          <a:lstStyle/>
          <a:p>
            <a:r>
              <a:rPr lang="en-US" u="sng" dirty="0"/>
              <a:t>Effective Date of Allocations: Allocations at Death</a:t>
            </a:r>
          </a:p>
        </p:txBody>
      </p:sp>
      <p:sp>
        <p:nvSpPr>
          <p:cNvPr id="3" name="Content Placeholder 2"/>
          <p:cNvSpPr>
            <a:spLocks noGrp="1"/>
          </p:cNvSpPr>
          <p:nvPr>
            <p:ph idx="1"/>
          </p:nvPr>
        </p:nvSpPr>
        <p:spPr>
          <a:xfrm>
            <a:off x="381000" y="1981200"/>
            <a:ext cx="8229600" cy="4343400"/>
          </a:xfrm>
        </p:spPr>
        <p:txBody>
          <a:bodyPr>
            <a:normAutofit fontScale="92500" lnSpcReduction="10000"/>
          </a:bodyPr>
          <a:lstStyle/>
          <a:p>
            <a:pPr algn="just">
              <a:buClr>
                <a:schemeClr val="tx1"/>
              </a:buClr>
            </a:pPr>
            <a:r>
              <a:rPr lang="en-US" dirty="0"/>
              <a:t> A decedent's unused GST exemption is automatically allocated </a:t>
            </a:r>
            <a:r>
              <a:rPr lang="en-US" u="sng" dirty="0"/>
              <a:t>on the due date for filing Form 706</a:t>
            </a:r>
            <a:r>
              <a:rPr lang="en-US" dirty="0"/>
              <a:t> to the extent not otherwise allocated by the decedent's executor on or before that date.</a:t>
            </a:r>
          </a:p>
          <a:p>
            <a:pPr algn="just">
              <a:buClr>
                <a:schemeClr val="tx1"/>
              </a:buClr>
            </a:pPr>
            <a:endParaRPr lang="en-US" dirty="0"/>
          </a:p>
          <a:p>
            <a:pPr algn="just">
              <a:buClr>
                <a:schemeClr val="tx1"/>
              </a:buClr>
            </a:pPr>
            <a:r>
              <a:rPr lang="en-US" dirty="0"/>
              <a:t>What is the effective date? </a:t>
            </a:r>
          </a:p>
          <a:p>
            <a:pPr lvl="1" algn="just">
              <a:buClr>
                <a:schemeClr val="tx1"/>
              </a:buClr>
            </a:pPr>
            <a:r>
              <a:rPr lang="en-US" dirty="0"/>
              <a:t>Treasury Regulation 26.2632-1(d)(2) states that the unused GST exemption is allocated on the basis of the value of the property as finally determined for estate tax purposes. </a:t>
            </a:r>
          </a:p>
          <a:p>
            <a:pPr lvl="1" algn="just">
              <a:buClr>
                <a:schemeClr val="tx1"/>
              </a:buClr>
            </a:pPr>
            <a:r>
              <a:rPr lang="en-US" dirty="0"/>
              <a:t>This would be inconsistent with the use of the filing date for affirmative late allocations. </a:t>
            </a:r>
          </a:p>
          <a:p>
            <a:pPr lvl="1" algn="just">
              <a:buClr>
                <a:schemeClr val="tx1"/>
              </a:buClr>
            </a:pPr>
            <a:r>
              <a:rPr lang="en-US" dirty="0"/>
              <a:t>This may be material if you have a GST event either on the death of the transferor or between the date of the transferor’s death and the filing of the estate tax return. </a:t>
            </a:r>
          </a:p>
          <a:p>
            <a:pPr lvl="1" algn="just">
              <a:buClr>
                <a:schemeClr val="tx1"/>
              </a:buClr>
            </a:pPr>
            <a:endParaRPr lang="en-US" dirty="0"/>
          </a:p>
        </p:txBody>
      </p:sp>
    </p:spTree>
    <p:extLst>
      <p:ext uri="{BB962C8B-B14F-4D97-AF65-F5344CB8AC3E}">
        <p14:creationId xmlns:p14="http://schemas.microsoft.com/office/powerpoint/2010/main" val="25970903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Effective Date of Allocations: Late Allocations</a:t>
            </a:r>
          </a:p>
        </p:txBody>
      </p:sp>
      <p:sp>
        <p:nvSpPr>
          <p:cNvPr id="3" name="Content Placeholder 2"/>
          <p:cNvSpPr>
            <a:spLocks noGrp="1"/>
          </p:cNvSpPr>
          <p:nvPr>
            <p:ph idx="1"/>
          </p:nvPr>
        </p:nvSpPr>
        <p:spPr/>
        <p:txBody>
          <a:bodyPr>
            <a:normAutofit fontScale="92500" lnSpcReduction="10000"/>
          </a:bodyPr>
          <a:lstStyle/>
          <a:p>
            <a:pPr algn="just">
              <a:buClr>
                <a:schemeClr val="tx1"/>
              </a:buClr>
            </a:pPr>
            <a:r>
              <a:rPr lang="en-US" sz="2800" dirty="0"/>
              <a:t>In 2013, Sam creates an irrevocable trust for the benefit of his daughter, Keeley. Sam makes a gift to the trust of stock worth $1,000,000 in 2013 and a gift to the trust of stock worth $1,500,000 in 2015. </a:t>
            </a:r>
          </a:p>
          <a:p>
            <a:pPr marL="0" indent="0" algn="just">
              <a:buClr>
                <a:schemeClr val="tx1"/>
              </a:buClr>
              <a:buNone/>
            </a:pPr>
            <a:endParaRPr lang="en-US" sz="2800" dirty="0"/>
          </a:p>
          <a:p>
            <a:pPr algn="just">
              <a:buClr>
                <a:schemeClr val="tx1"/>
              </a:buClr>
            </a:pPr>
            <a:r>
              <a:rPr lang="en-US" sz="2800" dirty="0"/>
              <a:t>Sam did not file a gift tax return reporting the transfer in 2013 (assume that automatic allocations did not apply to the transfer). Sam timely filed a gift tax return for 2015 to report the gift of stock and allocates $1,500,000 of his GST exemption to the transfer. The trust has an inclusion ratio greater than zero.</a:t>
            </a:r>
          </a:p>
        </p:txBody>
      </p:sp>
    </p:spTree>
    <p:extLst>
      <p:ext uri="{BB962C8B-B14F-4D97-AF65-F5344CB8AC3E}">
        <p14:creationId xmlns:p14="http://schemas.microsoft.com/office/powerpoint/2010/main" val="22255911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Effective Date of Allocations: Late Allocations</a:t>
            </a:r>
          </a:p>
        </p:txBody>
      </p:sp>
      <p:sp>
        <p:nvSpPr>
          <p:cNvPr id="3" name="Content Placeholder 2"/>
          <p:cNvSpPr>
            <a:spLocks noGrp="1"/>
          </p:cNvSpPr>
          <p:nvPr>
            <p:ph idx="1"/>
          </p:nvPr>
        </p:nvSpPr>
        <p:spPr/>
        <p:txBody>
          <a:bodyPr/>
          <a:lstStyle/>
          <a:p>
            <a:pPr algn="just">
              <a:buClr>
                <a:schemeClr val="tx1"/>
              </a:buClr>
            </a:pPr>
            <a:r>
              <a:rPr lang="en-US" sz="2800" dirty="0"/>
              <a:t>Sam dies on August 10, 2017. Keeley dies on January 12, 2018. The remaining property of Keeley’s trust is distributed to Keeley’s child, Nathan. </a:t>
            </a:r>
          </a:p>
          <a:p>
            <a:pPr algn="just"/>
            <a:endParaRPr lang="en-US" sz="2800" dirty="0"/>
          </a:p>
          <a:p>
            <a:pPr algn="just">
              <a:buClr>
                <a:schemeClr val="tx1"/>
              </a:buClr>
            </a:pPr>
            <a:r>
              <a:rPr lang="en-US" sz="2800" dirty="0"/>
              <a:t>On the date of Sam’s death, the trust has a value of $5,000,000. Sam has $9,000,000 of remaining GST exemption at his death.  </a:t>
            </a:r>
          </a:p>
        </p:txBody>
      </p:sp>
    </p:spTree>
    <p:extLst>
      <p:ext uri="{BB962C8B-B14F-4D97-AF65-F5344CB8AC3E}">
        <p14:creationId xmlns:p14="http://schemas.microsoft.com/office/powerpoint/2010/main" val="9548297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Effective Date of Allocations: Late Allocations</a:t>
            </a:r>
          </a:p>
        </p:txBody>
      </p:sp>
      <p:sp>
        <p:nvSpPr>
          <p:cNvPr id="3" name="Content Placeholder 2"/>
          <p:cNvSpPr>
            <a:spLocks noGrp="1"/>
          </p:cNvSpPr>
          <p:nvPr>
            <p:ph idx="1"/>
          </p:nvPr>
        </p:nvSpPr>
        <p:spPr/>
        <p:txBody>
          <a:bodyPr>
            <a:normAutofit fontScale="92500" lnSpcReduction="10000"/>
          </a:bodyPr>
          <a:lstStyle/>
          <a:p>
            <a:pPr algn="just">
              <a:buClr>
                <a:schemeClr val="tx1"/>
              </a:buClr>
            </a:pPr>
            <a:r>
              <a:rPr lang="en-US" sz="2800" dirty="0"/>
              <a:t>Sam’s executor timely files an estate tax return on March 10, 2018. The trust is not included in Sam’s gross estate. On the estate tax return, the executor allocates Sam’s remaining GST exemption to the trust so that the trust has an inclusion ratio of zero. </a:t>
            </a:r>
          </a:p>
          <a:p>
            <a:pPr marL="0" indent="0" algn="just">
              <a:buClr>
                <a:schemeClr val="tx1"/>
              </a:buClr>
              <a:buNone/>
            </a:pPr>
            <a:endParaRPr lang="en-US" sz="2800" dirty="0"/>
          </a:p>
          <a:p>
            <a:pPr algn="just">
              <a:buClr>
                <a:schemeClr val="tx1"/>
              </a:buClr>
            </a:pPr>
            <a:r>
              <a:rPr lang="en-US" sz="2800" dirty="0"/>
              <a:t>The allocation of Sam’s remaining GST exemption on his estate tax return is a late allocation. As a result, the allocation is effective on March 10, 2018. Therefore, Keeley’s death (after Sam’s death but before the filing of the estate tax return) will be a taxable termination. </a:t>
            </a:r>
          </a:p>
        </p:txBody>
      </p:sp>
    </p:spTree>
    <p:extLst>
      <p:ext uri="{BB962C8B-B14F-4D97-AF65-F5344CB8AC3E}">
        <p14:creationId xmlns:p14="http://schemas.microsoft.com/office/powerpoint/2010/main" val="2891160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Effective Date of Allocations: Late Allocations</a:t>
            </a:r>
          </a:p>
        </p:txBody>
      </p:sp>
      <p:sp>
        <p:nvSpPr>
          <p:cNvPr id="3" name="Content Placeholder 2"/>
          <p:cNvSpPr>
            <a:spLocks noGrp="1"/>
          </p:cNvSpPr>
          <p:nvPr>
            <p:ph idx="1"/>
          </p:nvPr>
        </p:nvSpPr>
        <p:spPr/>
        <p:txBody>
          <a:bodyPr/>
          <a:lstStyle/>
          <a:p>
            <a:pPr algn="just">
              <a:buClr>
                <a:schemeClr val="tx1"/>
              </a:buClr>
            </a:pPr>
            <a:r>
              <a:rPr lang="en-US" sz="2800" dirty="0"/>
              <a:t>Same facts, except that Sam’s executor did not file an estate tax return. Sam’s remaining GST exemption was automatically allocated to the trust. </a:t>
            </a:r>
          </a:p>
        </p:txBody>
      </p:sp>
    </p:spTree>
    <p:extLst>
      <p:ext uri="{BB962C8B-B14F-4D97-AF65-F5344CB8AC3E}">
        <p14:creationId xmlns:p14="http://schemas.microsoft.com/office/powerpoint/2010/main" val="17142599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Automatic Allocations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965197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Automatic Allocations: Indirect Skips</a:t>
            </a:r>
          </a:p>
        </p:txBody>
      </p:sp>
      <p:sp>
        <p:nvSpPr>
          <p:cNvPr id="3" name="Content Placeholder 2"/>
          <p:cNvSpPr>
            <a:spLocks noGrp="1"/>
          </p:cNvSpPr>
          <p:nvPr>
            <p:ph idx="1"/>
          </p:nvPr>
        </p:nvSpPr>
        <p:spPr/>
        <p:txBody>
          <a:bodyPr/>
          <a:lstStyle/>
          <a:p>
            <a:pPr algn="just">
              <a:buClr>
                <a:schemeClr val="tx1"/>
              </a:buClr>
            </a:pPr>
            <a:r>
              <a:rPr lang="en-US" sz="2800" dirty="0"/>
              <a:t>Applies to lifetime transfers after 2000. </a:t>
            </a:r>
          </a:p>
          <a:p>
            <a:pPr>
              <a:buClr>
                <a:schemeClr val="tx1"/>
              </a:buClr>
            </a:pPr>
            <a:endParaRPr lang="en-US" sz="2800" dirty="0"/>
          </a:p>
          <a:p>
            <a:pPr algn="just">
              <a:buClr>
                <a:schemeClr val="tx1"/>
              </a:buClr>
            </a:pPr>
            <a:r>
              <a:rPr lang="en-US" sz="2800" dirty="0"/>
              <a:t>Transfers to trusts (other than direct skips) which are “GST Trusts.”</a:t>
            </a:r>
          </a:p>
          <a:p>
            <a:pPr>
              <a:buClr>
                <a:schemeClr val="tx1"/>
              </a:buClr>
            </a:pPr>
            <a:endParaRPr lang="en-US" sz="2800" dirty="0"/>
          </a:p>
          <a:p>
            <a:pPr algn="just">
              <a:buClr>
                <a:schemeClr val="tx1"/>
              </a:buClr>
            </a:pPr>
            <a:r>
              <a:rPr lang="en-US" sz="2800" dirty="0"/>
              <a:t>A “GST Trust” is any trust that could have a generation-skipping transfer unless an exception under IRC § 2632(c)(3)(B) applies.</a:t>
            </a:r>
          </a:p>
          <a:p>
            <a:endParaRPr lang="en-US" dirty="0"/>
          </a:p>
        </p:txBody>
      </p:sp>
    </p:spTree>
    <p:extLst>
      <p:ext uri="{BB962C8B-B14F-4D97-AF65-F5344CB8AC3E}">
        <p14:creationId xmlns:p14="http://schemas.microsoft.com/office/powerpoint/2010/main" val="32680720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Automatic Allocations: Indirect Skips</a:t>
            </a:r>
          </a:p>
        </p:txBody>
      </p:sp>
      <p:sp>
        <p:nvSpPr>
          <p:cNvPr id="3" name="Content Placeholder 2"/>
          <p:cNvSpPr>
            <a:spLocks noGrp="1"/>
          </p:cNvSpPr>
          <p:nvPr>
            <p:ph idx="1"/>
          </p:nvPr>
        </p:nvSpPr>
        <p:spPr/>
        <p:txBody>
          <a:bodyPr>
            <a:normAutofit lnSpcReduction="10000"/>
          </a:bodyPr>
          <a:lstStyle/>
          <a:p>
            <a:pPr algn="just">
              <a:buClr>
                <a:schemeClr val="tx1"/>
              </a:buClr>
            </a:pPr>
            <a:r>
              <a:rPr lang="en-US" sz="2800" dirty="0"/>
              <a:t>The fourth exception to a GST Trust is for a trust any portion of which would be </a:t>
            </a:r>
            <a:r>
              <a:rPr lang="en-US" sz="2800" u="sng" dirty="0"/>
              <a:t>included in the estate of a non-skip person</a:t>
            </a:r>
            <a:r>
              <a:rPr lang="en-US" sz="2800" dirty="0"/>
              <a:t> if such person died immediately after the transfer. </a:t>
            </a:r>
          </a:p>
          <a:p>
            <a:pPr algn="just">
              <a:buClr>
                <a:schemeClr val="tx1"/>
              </a:buClr>
            </a:pPr>
            <a:endParaRPr lang="en-US" sz="2800" dirty="0"/>
          </a:p>
          <a:p>
            <a:pPr algn="just">
              <a:buClr>
                <a:schemeClr val="tx1"/>
              </a:buClr>
            </a:pPr>
            <a:r>
              <a:rPr lang="en-US" sz="2800" dirty="0"/>
              <a:t>What if the trust merely contains a contingent general power of appointment?</a:t>
            </a:r>
          </a:p>
          <a:p>
            <a:pPr algn="just">
              <a:buClr>
                <a:schemeClr val="tx1"/>
              </a:buClr>
            </a:pPr>
            <a:endParaRPr lang="en-US" sz="2800" dirty="0"/>
          </a:p>
          <a:p>
            <a:pPr algn="just">
              <a:buClr>
                <a:schemeClr val="tx1"/>
              </a:buClr>
            </a:pPr>
            <a:r>
              <a:rPr lang="en-US" sz="2800" dirty="0"/>
              <a:t>What if the trust has “</a:t>
            </a:r>
            <a:r>
              <a:rPr lang="en-US" sz="2800" dirty="0" err="1"/>
              <a:t>Crummey</a:t>
            </a:r>
            <a:r>
              <a:rPr lang="en-US" sz="2800" dirty="0"/>
              <a:t>” withdrawal rights? </a:t>
            </a:r>
          </a:p>
          <a:p>
            <a:endParaRPr lang="en-US" dirty="0"/>
          </a:p>
        </p:txBody>
      </p:sp>
    </p:spTree>
    <p:extLst>
      <p:ext uri="{BB962C8B-B14F-4D97-AF65-F5344CB8AC3E}">
        <p14:creationId xmlns:p14="http://schemas.microsoft.com/office/powerpoint/2010/main" val="2212511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Statute of Limitations</a:t>
            </a:r>
          </a:p>
        </p:txBody>
      </p:sp>
      <p:sp>
        <p:nvSpPr>
          <p:cNvPr id="3" name="Content Placeholder 2"/>
          <p:cNvSpPr>
            <a:spLocks noGrp="1"/>
          </p:cNvSpPr>
          <p:nvPr>
            <p:ph idx="1"/>
          </p:nvPr>
        </p:nvSpPr>
        <p:spPr/>
        <p:txBody>
          <a:bodyPr/>
          <a:lstStyle/>
          <a:p>
            <a:pPr algn="just">
              <a:buClr>
                <a:schemeClr val="tx1"/>
              </a:buClr>
            </a:pPr>
            <a:r>
              <a:rPr lang="en-US" dirty="0"/>
              <a:t>The inclusion ratio for a </a:t>
            </a:r>
            <a:r>
              <a:rPr lang="en-US" u="sng" dirty="0"/>
              <a:t>direct skip</a:t>
            </a:r>
            <a:r>
              <a:rPr lang="en-US" dirty="0"/>
              <a:t> will become final when no additional GST tax may be assessed for the direct skip. </a:t>
            </a:r>
          </a:p>
          <a:p>
            <a:pPr marL="0" indent="0" algn="just">
              <a:buNone/>
            </a:pPr>
            <a:endParaRPr lang="en-US" sz="2400" dirty="0"/>
          </a:p>
          <a:p>
            <a:endParaRPr lang="en-US" dirty="0"/>
          </a:p>
        </p:txBody>
      </p:sp>
    </p:spTree>
    <p:extLst>
      <p:ext uri="{BB962C8B-B14F-4D97-AF65-F5344CB8AC3E}">
        <p14:creationId xmlns:p14="http://schemas.microsoft.com/office/powerpoint/2010/main" val="31526822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Automatic Allocations: Indirect Skips</a:t>
            </a:r>
          </a:p>
        </p:txBody>
      </p:sp>
      <p:sp>
        <p:nvSpPr>
          <p:cNvPr id="3" name="Content Placeholder 2"/>
          <p:cNvSpPr>
            <a:spLocks noGrp="1"/>
          </p:cNvSpPr>
          <p:nvPr>
            <p:ph idx="1"/>
          </p:nvPr>
        </p:nvSpPr>
        <p:spPr/>
        <p:txBody>
          <a:bodyPr>
            <a:normAutofit lnSpcReduction="10000"/>
          </a:bodyPr>
          <a:lstStyle/>
          <a:p>
            <a:pPr algn="just">
              <a:buClr>
                <a:schemeClr val="tx1"/>
              </a:buClr>
            </a:pPr>
            <a:r>
              <a:rPr lang="en-US" sz="2800" dirty="0"/>
              <a:t>As an exception to the exception, a trust will not be considered to be included in the estate of a non-skip person if such person possesses a right of withdrawal </a:t>
            </a:r>
            <a:r>
              <a:rPr lang="en-US" sz="2800" u="sng" dirty="0"/>
              <a:t>within the annual exclusion limits</a:t>
            </a:r>
            <a:r>
              <a:rPr lang="en-US" sz="2800" dirty="0"/>
              <a:t>.</a:t>
            </a:r>
          </a:p>
          <a:p>
            <a:pPr algn="just">
              <a:buClr>
                <a:schemeClr val="tx1"/>
              </a:buClr>
            </a:pPr>
            <a:endParaRPr lang="en-US" sz="2800" dirty="0"/>
          </a:p>
          <a:p>
            <a:pPr algn="just">
              <a:buClr>
                <a:schemeClr val="tx1"/>
              </a:buClr>
            </a:pPr>
            <a:r>
              <a:rPr lang="en-US" sz="2400" dirty="0"/>
              <a:t>It is possible that a trust will contain “hanging” withdrawal rights so even though the beneficiary only has the right to withdraw up to the annual exclusion amount, if the right from a previous year did not lapse completely the beneficiary’s total withdrawal rights may be more than the annual exclusion amount.</a:t>
            </a:r>
            <a:endParaRPr lang="en-US" sz="2800" dirty="0"/>
          </a:p>
        </p:txBody>
      </p:sp>
    </p:spTree>
    <p:extLst>
      <p:ext uri="{BB962C8B-B14F-4D97-AF65-F5344CB8AC3E}">
        <p14:creationId xmlns:p14="http://schemas.microsoft.com/office/powerpoint/2010/main" val="24983336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Automatic Allocations: Indirect Skips</a:t>
            </a:r>
          </a:p>
        </p:txBody>
      </p:sp>
      <p:sp>
        <p:nvSpPr>
          <p:cNvPr id="3" name="Content Placeholder 2"/>
          <p:cNvSpPr>
            <a:spLocks noGrp="1"/>
          </p:cNvSpPr>
          <p:nvPr>
            <p:ph idx="1"/>
          </p:nvPr>
        </p:nvSpPr>
        <p:spPr/>
        <p:txBody>
          <a:bodyPr/>
          <a:lstStyle/>
          <a:p>
            <a:pPr algn="just">
              <a:buClr>
                <a:schemeClr val="tx1"/>
              </a:buClr>
            </a:pPr>
            <a:r>
              <a:rPr lang="en-US" dirty="0"/>
              <a:t>Rebecca</a:t>
            </a:r>
            <a:r>
              <a:rPr lang="en-US" sz="2400" dirty="0"/>
              <a:t> creates a trust for her son, </a:t>
            </a:r>
            <a:r>
              <a:rPr lang="en-US" dirty="0"/>
              <a:t>Trent</a:t>
            </a:r>
            <a:r>
              <a:rPr lang="en-US" sz="2400" dirty="0"/>
              <a:t>, and her grandchildren. Trent holds a general power of appointment over the trust. Because the trust would be included in the estate of a non-skip person, the trust is not a GST trust and automatic allocation will not occur. </a:t>
            </a:r>
          </a:p>
          <a:p>
            <a:pPr algn="just"/>
            <a:endParaRPr lang="en-US" sz="2400" dirty="0"/>
          </a:p>
          <a:p>
            <a:pPr algn="just">
              <a:buClr>
                <a:schemeClr val="tx1"/>
              </a:buClr>
            </a:pPr>
            <a:r>
              <a:rPr lang="en-US" sz="2400" dirty="0"/>
              <a:t>Same as previous example, however, instead of a general power of appointment, Trent has a lapsing power to withdraw within the annual exclusion limits. The trust would be a GST trust and automatic allocation will occur. </a:t>
            </a:r>
          </a:p>
          <a:p>
            <a:endParaRPr lang="en-US" dirty="0"/>
          </a:p>
        </p:txBody>
      </p:sp>
    </p:spTree>
    <p:extLst>
      <p:ext uri="{BB962C8B-B14F-4D97-AF65-F5344CB8AC3E}">
        <p14:creationId xmlns:p14="http://schemas.microsoft.com/office/powerpoint/2010/main" val="33819875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Automatic Allocations: Indirect Skips</a:t>
            </a:r>
          </a:p>
        </p:txBody>
      </p:sp>
      <p:sp>
        <p:nvSpPr>
          <p:cNvPr id="3" name="Content Placeholder 2"/>
          <p:cNvSpPr>
            <a:spLocks noGrp="1"/>
          </p:cNvSpPr>
          <p:nvPr>
            <p:ph idx="1"/>
          </p:nvPr>
        </p:nvSpPr>
        <p:spPr/>
        <p:txBody>
          <a:bodyPr>
            <a:normAutofit/>
          </a:bodyPr>
          <a:lstStyle/>
          <a:p>
            <a:pPr algn="just">
              <a:buClr>
                <a:schemeClr val="tx1"/>
              </a:buClr>
            </a:pPr>
            <a:r>
              <a:rPr lang="en-US" sz="2400" dirty="0"/>
              <a:t>Same as previous example, however, </a:t>
            </a:r>
            <a:r>
              <a:rPr lang="en-US" dirty="0"/>
              <a:t>Trent</a:t>
            </a:r>
            <a:r>
              <a:rPr lang="en-US" sz="2400" dirty="0"/>
              <a:t>’s power of withdrawal only lapses to the extent the lapse would not cause Trent to be treated as having made a taxable gift. </a:t>
            </a:r>
          </a:p>
          <a:p>
            <a:pPr algn="just">
              <a:buClr>
                <a:schemeClr val="tx1"/>
              </a:buClr>
            </a:pPr>
            <a:endParaRPr lang="en-US" sz="2400" dirty="0"/>
          </a:p>
          <a:p>
            <a:pPr algn="just">
              <a:buClr>
                <a:schemeClr val="tx1"/>
              </a:buClr>
            </a:pPr>
            <a:r>
              <a:rPr lang="en-US" sz="2400" dirty="0"/>
              <a:t>In Year 1, Rebecca makes a gift of $50,000. Trent has the right to withdraw $16,000. This right lapses to the extent of $5,000 (which is the greater of $5,000 or 5% of the trust property). The remaining $</a:t>
            </a:r>
            <a:r>
              <a:rPr lang="en-US" dirty="0"/>
              <a:t>9</a:t>
            </a:r>
            <a:r>
              <a:rPr lang="en-US" sz="2400" dirty="0"/>
              <a:t>,000 is carried forward to next year.  Automatic allocations should apply to the transfer because the withdrawal right is within the annual exclusion amount.</a:t>
            </a:r>
          </a:p>
          <a:p>
            <a:pPr marL="0" indent="0">
              <a:buNone/>
            </a:pPr>
            <a:endParaRPr lang="en-US" dirty="0"/>
          </a:p>
        </p:txBody>
      </p:sp>
    </p:spTree>
    <p:extLst>
      <p:ext uri="{BB962C8B-B14F-4D97-AF65-F5344CB8AC3E}">
        <p14:creationId xmlns:p14="http://schemas.microsoft.com/office/powerpoint/2010/main" val="14800140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Automatic Allocations: Indirect Skips</a:t>
            </a:r>
          </a:p>
        </p:txBody>
      </p:sp>
      <p:sp>
        <p:nvSpPr>
          <p:cNvPr id="3" name="Content Placeholder 2"/>
          <p:cNvSpPr>
            <a:spLocks noGrp="1"/>
          </p:cNvSpPr>
          <p:nvPr>
            <p:ph idx="1"/>
          </p:nvPr>
        </p:nvSpPr>
        <p:spPr/>
        <p:txBody>
          <a:bodyPr>
            <a:normAutofit fontScale="85000" lnSpcReduction="10000"/>
          </a:bodyPr>
          <a:lstStyle/>
          <a:p>
            <a:pPr algn="just">
              <a:buClr>
                <a:schemeClr val="tx1"/>
              </a:buClr>
            </a:pPr>
            <a:r>
              <a:rPr lang="en-US" sz="2400" dirty="0"/>
              <a:t>In Year 2, Rebecca makes another gift of $50,000. Trent has the right to withdraw $16,000 of the gift in Year 2 plus the continuing right to withdraw $</a:t>
            </a:r>
            <a:r>
              <a:rPr lang="en-US" dirty="0"/>
              <a:t>9</a:t>
            </a:r>
            <a:r>
              <a:rPr lang="en-US" sz="2400" dirty="0"/>
              <a:t>,000 from Year 1. </a:t>
            </a:r>
          </a:p>
          <a:p>
            <a:pPr marL="0" indent="0" algn="just">
              <a:buClr>
                <a:schemeClr val="tx1"/>
              </a:buClr>
              <a:buNone/>
            </a:pPr>
            <a:endParaRPr lang="en-US" sz="2400" dirty="0"/>
          </a:p>
          <a:p>
            <a:pPr algn="just">
              <a:buClr>
                <a:schemeClr val="tx1"/>
              </a:buClr>
            </a:pPr>
            <a:r>
              <a:rPr lang="en-US" dirty="0"/>
              <a:t>Now, the amount that Trent may withdraw from the trust is greater than the annual exclusion amount (the total amount that he can withdraw is $25,000). Consequently, the exception to the exception would not apply, the trust is not a GST trust, and automatic allocation will not occur. </a:t>
            </a:r>
          </a:p>
          <a:p>
            <a:pPr marL="0" indent="0" algn="just">
              <a:buClr>
                <a:schemeClr val="tx1"/>
              </a:buClr>
              <a:buNone/>
            </a:pPr>
            <a:endParaRPr lang="en-US" dirty="0"/>
          </a:p>
          <a:p>
            <a:pPr algn="just">
              <a:buClr>
                <a:schemeClr val="tx1"/>
              </a:buClr>
            </a:pPr>
            <a:r>
              <a:rPr lang="en-US" sz="2400" dirty="0"/>
              <a:t>Depending upon the amounts of the gifts each year and the amounts that “hang,” a trust may be a GST Trust in one or more years, and then not qualify as a GST Trust in other years. Therefore, it is a good idea to make a GST Trust election for the trust if the taxpayer wants to ensure GST exemption is automatically allocated.</a:t>
            </a:r>
          </a:p>
          <a:p>
            <a:endParaRPr lang="en-US" dirty="0"/>
          </a:p>
        </p:txBody>
      </p:sp>
    </p:spTree>
    <p:extLst>
      <p:ext uri="{BB962C8B-B14F-4D97-AF65-F5344CB8AC3E}">
        <p14:creationId xmlns:p14="http://schemas.microsoft.com/office/powerpoint/2010/main" val="355423685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Substantial Compliance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4145890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Substantial Compliance</a:t>
            </a:r>
          </a:p>
        </p:txBody>
      </p:sp>
      <p:sp>
        <p:nvSpPr>
          <p:cNvPr id="3" name="Content Placeholder 2"/>
          <p:cNvSpPr>
            <a:spLocks noGrp="1"/>
          </p:cNvSpPr>
          <p:nvPr>
            <p:ph idx="1"/>
          </p:nvPr>
        </p:nvSpPr>
        <p:spPr/>
        <p:txBody>
          <a:bodyPr>
            <a:normAutofit/>
          </a:bodyPr>
          <a:lstStyle/>
          <a:p>
            <a:pPr algn="just">
              <a:buClr>
                <a:schemeClr val="tx1"/>
              </a:buClr>
            </a:pPr>
            <a:r>
              <a:rPr lang="en-US" dirty="0"/>
              <a:t>An allocation of GST exemption under section 2632 that demonstrates an </a:t>
            </a:r>
            <a:r>
              <a:rPr lang="en-US" u="sng" dirty="0"/>
              <a:t>intent</a:t>
            </a:r>
            <a:r>
              <a:rPr lang="en-US" dirty="0"/>
              <a:t> to have the lowest possible inclusion ratio with respect to a transfer or a trust shall be </a:t>
            </a:r>
            <a:r>
              <a:rPr lang="en-US" u="sng" dirty="0"/>
              <a:t>deemed to be an allocation</a:t>
            </a:r>
            <a:r>
              <a:rPr lang="en-US" dirty="0"/>
              <a:t> of so much of the transferor's unused GST exemption as produces the lowest possible inclusion ratio. I.R.C. § 2642(g)(2). </a:t>
            </a:r>
          </a:p>
          <a:p>
            <a:pPr marL="0" indent="0" algn="just">
              <a:buClr>
                <a:schemeClr val="tx1"/>
              </a:buClr>
              <a:buNone/>
            </a:pPr>
            <a:endParaRPr lang="en-US" dirty="0"/>
          </a:p>
          <a:p>
            <a:pPr algn="just">
              <a:buClr>
                <a:schemeClr val="tx1"/>
              </a:buClr>
            </a:pPr>
            <a:r>
              <a:rPr lang="en-US" dirty="0"/>
              <a:t>In determining whether there has been substantial compliance, all relevant circumstances are taken into account, including evidence of intent contained in the trust agreement. </a:t>
            </a:r>
          </a:p>
        </p:txBody>
      </p:sp>
    </p:spTree>
    <p:extLst>
      <p:ext uri="{BB962C8B-B14F-4D97-AF65-F5344CB8AC3E}">
        <p14:creationId xmlns:p14="http://schemas.microsoft.com/office/powerpoint/2010/main" val="8287820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Substantial Compliance</a:t>
            </a:r>
          </a:p>
        </p:txBody>
      </p:sp>
      <p:sp>
        <p:nvSpPr>
          <p:cNvPr id="3" name="Content Placeholder 2"/>
          <p:cNvSpPr>
            <a:spLocks noGrp="1"/>
          </p:cNvSpPr>
          <p:nvPr>
            <p:ph idx="1"/>
          </p:nvPr>
        </p:nvSpPr>
        <p:spPr/>
        <p:txBody>
          <a:bodyPr>
            <a:normAutofit/>
          </a:bodyPr>
          <a:lstStyle/>
          <a:p>
            <a:pPr algn="just">
              <a:buClr>
                <a:schemeClr val="tx1"/>
              </a:buClr>
            </a:pPr>
            <a:r>
              <a:rPr lang="en-US" dirty="0"/>
              <a:t>The relief applies to transfers subject to the estate or gift tax made after December 31, 2000. </a:t>
            </a:r>
          </a:p>
        </p:txBody>
      </p:sp>
    </p:spTree>
    <p:extLst>
      <p:ext uri="{BB962C8B-B14F-4D97-AF65-F5344CB8AC3E}">
        <p14:creationId xmlns:p14="http://schemas.microsoft.com/office/powerpoint/2010/main" val="8392980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Substantial Compliance</a:t>
            </a:r>
          </a:p>
        </p:txBody>
      </p:sp>
      <p:sp>
        <p:nvSpPr>
          <p:cNvPr id="3" name="Content Placeholder 2"/>
          <p:cNvSpPr>
            <a:spLocks noGrp="1"/>
          </p:cNvSpPr>
          <p:nvPr>
            <p:ph idx="1"/>
          </p:nvPr>
        </p:nvSpPr>
        <p:spPr/>
        <p:txBody>
          <a:bodyPr>
            <a:normAutofit lnSpcReduction="10000"/>
          </a:bodyPr>
          <a:lstStyle/>
          <a:p>
            <a:pPr algn="just">
              <a:buClr>
                <a:schemeClr val="tx1"/>
              </a:buClr>
            </a:pPr>
            <a:r>
              <a:rPr lang="en-US" dirty="0"/>
              <a:t>Roy created an irrevocable trust on January 3, 2002 for the benefit of Roy’s wife, Keeley, and their descendants. On January 3, Roy transferred AFC Richmond stock to the trust with a fair market value of $2,500,000. </a:t>
            </a:r>
          </a:p>
          <a:p>
            <a:pPr marL="0" indent="0" algn="just">
              <a:buClr>
                <a:schemeClr val="tx1"/>
              </a:buClr>
              <a:buNone/>
            </a:pPr>
            <a:endParaRPr lang="en-US" dirty="0"/>
          </a:p>
          <a:p>
            <a:pPr algn="just">
              <a:buClr>
                <a:schemeClr val="tx1"/>
              </a:buClr>
            </a:pPr>
            <a:r>
              <a:rPr lang="en-US" dirty="0"/>
              <a:t>Roy’s attorney prepared the Form 709 and correctly reported the transfer as an indirect skip on Schedule A, Part 3. Roy allocated his GST exemption to the transfer on Schedule C, Part 2, Line 6. However, Roy’s attorney did not attach a Notice of Allocation for the transfer. The Form 709 was timely filed and a copy of the trust agreement was attached to the return. </a:t>
            </a:r>
          </a:p>
        </p:txBody>
      </p:sp>
    </p:spTree>
    <p:extLst>
      <p:ext uri="{BB962C8B-B14F-4D97-AF65-F5344CB8AC3E}">
        <p14:creationId xmlns:p14="http://schemas.microsoft.com/office/powerpoint/2010/main" val="208122707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Substantial Compliance</a:t>
            </a:r>
          </a:p>
        </p:txBody>
      </p:sp>
      <p:sp>
        <p:nvSpPr>
          <p:cNvPr id="3" name="Content Placeholder 2"/>
          <p:cNvSpPr>
            <a:spLocks noGrp="1"/>
          </p:cNvSpPr>
          <p:nvPr>
            <p:ph idx="1"/>
          </p:nvPr>
        </p:nvSpPr>
        <p:spPr/>
        <p:txBody>
          <a:bodyPr>
            <a:normAutofit/>
          </a:bodyPr>
          <a:lstStyle/>
          <a:p>
            <a:pPr algn="just">
              <a:buClr>
                <a:schemeClr val="tx1"/>
              </a:buClr>
            </a:pPr>
            <a:r>
              <a:rPr lang="en-US" dirty="0"/>
              <a:t>In PLR 201936001, the IRS held that although the taxpayer did not attach a Notice of Allocation, the information on the Form 709 in combination with the terms of the trust agreement (which was attached to the return) demonstrated the taxpayer’s intent to allocation his GST exemption to the trust. </a:t>
            </a:r>
          </a:p>
        </p:txBody>
      </p:sp>
    </p:spTree>
    <p:extLst>
      <p:ext uri="{BB962C8B-B14F-4D97-AF65-F5344CB8AC3E}">
        <p14:creationId xmlns:p14="http://schemas.microsoft.com/office/powerpoint/2010/main" val="3685796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Substantial Compliance</a:t>
            </a:r>
          </a:p>
        </p:txBody>
      </p:sp>
      <p:sp>
        <p:nvSpPr>
          <p:cNvPr id="3" name="Content Placeholder 2"/>
          <p:cNvSpPr>
            <a:spLocks noGrp="1"/>
          </p:cNvSpPr>
          <p:nvPr>
            <p:ph idx="1"/>
          </p:nvPr>
        </p:nvSpPr>
        <p:spPr/>
        <p:txBody>
          <a:bodyPr>
            <a:normAutofit/>
          </a:bodyPr>
          <a:lstStyle/>
          <a:p>
            <a:pPr algn="just">
              <a:buClr>
                <a:schemeClr val="tx1"/>
              </a:buClr>
            </a:pPr>
            <a:r>
              <a:rPr lang="en-US" dirty="0"/>
              <a:t>For pre-December 31, 2000 transfers, the IRS has granted relief from ineffective allocations on “substantial compliance” grounds. See, for example, PLR 200017013 (“The allocations will be deemed valid if there are enough facts and circumstances to indicate that the Taxpayers intended to allocate part of their GST exemption to Trust.”) </a:t>
            </a:r>
          </a:p>
        </p:txBody>
      </p:sp>
    </p:spTree>
    <p:extLst>
      <p:ext uri="{BB962C8B-B14F-4D97-AF65-F5344CB8AC3E}">
        <p14:creationId xmlns:p14="http://schemas.microsoft.com/office/powerpoint/2010/main" val="1220380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Statute of Limitations</a:t>
            </a:r>
          </a:p>
        </p:txBody>
      </p:sp>
      <p:sp>
        <p:nvSpPr>
          <p:cNvPr id="3" name="Content Placeholder 2"/>
          <p:cNvSpPr>
            <a:spLocks noGrp="1"/>
          </p:cNvSpPr>
          <p:nvPr>
            <p:ph idx="1"/>
          </p:nvPr>
        </p:nvSpPr>
        <p:spPr/>
        <p:txBody>
          <a:bodyPr>
            <a:normAutofit fontScale="92500" lnSpcReduction="10000"/>
          </a:bodyPr>
          <a:lstStyle/>
          <a:p>
            <a:pPr algn="just">
              <a:buClr>
                <a:schemeClr val="tx1"/>
              </a:buClr>
            </a:pPr>
            <a:r>
              <a:rPr lang="en-US" sz="2800" dirty="0"/>
              <a:t>With respect to </a:t>
            </a:r>
            <a:r>
              <a:rPr lang="en-US" sz="2800" u="sng" dirty="0"/>
              <a:t>taxable distributions</a:t>
            </a:r>
            <a:r>
              <a:rPr lang="en-US" sz="2800" dirty="0"/>
              <a:t> and </a:t>
            </a:r>
            <a:r>
              <a:rPr lang="en-US" sz="2800" u="sng" dirty="0"/>
              <a:t>taxable terminations</a:t>
            </a:r>
            <a:r>
              <a:rPr lang="en-US" sz="2800" dirty="0"/>
              <a:t>, the inclusion ratio will become final on the </a:t>
            </a:r>
            <a:r>
              <a:rPr lang="en-US" sz="2800" i="1" dirty="0"/>
              <a:t>later</a:t>
            </a:r>
            <a:r>
              <a:rPr lang="en-US" sz="2800" dirty="0"/>
              <a:t> of: </a:t>
            </a:r>
          </a:p>
          <a:p>
            <a:pPr lvl="1" algn="just">
              <a:buClr>
                <a:schemeClr val="tx1"/>
              </a:buClr>
            </a:pPr>
            <a:r>
              <a:rPr lang="en-US" sz="2600" dirty="0"/>
              <a:t>(i) the expiration of the period of assessment with respect to the </a:t>
            </a:r>
            <a:r>
              <a:rPr lang="en-US" sz="2600" u="sng" dirty="0"/>
              <a:t>first GST tax return filed</a:t>
            </a:r>
            <a:r>
              <a:rPr lang="en-US" sz="2600" dirty="0"/>
              <a:t> using that inclusion ratio; or </a:t>
            </a:r>
          </a:p>
          <a:p>
            <a:pPr lvl="1" algn="just">
              <a:buClr>
                <a:schemeClr val="tx1"/>
              </a:buClr>
            </a:pPr>
            <a:r>
              <a:rPr lang="en-US" sz="2600" dirty="0"/>
              <a:t>(ii) the expiration of the period of assessment of the </a:t>
            </a:r>
            <a:r>
              <a:rPr lang="en-US" sz="2600" u="sng" dirty="0"/>
              <a:t>federal estate tax with respect to the estate of the transferor</a:t>
            </a:r>
            <a:r>
              <a:rPr lang="en-US" sz="2600" dirty="0"/>
              <a:t>.</a:t>
            </a:r>
          </a:p>
          <a:p>
            <a:pPr marL="0" indent="0" algn="just">
              <a:buClr>
                <a:schemeClr val="tx1"/>
              </a:buClr>
              <a:buNone/>
            </a:pPr>
            <a:endParaRPr lang="en-US" sz="2600" dirty="0"/>
          </a:p>
          <a:p>
            <a:pPr algn="just">
              <a:buClr>
                <a:schemeClr val="tx1"/>
              </a:buClr>
            </a:pPr>
            <a:r>
              <a:rPr lang="en-US" sz="2800" dirty="0"/>
              <a:t>If an estate tax return is not required to be filed, the period of assessment is determined as if a return were required to be filed and the return was timely filed. </a:t>
            </a:r>
          </a:p>
        </p:txBody>
      </p:sp>
    </p:spTree>
    <p:extLst>
      <p:ext uri="{BB962C8B-B14F-4D97-AF65-F5344CB8AC3E}">
        <p14:creationId xmlns:p14="http://schemas.microsoft.com/office/powerpoint/2010/main" val="1149946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Statute of Limitations</a:t>
            </a:r>
          </a:p>
        </p:txBody>
      </p:sp>
      <p:sp>
        <p:nvSpPr>
          <p:cNvPr id="3" name="Content Placeholder 2"/>
          <p:cNvSpPr>
            <a:spLocks noGrp="1"/>
          </p:cNvSpPr>
          <p:nvPr>
            <p:ph idx="1"/>
          </p:nvPr>
        </p:nvSpPr>
        <p:spPr>
          <a:xfrm>
            <a:off x="457200" y="1905000"/>
            <a:ext cx="8229600" cy="4495800"/>
          </a:xfrm>
        </p:spPr>
        <p:txBody>
          <a:bodyPr>
            <a:noAutofit/>
          </a:bodyPr>
          <a:lstStyle/>
          <a:p>
            <a:pPr algn="just">
              <a:spcBef>
                <a:spcPts val="0"/>
              </a:spcBef>
              <a:buClr>
                <a:schemeClr val="tx1"/>
              </a:buClr>
            </a:pPr>
            <a:r>
              <a:rPr lang="en-US" sz="2200" dirty="0"/>
              <a:t>Therefore, you would have to file the appropriate GST tax return for the inclusion ratio to become final, even if the inclusion ratio is zero. </a:t>
            </a:r>
          </a:p>
          <a:p>
            <a:pPr algn="just">
              <a:spcBef>
                <a:spcPts val="0"/>
              </a:spcBef>
              <a:buClr>
                <a:schemeClr val="tx1"/>
              </a:buClr>
            </a:pPr>
            <a:endParaRPr lang="en-US" sz="2200" dirty="0"/>
          </a:p>
          <a:p>
            <a:pPr algn="just">
              <a:spcBef>
                <a:spcPts val="0"/>
              </a:spcBef>
              <a:buClr>
                <a:schemeClr val="tx1"/>
              </a:buClr>
            </a:pPr>
            <a:r>
              <a:rPr lang="en-US" sz="2200" dirty="0"/>
              <a:t>Taxable terminations are reported on Form 706-GS(T), </a:t>
            </a:r>
            <a:r>
              <a:rPr lang="en-US" sz="2200" i="1" dirty="0"/>
              <a:t>Generation Skipping Transfer Tax Return for Terminations. </a:t>
            </a:r>
          </a:p>
          <a:p>
            <a:pPr algn="just">
              <a:spcBef>
                <a:spcPts val="0"/>
              </a:spcBef>
              <a:buClr>
                <a:schemeClr val="tx1"/>
              </a:buClr>
            </a:pPr>
            <a:endParaRPr lang="en-US" sz="2200" i="1" dirty="0"/>
          </a:p>
          <a:p>
            <a:pPr algn="just">
              <a:spcBef>
                <a:spcPts val="0"/>
              </a:spcBef>
              <a:buClr>
                <a:schemeClr val="tx1"/>
              </a:buClr>
            </a:pPr>
            <a:r>
              <a:rPr lang="en-US" sz="2200" dirty="0"/>
              <a:t>Taxable distributions are reported on Form 706-GS(D), </a:t>
            </a:r>
            <a:r>
              <a:rPr lang="en-US" sz="2200" i="1" dirty="0"/>
              <a:t>Generation-Skipping Transfer Tax Return for Distributions</a:t>
            </a:r>
            <a:r>
              <a:rPr lang="en-US" sz="2200" dirty="0"/>
              <a:t>, </a:t>
            </a:r>
            <a:r>
              <a:rPr lang="en-US" sz="2200" u="sng" dirty="0"/>
              <a:t>by the skip person beneficiary</a:t>
            </a:r>
            <a:r>
              <a:rPr lang="en-US" sz="2200" dirty="0"/>
              <a:t>.</a:t>
            </a:r>
          </a:p>
          <a:p>
            <a:pPr marL="0" indent="0" algn="just">
              <a:spcBef>
                <a:spcPts val="0"/>
              </a:spcBef>
              <a:buClr>
                <a:schemeClr val="tx1"/>
              </a:buClr>
              <a:buNone/>
            </a:pPr>
            <a:endParaRPr lang="en-US" sz="2200" dirty="0"/>
          </a:p>
          <a:p>
            <a:pPr algn="just">
              <a:spcBef>
                <a:spcPts val="0"/>
              </a:spcBef>
              <a:buClr>
                <a:schemeClr val="tx1"/>
              </a:buClr>
            </a:pPr>
            <a:r>
              <a:rPr lang="en-US" sz="2200" dirty="0"/>
              <a:t>The trustee reports taxable distributions on Form 706-GS(D-1), </a:t>
            </a:r>
            <a:r>
              <a:rPr lang="en-US" sz="2200" i="1" dirty="0"/>
              <a:t>Notification of Distribution from a Generation-Skipping Transfer Trust</a:t>
            </a:r>
            <a:r>
              <a:rPr lang="en-US" sz="2200" dirty="0"/>
              <a:t>.</a:t>
            </a:r>
          </a:p>
        </p:txBody>
      </p:sp>
    </p:spTree>
    <p:extLst>
      <p:ext uri="{BB962C8B-B14F-4D97-AF65-F5344CB8AC3E}">
        <p14:creationId xmlns:p14="http://schemas.microsoft.com/office/powerpoint/2010/main" val="4209925777"/>
      </p:ext>
    </p:extLst>
  </p:cSld>
  <p:clrMapOvr>
    <a:masterClrMapping/>
  </p:clrMapOvr>
</p:sld>
</file>

<file path=ppt/theme/theme1.xml><?xml version="1.0" encoding="utf-8"?>
<a:theme xmlns:a="http://schemas.openxmlformats.org/drawingml/2006/main" name="CHWWA PPT Theme">
  <a:themeElements>
    <a:clrScheme name="Chamberlain Branding">
      <a:dk1>
        <a:sysClr val="windowText" lastClr="000000"/>
      </a:dk1>
      <a:lt1>
        <a:sysClr val="window" lastClr="FFFFFF"/>
      </a:lt1>
      <a:dk2>
        <a:srgbClr val="1F497D"/>
      </a:dk2>
      <a:lt2>
        <a:srgbClr val="EEECE1"/>
      </a:lt2>
      <a:accent1>
        <a:srgbClr val="B42128"/>
      </a:accent1>
      <a:accent2>
        <a:srgbClr val="CCC0B8"/>
      </a:accent2>
      <a:accent3>
        <a:srgbClr val="808285"/>
      </a:accent3>
      <a:accent4>
        <a:srgbClr val="02091C"/>
      </a:accent4>
      <a:accent5>
        <a:srgbClr val="6F1200"/>
      </a:accent5>
      <a:accent6>
        <a:srgbClr val="004712"/>
      </a:accent6>
      <a:hlink>
        <a:srgbClr val="B42128"/>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WWA PPT Theme" id="{07846884-B4C6-45CE-88BA-1E0116126EF1}" vid="{3B892551-17CA-44D7-8D37-6339883D3EE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 F I R M D M S ! 3 0 2 1 6 8 2 0 . 1 < / d o c u m e n t i d >  
     < s e n d e r i d > B E R L Y B < / s e n d e r i d >  
     < s e n d e r e m a i l > B R E T T . B E R L Y @ C H A M B E R L A I N L A W . C O M < / s e n d e r e m a i l >  
     < l a s t m o d i f i e d > 2 0 2 3 - 0 1 - 2 5 T 0 7 : 0 9 : 2 4 . 0 0 0 0 0 0 0 - 0 6 : 0 0 < / l a s t m o d i f i e d >  
     < d a t a b a s e > F I R M D M S < / d a t a b a s e >  
 < / p r o p e r t i e s > 
</file>

<file path=customXml/itemProps1.xml><?xml version="1.0" encoding="utf-8"?>
<ds:datastoreItem xmlns:ds="http://schemas.openxmlformats.org/officeDocument/2006/customXml" ds:itemID="{DBDB2492-B1AE-4B6F-B54B-125F6CC61281}">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CHWWA PPT Theme</Template>
  <TotalTime>5597</TotalTime>
  <Words>5864</Words>
  <Application>Microsoft Office PowerPoint</Application>
  <PresentationFormat>On-screen Show (4:3)</PresentationFormat>
  <Paragraphs>287</Paragraphs>
  <Slides>79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79</vt:i4>
      </vt:variant>
    </vt:vector>
  </HeadingPairs>
  <TitlesOfParts>
    <vt:vector size="85" baseType="lpstr">
      <vt:lpstr>Arial</vt:lpstr>
      <vt:lpstr>Calibri</vt:lpstr>
      <vt:lpstr>Times New Roman</vt:lpstr>
      <vt:lpstr>Verdana</vt:lpstr>
      <vt:lpstr>Wingdings</vt:lpstr>
      <vt:lpstr>CHWWA PPT Theme</vt:lpstr>
      <vt:lpstr> LIKE NAILS ON A CHALKBOARD: IRRITATING, AGGRAVATING, AND altogether ANNOYING gst ISSUES   Prepared and Presented by Brett Berly    CHAMBERLAIN, HRDLICKA, WHITE, WILLIAMS &amp; AUGHTRY,  P.C. </vt:lpstr>
      <vt:lpstr>Statute of Limitations and Finality of Inclusion Ratio</vt:lpstr>
      <vt:lpstr>Calculation of Inclusion Ratio: Timely Allocations </vt:lpstr>
      <vt:lpstr>Calculation of Inclusion Ratio: Timely Allocations </vt:lpstr>
      <vt:lpstr>Finality of Inclusion Ratio: Timely Allocations </vt:lpstr>
      <vt:lpstr>Calculation of Inclusion Ratio: Late Allocations </vt:lpstr>
      <vt:lpstr>Statute of Limitations</vt:lpstr>
      <vt:lpstr>Statute of Limitations</vt:lpstr>
      <vt:lpstr>Statute of Limitations</vt:lpstr>
      <vt:lpstr>Statute of Limitations</vt:lpstr>
      <vt:lpstr>Statute of Limitations</vt:lpstr>
      <vt:lpstr>Statute of Limitations</vt:lpstr>
      <vt:lpstr>Move Up/Move Down Rules</vt:lpstr>
      <vt:lpstr>Move Up Rule: Predeceased Ancestor</vt:lpstr>
      <vt:lpstr>Move Up Rule: Predeceased Ancestor</vt:lpstr>
      <vt:lpstr>Move Up Rule: Predeceased Ancestor</vt:lpstr>
      <vt:lpstr>Move Up Rule: Predeceased Ancestor</vt:lpstr>
      <vt:lpstr>Move Up Rule: Predeceased Ancestor</vt:lpstr>
      <vt:lpstr>Move Up Rule: Predeceased Ancestor</vt:lpstr>
      <vt:lpstr>Move Up Rule: Predeceased Ancestor</vt:lpstr>
      <vt:lpstr>Move Up Rule: Predeceased Ancestor</vt:lpstr>
      <vt:lpstr>Move Up Rule: Predeceased Ancestor</vt:lpstr>
      <vt:lpstr>Move Up Rule: Predeceased Ancestor</vt:lpstr>
      <vt:lpstr>Move Up Rule: Predeceased Ancestor</vt:lpstr>
      <vt:lpstr>Move Up Rule: Predeceased Ancestor</vt:lpstr>
      <vt:lpstr>Move Up Rule: Predeceased Ancestor</vt:lpstr>
      <vt:lpstr>Move Up Rule: Predeceased Ancestor</vt:lpstr>
      <vt:lpstr>Move Down Rule</vt:lpstr>
      <vt:lpstr>Move Down Rule</vt:lpstr>
      <vt:lpstr>Late Allocations</vt:lpstr>
      <vt:lpstr>Late Allocations</vt:lpstr>
      <vt:lpstr>Late Allocations</vt:lpstr>
      <vt:lpstr>Late Allocations</vt:lpstr>
      <vt:lpstr>Late Allocations</vt:lpstr>
      <vt:lpstr>Late Allocations</vt:lpstr>
      <vt:lpstr>Allocating Increased Exemption to Previous Transfers or Current Transfers</vt:lpstr>
      <vt:lpstr>Allocating Increased Exemption to Previous Transfers</vt:lpstr>
      <vt:lpstr>Allocating Increased Exemption to Previous Transfers</vt:lpstr>
      <vt:lpstr>Allocating Increased Exemption to Previous Transfers</vt:lpstr>
      <vt:lpstr>Allocating Increased Exemption to Previous Transfers</vt:lpstr>
      <vt:lpstr>Allocating Increased Exemption to Previous Transfers</vt:lpstr>
      <vt:lpstr>Allocating Increased Exemption to Previous Transfers</vt:lpstr>
      <vt:lpstr>Allocating Increased Exemption to Previous Transfers</vt:lpstr>
      <vt:lpstr>Allocating Increased Exemption to Previous Transfers</vt:lpstr>
      <vt:lpstr>Allocating Increased Exemption to Previous Transfers</vt:lpstr>
      <vt:lpstr>Allocating Increased Exemption to Previous Transfers</vt:lpstr>
      <vt:lpstr>Allocating Increased Exemption to Current Transfers</vt:lpstr>
      <vt:lpstr>Allocating Increased Exemption to Current Transfers</vt:lpstr>
      <vt:lpstr>Annual Exclusion Gifts</vt:lpstr>
      <vt:lpstr>Annual Exclusion Gifts</vt:lpstr>
      <vt:lpstr>Annual Exclusion Gifts</vt:lpstr>
      <vt:lpstr>Annual Exclusion Gifts</vt:lpstr>
      <vt:lpstr>Annual Exclusion Gifts</vt:lpstr>
      <vt:lpstr>Annual Exclusion Gifts</vt:lpstr>
      <vt:lpstr>Annual Exclusion Gifts</vt:lpstr>
      <vt:lpstr>Effective Date of Allocations</vt:lpstr>
      <vt:lpstr>Effective Date of Allocations: Timely Filed Gift Tax Returns</vt:lpstr>
      <vt:lpstr>Effective Date of Allocations: Late Allocations</vt:lpstr>
      <vt:lpstr>Effective Date of Allocations: Allocations at Death</vt:lpstr>
      <vt:lpstr>Effective Date of Allocations: Allocations at Death</vt:lpstr>
      <vt:lpstr>Effective Date of Allocations: Allocations at Death</vt:lpstr>
      <vt:lpstr>Effective Date of Allocations: Allocations at Death</vt:lpstr>
      <vt:lpstr>Effective Date of Allocations: Late Allocations</vt:lpstr>
      <vt:lpstr>Effective Date of Allocations: Late Allocations</vt:lpstr>
      <vt:lpstr>Effective Date of Allocations: Late Allocations</vt:lpstr>
      <vt:lpstr>Effective Date of Allocations: Late Allocations</vt:lpstr>
      <vt:lpstr>Automatic Allocations</vt:lpstr>
      <vt:lpstr>Automatic Allocations: Indirect Skips</vt:lpstr>
      <vt:lpstr>Automatic Allocations: Indirect Skips</vt:lpstr>
      <vt:lpstr>Automatic Allocations: Indirect Skips</vt:lpstr>
      <vt:lpstr>Automatic Allocations: Indirect Skips</vt:lpstr>
      <vt:lpstr>Automatic Allocations: Indirect Skips</vt:lpstr>
      <vt:lpstr>Automatic Allocations: Indirect Skips</vt:lpstr>
      <vt:lpstr>Substantial Compliance</vt:lpstr>
      <vt:lpstr>Substantial Compliance</vt:lpstr>
      <vt:lpstr>Substantial Compliance</vt:lpstr>
      <vt:lpstr>Substantial Compliance</vt:lpstr>
      <vt:lpstr>Substantial Compliance</vt:lpstr>
      <vt:lpstr>Substantial Compliance</vt:lpstr>
    </vt:vector>
  </TitlesOfParts>
  <Company>CHWWM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FRONT BURNER: HOT ISSUES IN STATE AND LOCAL TAXATION  Presented By  LARRY A. CAMPAGNA and LINDA S. PAINE  CHAMBERLAIN, HRDLICKA, WHITE, WILLIAMS &amp; MARTIN  e-mail:  larry.campagna@chamberlainlaw.com e-mail:  linda.paine@chamberlainlaw.com</dc:title>
  <dc:creator>dugatn</dc:creator>
  <cp:lastModifiedBy>Melissa Dyches</cp:lastModifiedBy>
  <cp:revision>272</cp:revision>
  <cp:lastPrinted>2020-01-06T18:33:45Z</cp:lastPrinted>
  <dcterms:created xsi:type="dcterms:W3CDTF">2010-10-29T14:58:11Z</dcterms:created>
  <dcterms:modified xsi:type="dcterms:W3CDTF">2023-01-25T15:23:26Z</dcterms:modified>
</cp:coreProperties>
</file>