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77" r:id="rId2"/>
    <p:sldId id="311" r:id="rId3"/>
    <p:sldId id="275" r:id="rId4"/>
    <p:sldId id="266" r:id="rId5"/>
    <p:sldId id="284" r:id="rId6"/>
    <p:sldId id="297" r:id="rId7"/>
    <p:sldId id="267" r:id="rId8"/>
    <p:sldId id="300" r:id="rId9"/>
    <p:sldId id="301" r:id="rId10"/>
    <p:sldId id="302" r:id="rId11"/>
    <p:sldId id="303" r:id="rId12"/>
    <p:sldId id="306" r:id="rId13"/>
    <p:sldId id="309" r:id="rId14"/>
    <p:sldId id="310" r:id="rId15"/>
    <p:sldId id="270" r:id="rId16"/>
    <p:sldId id="304" r:id="rId17"/>
    <p:sldId id="305" r:id="rId18"/>
    <p:sldId id="307" r:id="rId19"/>
    <p:sldId id="290" r:id="rId20"/>
    <p:sldId id="313"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6" autoAdjust="0"/>
    <p:restoredTop sz="85837" autoAdjust="0"/>
  </p:normalViewPr>
  <p:slideViewPr>
    <p:cSldViewPr>
      <p:cViewPr varScale="1">
        <p:scale>
          <a:sx n="66" d="100"/>
          <a:sy n="66" d="100"/>
        </p:scale>
        <p:origin x="168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3"/>
          <c:order val="0"/>
          <c:tx>
            <c:strRef>
              <c:f>Sheet1!$E$1</c:f>
              <c:strCache>
                <c:ptCount val="1"/>
                <c:pt idx="0">
                  <c:v>After-Tax Profit</c:v>
                </c:pt>
              </c:strCache>
            </c:strRef>
          </c:tx>
          <c:spPr>
            <a:solidFill>
              <a:srgbClr val="FFCC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Partnership / DRE</c:v>
                </c:pt>
                <c:pt idx="1">
                  <c:v>CFC w/o section 962</c:v>
                </c:pt>
                <c:pt idx="2">
                  <c:v>CFC w/ section 962</c:v>
                </c:pt>
              </c:strCache>
            </c:strRef>
          </c:cat>
          <c:val>
            <c:numRef>
              <c:f>Sheet1!$E$2:$E$4</c:f>
              <c:numCache>
                <c:formatCode>General</c:formatCode>
                <c:ptCount val="3"/>
                <c:pt idx="0">
                  <c:v>63</c:v>
                </c:pt>
                <c:pt idx="1">
                  <c:v>44.1</c:v>
                </c:pt>
                <c:pt idx="2">
                  <c:v>53.34</c:v>
                </c:pt>
              </c:numCache>
            </c:numRef>
          </c:val>
          <c:extLst>
            <c:ext xmlns:c16="http://schemas.microsoft.com/office/drawing/2014/chart" uri="{C3380CC4-5D6E-409C-BE32-E72D297353CC}">
              <c16:uniqueId val="{00000000-6A66-4AB3-8CC7-E117DE539F3A}"/>
            </c:ext>
          </c:extLst>
        </c:ser>
        <c:ser>
          <c:idx val="0"/>
          <c:order val="1"/>
          <c:tx>
            <c:strRef>
              <c:f>Sheet1!$B$1</c:f>
              <c:strCache>
                <c:ptCount val="1"/>
                <c:pt idx="0">
                  <c:v>MX Cash Tax</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Partnership / DRE</c:v>
                </c:pt>
                <c:pt idx="1">
                  <c:v>CFC w/o section 962</c:v>
                </c:pt>
                <c:pt idx="2">
                  <c:v>CFC w/ section 962</c:v>
                </c:pt>
              </c:strCache>
            </c:strRef>
          </c:cat>
          <c:val>
            <c:numRef>
              <c:f>Sheet1!$B$2:$B$4</c:f>
              <c:numCache>
                <c:formatCode>General</c:formatCode>
                <c:ptCount val="3"/>
                <c:pt idx="0">
                  <c:v>30</c:v>
                </c:pt>
                <c:pt idx="1">
                  <c:v>30</c:v>
                </c:pt>
                <c:pt idx="2">
                  <c:v>30</c:v>
                </c:pt>
              </c:numCache>
            </c:numRef>
          </c:val>
          <c:extLst>
            <c:ext xmlns:c16="http://schemas.microsoft.com/office/drawing/2014/chart" uri="{C3380CC4-5D6E-409C-BE32-E72D297353CC}">
              <c16:uniqueId val="{00000001-6A66-4AB3-8CC7-E117DE539F3A}"/>
            </c:ext>
          </c:extLst>
        </c:ser>
        <c:ser>
          <c:idx val="1"/>
          <c:order val="2"/>
          <c:tx>
            <c:strRef>
              <c:f>Sheet1!$C$1</c:f>
              <c:strCache>
                <c:ptCount val="1"/>
                <c:pt idx="0">
                  <c:v>US Cash Tax</c:v>
                </c:pt>
              </c:strCache>
            </c:strRef>
          </c:tx>
          <c:spPr>
            <a:solidFill>
              <a:srgbClr val="DE6B68"/>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6-6A66-4AB3-8CC7-E117DE539F3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Partnership / DRE</c:v>
                </c:pt>
                <c:pt idx="1">
                  <c:v>CFC w/o section 962</c:v>
                </c:pt>
                <c:pt idx="2">
                  <c:v>CFC w/ section 962</c:v>
                </c:pt>
              </c:strCache>
            </c:strRef>
          </c:cat>
          <c:val>
            <c:numRef>
              <c:f>Sheet1!$C$2:$C$4</c:f>
              <c:numCache>
                <c:formatCode>General</c:formatCode>
                <c:ptCount val="3"/>
                <c:pt idx="0">
                  <c:v>7</c:v>
                </c:pt>
                <c:pt idx="1">
                  <c:v>25.9</c:v>
                </c:pt>
                <c:pt idx="2">
                  <c:v>0</c:v>
                </c:pt>
              </c:numCache>
            </c:numRef>
          </c:val>
          <c:extLst>
            <c:ext xmlns:c16="http://schemas.microsoft.com/office/drawing/2014/chart" uri="{C3380CC4-5D6E-409C-BE32-E72D297353CC}">
              <c16:uniqueId val="{00000002-6A66-4AB3-8CC7-E117DE539F3A}"/>
            </c:ext>
          </c:extLst>
        </c:ser>
        <c:ser>
          <c:idx val="2"/>
          <c:order val="3"/>
          <c:tx>
            <c:strRef>
              <c:f>Sheet1!$D$1</c:f>
              <c:strCache>
                <c:ptCount val="1"/>
                <c:pt idx="0">
                  <c:v>US Deferred Tax</c:v>
                </c:pt>
              </c:strCache>
            </c:strRef>
          </c:tx>
          <c:spPr>
            <a:solidFill>
              <a:schemeClr val="bg1">
                <a:lumMod val="7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6A66-4AB3-8CC7-E117DE539F3A}"/>
                </c:ext>
              </c:extLst>
            </c:dLbl>
            <c:dLbl>
              <c:idx val="1"/>
              <c:delete val="1"/>
              <c:extLst>
                <c:ext xmlns:c15="http://schemas.microsoft.com/office/drawing/2012/chart" uri="{CE6537A1-D6FC-4f65-9D91-7224C49458BB}"/>
                <c:ext xmlns:c16="http://schemas.microsoft.com/office/drawing/2014/chart" uri="{C3380CC4-5D6E-409C-BE32-E72D297353CC}">
                  <c16:uniqueId val="{00000005-6A66-4AB3-8CC7-E117DE539F3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Partnership / DRE</c:v>
                </c:pt>
                <c:pt idx="1">
                  <c:v>CFC w/o section 962</c:v>
                </c:pt>
                <c:pt idx="2">
                  <c:v>CFC w/ section 962</c:v>
                </c:pt>
              </c:strCache>
            </c:strRef>
          </c:cat>
          <c:val>
            <c:numRef>
              <c:f>Sheet1!$D$2:$D$4</c:f>
              <c:numCache>
                <c:formatCode>General</c:formatCode>
                <c:ptCount val="3"/>
                <c:pt idx="0">
                  <c:v>0</c:v>
                </c:pt>
                <c:pt idx="1">
                  <c:v>0</c:v>
                </c:pt>
                <c:pt idx="2">
                  <c:v>16.66</c:v>
                </c:pt>
              </c:numCache>
            </c:numRef>
          </c:val>
          <c:extLst>
            <c:ext xmlns:c16="http://schemas.microsoft.com/office/drawing/2014/chart" uri="{C3380CC4-5D6E-409C-BE32-E72D297353CC}">
              <c16:uniqueId val="{00000004-6A66-4AB3-8CC7-E117DE539F3A}"/>
            </c:ext>
          </c:extLst>
        </c:ser>
        <c:dLbls>
          <c:showLegendKey val="0"/>
          <c:showVal val="0"/>
          <c:showCatName val="0"/>
          <c:showSerName val="0"/>
          <c:showPercent val="0"/>
          <c:showBubbleSize val="0"/>
        </c:dLbls>
        <c:gapWidth val="150"/>
        <c:overlap val="100"/>
        <c:axId val="726205040"/>
        <c:axId val="726206024"/>
      </c:barChart>
      <c:catAx>
        <c:axId val="72620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6206024"/>
        <c:crosses val="autoZero"/>
        <c:auto val="1"/>
        <c:lblAlgn val="ctr"/>
        <c:lblOffset val="100"/>
        <c:noMultiLvlLbl val="0"/>
      </c:catAx>
      <c:valAx>
        <c:axId val="7262060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6205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4BD9895-B728-4E1F-B977-7AEE5BE7A838}" type="datetimeFigureOut">
              <a:rPr lang="en-US" smtClean="0"/>
              <a:t>4/21/2022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28F7AF2-7512-4407-8DF0-9E158CDAB98C}" type="slidenum">
              <a:rPr lang="en-US" smtClean="0"/>
              <a:t>‹#›</a:t>
            </a:fld>
            <a:endParaRPr lang="en-US"/>
          </a:p>
        </p:txBody>
      </p:sp>
    </p:spTree>
    <p:extLst>
      <p:ext uri="{BB962C8B-B14F-4D97-AF65-F5344CB8AC3E}">
        <p14:creationId xmlns:p14="http://schemas.microsoft.com/office/powerpoint/2010/main" val="1506280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4CD9D71-DCAB-411C-A440-8A4076EE73AA}" type="datetimeFigureOut">
              <a:rPr lang="en-US" smtClean="0"/>
              <a:t>4/21/2022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1426C9-EF1A-4203-B332-017A90147C22}" type="slidenum">
              <a:rPr lang="en-US" smtClean="0"/>
              <a:t>‹#›</a:t>
            </a:fld>
            <a:endParaRPr lang="en-US" dirty="0"/>
          </a:p>
        </p:txBody>
      </p:sp>
    </p:spTree>
    <p:extLst>
      <p:ext uri="{BB962C8B-B14F-4D97-AF65-F5344CB8AC3E}">
        <p14:creationId xmlns:p14="http://schemas.microsoft.com/office/powerpoint/2010/main" val="654787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a:t>
            </a:fld>
            <a:endParaRPr lang="en-US" dirty="0"/>
          </a:p>
        </p:txBody>
      </p:sp>
    </p:spTree>
    <p:extLst>
      <p:ext uri="{BB962C8B-B14F-4D97-AF65-F5344CB8AC3E}">
        <p14:creationId xmlns:p14="http://schemas.microsoft.com/office/powerpoint/2010/main" val="1169004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10</a:t>
            </a:fld>
            <a:endParaRPr lang="en-US" dirty="0"/>
          </a:p>
        </p:txBody>
      </p:sp>
    </p:spTree>
    <p:extLst>
      <p:ext uri="{BB962C8B-B14F-4D97-AF65-F5344CB8AC3E}">
        <p14:creationId xmlns:p14="http://schemas.microsoft.com/office/powerpoint/2010/main" val="3157172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11</a:t>
            </a:fld>
            <a:endParaRPr lang="en-US" dirty="0"/>
          </a:p>
        </p:txBody>
      </p:sp>
    </p:spTree>
    <p:extLst>
      <p:ext uri="{BB962C8B-B14F-4D97-AF65-F5344CB8AC3E}">
        <p14:creationId xmlns:p14="http://schemas.microsoft.com/office/powerpoint/2010/main" val="3519576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12</a:t>
            </a:fld>
            <a:endParaRPr lang="en-US" dirty="0"/>
          </a:p>
        </p:txBody>
      </p:sp>
    </p:spTree>
    <p:extLst>
      <p:ext uri="{BB962C8B-B14F-4D97-AF65-F5344CB8AC3E}">
        <p14:creationId xmlns:p14="http://schemas.microsoft.com/office/powerpoint/2010/main" val="841200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13</a:t>
            </a:fld>
            <a:endParaRPr lang="en-US" dirty="0"/>
          </a:p>
        </p:txBody>
      </p:sp>
    </p:spTree>
    <p:extLst>
      <p:ext uri="{BB962C8B-B14F-4D97-AF65-F5344CB8AC3E}">
        <p14:creationId xmlns:p14="http://schemas.microsoft.com/office/powerpoint/2010/main" val="4259010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14</a:t>
            </a:fld>
            <a:endParaRPr lang="en-US" dirty="0"/>
          </a:p>
        </p:txBody>
      </p:sp>
    </p:spTree>
    <p:extLst>
      <p:ext uri="{BB962C8B-B14F-4D97-AF65-F5344CB8AC3E}">
        <p14:creationId xmlns:p14="http://schemas.microsoft.com/office/powerpoint/2010/main" val="2015513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15</a:t>
            </a:fld>
            <a:endParaRPr lang="en-US" dirty="0"/>
          </a:p>
        </p:txBody>
      </p:sp>
    </p:spTree>
    <p:extLst>
      <p:ext uri="{BB962C8B-B14F-4D97-AF65-F5344CB8AC3E}">
        <p14:creationId xmlns:p14="http://schemas.microsoft.com/office/powerpoint/2010/main" val="1616245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777901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442761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183660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566845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2</a:t>
            </a:fld>
            <a:endParaRPr lang="en-US" dirty="0"/>
          </a:p>
        </p:txBody>
      </p:sp>
    </p:spTree>
    <p:extLst>
      <p:ext uri="{BB962C8B-B14F-4D97-AF65-F5344CB8AC3E}">
        <p14:creationId xmlns:p14="http://schemas.microsoft.com/office/powerpoint/2010/main" val="3482503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1655465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3</a:t>
            </a:fld>
            <a:endParaRPr lang="en-US" dirty="0"/>
          </a:p>
        </p:txBody>
      </p:sp>
    </p:spTree>
    <p:extLst>
      <p:ext uri="{BB962C8B-B14F-4D97-AF65-F5344CB8AC3E}">
        <p14:creationId xmlns:p14="http://schemas.microsoft.com/office/powerpoint/2010/main" val="1450186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66845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566845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1426C9-EF1A-4203-B332-017A90147C22}"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20747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7</a:t>
            </a:fld>
            <a:endParaRPr lang="en-US" dirty="0"/>
          </a:p>
        </p:txBody>
      </p:sp>
    </p:spTree>
    <p:extLst>
      <p:ext uri="{BB962C8B-B14F-4D97-AF65-F5344CB8AC3E}">
        <p14:creationId xmlns:p14="http://schemas.microsoft.com/office/powerpoint/2010/main" val="2487183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8</a:t>
            </a:fld>
            <a:endParaRPr lang="en-US" dirty="0"/>
          </a:p>
        </p:txBody>
      </p:sp>
    </p:spTree>
    <p:extLst>
      <p:ext uri="{BB962C8B-B14F-4D97-AF65-F5344CB8AC3E}">
        <p14:creationId xmlns:p14="http://schemas.microsoft.com/office/powerpoint/2010/main" val="450241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1426C9-EF1A-4203-B332-017A90147C22}" type="slidenum">
              <a:rPr lang="en-US" smtClean="0"/>
              <a:t>9</a:t>
            </a:fld>
            <a:endParaRPr lang="en-US" dirty="0"/>
          </a:p>
        </p:txBody>
      </p:sp>
    </p:spTree>
    <p:extLst>
      <p:ext uri="{BB962C8B-B14F-4D97-AF65-F5344CB8AC3E}">
        <p14:creationId xmlns:p14="http://schemas.microsoft.com/office/powerpoint/2010/main" val="10923123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LB&amp;I Design3-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144000" cy="455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5" descr="world-map-small_copy_light_copy2"/>
          <p:cNvPicPr>
            <a:picLocks noChangeAspect="1" noChangeArrowheads="1"/>
          </p:cNvPicPr>
          <p:nvPr/>
        </p:nvPicPr>
        <p:blipFill>
          <a:blip r:embed="rId3">
            <a:lum bright="6000" contrast="-6000"/>
            <a:extLst>
              <a:ext uri="{28A0092B-C50C-407E-A947-70E740481C1C}">
                <a14:useLocalDpi xmlns:a14="http://schemas.microsoft.com/office/drawing/2010/main" val="0"/>
              </a:ext>
            </a:extLst>
          </a:blip>
          <a:srcRect/>
          <a:stretch>
            <a:fillRect/>
          </a:stretch>
        </p:blipFill>
        <p:spPr bwMode="auto">
          <a:xfrm>
            <a:off x="250825" y="4271963"/>
            <a:ext cx="4395788"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lbi_wayfinding_blue 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6089650"/>
            <a:ext cx="2079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4" name="Rectangle 12"/>
          <p:cNvSpPr>
            <a:spLocks noGrp="1" noChangeArrowheads="1"/>
          </p:cNvSpPr>
          <p:nvPr>
            <p:ph type="ctrTitle" sz="quarter"/>
          </p:nvPr>
        </p:nvSpPr>
        <p:spPr>
          <a:xfrm>
            <a:off x="2043113" y="3895725"/>
            <a:ext cx="6878637" cy="949325"/>
          </a:xfrm>
        </p:spPr>
        <p:txBody>
          <a:bodyPr/>
          <a:lstStyle>
            <a:lvl1pPr>
              <a:defRPr sz="3600" b="1">
                <a:solidFill>
                  <a:schemeClr val="tx1"/>
                </a:solidFill>
              </a:defRPr>
            </a:lvl1pPr>
          </a:lstStyle>
          <a:p>
            <a:pPr lvl="0"/>
            <a:r>
              <a:rPr lang="en-US" noProof="0" smtClean="0"/>
              <a:t>Click to edit Master title style</a:t>
            </a:r>
          </a:p>
        </p:txBody>
      </p:sp>
      <p:sp>
        <p:nvSpPr>
          <p:cNvPr id="18445" name="Rectangle 13"/>
          <p:cNvSpPr>
            <a:spLocks noGrp="1" noChangeArrowheads="1"/>
          </p:cNvSpPr>
          <p:nvPr>
            <p:ph type="subTitle" sz="quarter" idx="1"/>
          </p:nvPr>
        </p:nvSpPr>
        <p:spPr>
          <a:xfrm>
            <a:off x="2508250" y="4902200"/>
            <a:ext cx="6400800" cy="750888"/>
          </a:xfrm>
        </p:spPr>
        <p:txBody>
          <a:bodyPr/>
          <a:lstStyle>
            <a:lvl1pPr marL="0" indent="0" algn="r">
              <a:buFont typeface="Wingdings" pitchFamily="2" charset="2"/>
              <a:buNone/>
              <a:defRPr sz="2400">
                <a:solidFill>
                  <a:srgbClr val="1C1C1C"/>
                </a:solidFill>
              </a:defRPr>
            </a:lvl1pPr>
          </a:lstStyle>
          <a:p>
            <a:pPr lvl="0"/>
            <a:r>
              <a:rPr lang="en-US" noProof="0" smtClean="0"/>
              <a:t>Click to edit Master subtitle style</a:t>
            </a:r>
          </a:p>
        </p:txBody>
      </p:sp>
    </p:spTree>
    <p:extLst>
      <p:ext uri="{BB962C8B-B14F-4D97-AF65-F5344CB8AC3E}">
        <p14:creationId xmlns:p14="http://schemas.microsoft.com/office/powerpoint/2010/main" val="4168849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5" name="Rectangle 6"/>
          <p:cNvSpPr>
            <a:spLocks noGrp="1" noChangeArrowheads="1"/>
          </p:cNvSpPr>
          <p:nvPr>
            <p:ph type="sldNum" sz="quarter" idx="11"/>
          </p:nvPr>
        </p:nvSpPr>
        <p:spPr/>
        <p:txBody>
          <a:bodyPr/>
          <a:lstStyle>
            <a:lvl1pPr defTabSz="914400">
              <a:spcBef>
                <a:spcPct val="20000"/>
              </a:spcBef>
              <a:defRPr/>
            </a:lvl1pPr>
          </a:lstStyle>
          <a:p>
            <a:pPr>
              <a:defRPr/>
            </a:pPr>
            <a:fld id="{DE8EC7B9-767D-422B-BC7F-5529F721A641}" type="slidenum">
              <a:rPr lang="en-US"/>
              <a:pPr>
                <a:defRPr/>
              </a:pPr>
              <a:t>‹#›</a:t>
            </a:fld>
            <a:endParaRPr lang="en-US" dirty="0"/>
          </a:p>
        </p:txBody>
      </p:sp>
    </p:spTree>
    <p:extLst>
      <p:ext uri="{BB962C8B-B14F-4D97-AF65-F5344CB8AC3E}">
        <p14:creationId xmlns:p14="http://schemas.microsoft.com/office/powerpoint/2010/main" val="17449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2113" y="107950"/>
            <a:ext cx="1976437" cy="5816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107950"/>
            <a:ext cx="5780088" cy="5816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5" name="Rectangle 6"/>
          <p:cNvSpPr>
            <a:spLocks noGrp="1" noChangeArrowheads="1"/>
          </p:cNvSpPr>
          <p:nvPr>
            <p:ph type="sldNum" sz="quarter" idx="11"/>
          </p:nvPr>
        </p:nvSpPr>
        <p:spPr/>
        <p:txBody>
          <a:bodyPr/>
          <a:lstStyle>
            <a:lvl1pPr defTabSz="914400">
              <a:spcBef>
                <a:spcPct val="20000"/>
              </a:spcBef>
              <a:defRPr/>
            </a:lvl1pPr>
          </a:lstStyle>
          <a:p>
            <a:pPr>
              <a:defRPr/>
            </a:pPr>
            <a:fld id="{32A3C69C-41D4-473C-A686-D34AF4B0446A}" type="slidenum">
              <a:rPr lang="en-US"/>
              <a:pPr>
                <a:defRPr/>
              </a:pPr>
              <a:t>‹#›</a:t>
            </a:fld>
            <a:endParaRPr lang="en-US" dirty="0"/>
          </a:p>
        </p:txBody>
      </p:sp>
    </p:spTree>
    <p:extLst>
      <p:ext uri="{BB962C8B-B14F-4D97-AF65-F5344CB8AC3E}">
        <p14:creationId xmlns:p14="http://schemas.microsoft.com/office/powerpoint/2010/main" val="2859595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2800"/>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sz="2200"/>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5" name="Rectangle 6"/>
          <p:cNvSpPr>
            <a:spLocks noGrp="1" noChangeArrowheads="1"/>
          </p:cNvSpPr>
          <p:nvPr>
            <p:ph type="sldNum" sz="quarter" idx="11"/>
          </p:nvPr>
        </p:nvSpPr>
        <p:spPr>
          <a:xfrm>
            <a:off x="7962900" y="6530975"/>
            <a:ext cx="1006475" cy="476250"/>
          </a:xfrm>
        </p:spPr>
        <p:txBody>
          <a:bodyPr/>
          <a:lstStyle>
            <a:lvl1pPr defTabSz="914400">
              <a:spcBef>
                <a:spcPct val="20000"/>
              </a:spcBef>
              <a:defRPr sz="1200" b="0"/>
            </a:lvl1pPr>
          </a:lstStyle>
          <a:p>
            <a:pPr>
              <a:defRPr/>
            </a:pPr>
            <a:fld id="{512414CA-8829-43AE-A94F-12AAA6E70D05}" type="slidenum">
              <a:rPr lang="en-US"/>
              <a:pPr>
                <a:defRPr/>
              </a:pPr>
              <a:t>‹#›</a:t>
            </a:fld>
            <a:endParaRPr lang="en-US" dirty="0"/>
          </a:p>
        </p:txBody>
      </p:sp>
    </p:spTree>
    <p:extLst>
      <p:ext uri="{BB962C8B-B14F-4D97-AF65-F5344CB8AC3E}">
        <p14:creationId xmlns:p14="http://schemas.microsoft.com/office/powerpoint/2010/main" val="12081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5" name="Rectangle 6"/>
          <p:cNvSpPr>
            <a:spLocks noGrp="1" noChangeArrowheads="1"/>
          </p:cNvSpPr>
          <p:nvPr>
            <p:ph type="sldNum" sz="quarter" idx="11"/>
          </p:nvPr>
        </p:nvSpPr>
        <p:spPr>
          <a:xfrm>
            <a:off x="8031163" y="6424613"/>
            <a:ext cx="1006475" cy="476250"/>
          </a:xfrm>
        </p:spPr>
        <p:txBody>
          <a:bodyPr/>
          <a:lstStyle>
            <a:lvl1pPr defTabSz="914400">
              <a:spcBef>
                <a:spcPct val="20000"/>
              </a:spcBef>
              <a:defRPr/>
            </a:lvl1pPr>
          </a:lstStyle>
          <a:p>
            <a:pPr>
              <a:defRPr/>
            </a:pPr>
            <a:fld id="{16C9DA93-E9FA-4311-AD77-00425A00E45E}" type="slidenum">
              <a:rPr lang="en-US"/>
              <a:pPr>
                <a:defRPr/>
              </a:pPr>
              <a:t>‹#›</a:t>
            </a:fld>
            <a:endParaRPr lang="en-US" dirty="0"/>
          </a:p>
        </p:txBody>
      </p:sp>
    </p:spTree>
    <p:extLst>
      <p:ext uri="{BB962C8B-B14F-4D97-AF65-F5344CB8AC3E}">
        <p14:creationId xmlns:p14="http://schemas.microsoft.com/office/powerpoint/2010/main" val="342281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5" name="Rectangle 6"/>
          <p:cNvSpPr>
            <a:spLocks noGrp="1" noChangeArrowheads="1"/>
          </p:cNvSpPr>
          <p:nvPr>
            <p:ph type="sldNum" sz="quarter" idx="11"/>
          </p:nvPr>
        </p:nvSpPr>
        <p:spPr>
          <a:xfrm>
            <a:off x="8031163" y="6402388"/>
            <a:ext cx="1006475" cy="476250"/>
          </a:xfrm>
        </p:spPr>
        <p:txBody>
          <a:bodyPr/>
          <a:lstStyle>
            <a:lvl1pPr defTabSz="914400">
              <a:spcBef>
                <a:spcPct val="20000"/>
              </a:spcBef>
              <a:defRPr/>
            </a:lvl1pPr>
          </a:lstStyle>
          <a:p>
            <a:pPr>
              <a:defRPr/>
            </a:pPr>
            <a:fld id="{AD05EA91-3D25-4624-81D1-20DEFA84E9D9}" type="slidenum">
              <a:rPr lang="en-US"/>
              <a:pPr>
                <a:defRPr/>
              </a:pPr>
              <a:t>‹#›</a:t>
            </a:fld>
            <a:endParaRPr lang="en-US" dirty="0"/>
          </a:p>
        </p:txBody>
      </p:sp>
    </p:spTree>
    <p:extLst>
      <p:ext uri="{BB962C8B-B14F-4D97-AF65-F5344CB8AC3E}">
        <p14:creationId xmlns:p14="http://schemas.microsoft.com/office/powerpoint/2010/main" val="3105345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4388" y="1577975"/>
            <a:ext cx="3875087" cy="434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41875" y="1577975"/>
            <a:ext cx="3876675" cy="434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6" name="Rectangle 6"/>
          <p:cNvSpPr>
            <a:spLocks noGrp="1" noChangeArrowheads="1"/>
          </p:cNvSpPr>
          <p:nvPr>
            <p:ph type="sldNum" sz="quarter" idx="11"/>
          </p:nvPr>
        </p:nvSpPr>
        <p:spPr/>
        <p:txBody>
          <a:bodyPr/>
          <a:lstStyle>
            <a:lvl1pPr defTabSz="914400">
              <a:spcBef>
                <a:spcPct val="20000"/>
              </a:spcBef>
              <a:defRPr/>
            </a:lvl1pPr>
          </a:lstStyle>
          <a:p>
            <a:pPr>
              <a:defRPr/>
            </a:pPr>
            <a:fld id="{7C93351E-092A-41B5-A90D-802AE98E85E6}" type="slidenum">
              <a:rPr lang="en-US"/>
              <a:pPr>
                <a:defRPr/>
              </a:pPr>
              <a:t>‹#›</a:t>
            </a:fld>
            <a:endParaRPr lang="en-US" dirty="0"/>
          </a:p>
        </p:txBody>
      </p:sp>
    </p:spTree>
    <p:extLst>
      <p:ext uri="{BB962C8B-B14F-4D97-AF65-F5344CB8AC3E}">
        <p14:creationId xmlns:p14="http://schemas.microsoft.com/office/powerpoint/2010/main" val="317420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8" name="Rectangle 6"/>
          <p:cNvSpPr>
            <a:spLocks noGrp="1" noChangeArrowheads="1"/>
          </p:cNvSpPr>
          <p:nvPr>
            <p:ph type="sldNum" sz="quarter" idx="11"/>
          </p:nvPr>
        </p:nvSpPr>
        <p:spPr/>
        <p:txBody>
          <a:bodyPr/>
          <a:lstStyle>
            <a:lvl1pPr defTabSz="914400">
              <a:spcBef>
                <a:spcPct val="20000"/>
              </a:spcBef>
              <a:defRPr/>
            </a:lvl1pPr>
          </a:lstStyle>
          <a:p>
            <a:pPr>
              <a:defRPr/>
            </a:pPr>
            <a:fld id="{D699F384-DED8-4581-A7C8-C9153B2DC7CD}" type="slidenum">
              <a:rPr lang="en-US"/>
              <a:pPr>
                <a:defRPr/>
              </a:pPr>
              <a:t>‹#›</a:t>
            </a:fld>
            <a:endParaRPr lang="en-US" dirty="0"/>
          </a:p>
        </p:txBody>
      </p:sp>
    </p:spTree>
    <p:extLst>
      <p:ext uri="{BB962C8B-B14F-4D97-AF65-F5344CB8AC3E}">
        <p14:creationId xmlns:p14="http://schemas.microsoft.com/office/powerpoint/2010/main" val="314772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4" name="Rectangle 6"/>
          <p:cNvSpPr>
            <a:spLocks noGrp="1" noChangeArrowheads="1"/>
          </p:cNvSpPr>
          <p:nvPr>
            <p:ph type="sldNum" sz="quarter" idx="11"/>
          </p:nvPr>
        </p:nvSpPr>
        <p:spPr>
          <a:xfrm>
            <a:off x="7988300" y="6538913"/>
            <a:ext cx="1006475" cy="336550"/>
          </a:xfrm>
        </p:spPr>
        <p:txBody>
          <a:bodyPr/>
          <a:lstStyle>
            <a:lvl1pPr defTabSz="914400">
              <a:spcBef>
                <a:spcPct val="20000"/>
              </a:spcBef>
              <a:defRPr sz="1200" b="0"/>
            </a:lvl1pPr>
          </a:lstStyle>
          <a:p>
            <a:pPr>
              <a:defRPr/>
            </a:pPr>
            <a:fld id="{B2F0E13A-1EAE-4D75-A417-B84078E520D0}" type="slidenum">
              <a:rPr lang="en-US"/>
              <a:pPr>
                <a:defRPr/>
              </a:pPr>
              <a:t>‹#›</a:t>
            </a:fld>
            <a:endParaRPr lang="en-US" dirty="0"/>
          </a:p>
        </p:txBody>
      </p:sp>
    </p:spTree>
    <p:extLst>
      <p:ext uri="{BB962C8B-B14F-4D97-AF65-F5344CB8AC3E}">
        <p14:creationId xmlns:p14="http://schemas.microsoft.com/office/powerpoint/2010/main" val="1855290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3" name="Rectangle 6"/>
          <p:cNvSpPr>
            <a:spLocks noGrp="1" noChangeArrowheads="1"/>
          </p:cNvSpPr>
          <p:nvPr>
            <p:ph type="sldNum" sz="quarter" idx="11"/>
          </p:nvPr>
        </p:nvSpPr>
        <p:spPr/>
        <p:txBody>
          <a:bodyPr/>
          <a:lstStyle>
            <a:lvl1pPr defTabSz="914400">
              <a:spcBef>
                <a:spcPct val="20000"/>
              </a:spcBef>
              <a:defRPr/>
            </a:lvl1pPr>
          </a:lstStyle>
          <a:p>
            <a:pPr>
              <a:defRPr/>
            </a:pPr>
            <a:fld id="{5AF2006D-CE52-433A-9025-0C58679FD4D8}" type="slidenum">
              <a:rPr lang="en-US"/>
              <a:pPr>
                <a:defRPr/>
              </a:pPr>
              <a:t>‹#›</a:t>
            </a:fld>
            <a:endParaRPr lang="en-US" dirty="0"/>
          </a:p>
        </p:txBody>
      </p:sp>
    </p:spTree>
    <p:extLst>
      <p:ext uri="{BB962C8B-B14F-4D97-AF65-F5344CB8AC3E}">
        <p14:creationId xmlns:p14="http://schemas.microsoft.com/office/powerpoint/2010/main" val="3691797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6" name="Rectangle 6"/>
          <p:cNvSpPr>
            <a:spLocks noGrp="1" noChangeArrowheads="1"/>
          </p:cNvSpPr>
          <p:nvPr>
            <p:ph type="sldNum" sz="quarter" idx="11"/>
          </p:nvPr>
        </p:nvSpPr>
        <p:spPr/>
        <p:txBody>
          <a:bodyPr/>
          <a:lstStyle>
            <a:lvl1pPr defTabSz="914400">
              <a:spcBef>
                <a:spcPct val="20000"/>
              </a:spcBef>
              <a:defRPr/>
            </a:lvl1pPr>
          </a:lstStyle>
          <a:p>
            <a:pPr>
              <a:defRPr/>
            </a:pPr>
            <a:fld id="{A30B1143-D795-4B12-9BF2-E02B14FA1F48}" type="slidenum">
              <a:rPr lang="en-US"/>
              <a:pPr>
                <a:defRPr/>
              </a:pPr>
              <a:t>‹#›</a:t>
            </a:fld>
            <a:endParaRPr lang="en-US" dirty="0"/>
          </a:p>
        </p:txBody>
      </p:sp>
    </p:spTree>
    <p:extLst>
      <p:ext uri="{BB962C8B-B14F-4D97-AF65-F5344CB8AC3E}">
        <p14:creationId xmlns:p14="http://schemas.microsoft.com/office/powerpoint/2010/main" val="102712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defTabSz="914400">
              <a:spcBef>
                <a:spcPct val="20000"/>
              </a:spcBef>
              <a:defRPr/>
            </a:lvl1pPr>
          </a:lstStyle>
          <a:p>
            <a:pPr>
              <a:defRPr/>
            </a:pPr>
            <a:endParaRPr lang="en-US" dirty="0"/>
          </a:p>
        </p:txBody>
      </p:sp>
      <p:sp>
        <p:nvSpPr>
          <p:cNvPr id="6" name="Rectangle 6"/>
          <p:cNvSpPr>
            <a:spLocks noGrp="1" noChangeArrowheads="1"/>
          </p:cNvSpPr>
          <p:nvPr>
            <p:ph type="sldNum" sz="quarter" idx="11"/>
          </p:nvPr>
        </p:nvSpPr>
        <p:spPr/>
        <p:txBody>
          <a:bodyPr/>
          <a:lstStyle>
            <a:lvl1pPr defTabSz="914400">
              <a:spcBef>
                <a:spcPct val="20000"/>
              </a:spcBef>
              <a:defRPr/>
            </a:lvl1pPr>
          </a:lstStyle>
          <a:p>
            <a:pPr>
              <a:defRPr/>
            </a:pPr>
            <a:fld id="{131D1509-2C01-4981-9A50-759BB417CEC3}" type="slidenum">
              <a:rPr lang="en-US"/>
              <a:pPr>
                <a:defRPr/>
              </a:pPr>
              <a:t>‹#›</a:t>
            </a:fld>
            <a:endParaRPr lang="en-US" dirty="0"/>
          </a:p>
        </p:txBody>
      </p:sp>
    </p:spTree>
    <p:extLst>
      <p:ext uri="{BB962C8B-B14F-4D97-AF65-F5344CB8AC3E}">
        <p14:creationId xmlns:p14="http://schemas.microsoft.com/office/powerpoint/2010/main" val="245272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9" descr="masthead"/>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809625" y="107950"/>
            <a:ext cx="7904163"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2" name="Rectangle 3"/>
          <p:cNvSpPr>
            <a:spLocks noGrp="1" noChangeArrowheads="1"/>
          </p:cNvSpPr>
          <p:nvPr>
            <p:ph type="body" idx="1"/>
          </p:nvPr>
        </p:nvSpPr>
        <p:spPr bwMode="auto">
          <a:xfrm>
            <a:off x="814388" y="1577975"/>
            <a:ext cx="7904162"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7413" name="Rectangle 5"/>
          <p:cNvSpPr>
            <a:spLocks noGrp="1" noChangeArrowheads="1"/>
          </p:cNvSpPr>
          <p:nvPr>
            <p:ph type="ftr" sz="quarter" idx="3"/>
          </p:nvPr>
        </p:nvSpPr>
        <p:spPr bwMode="auto">
          <a:xfrm>
            <a:off x="3187700" y="6230938"/>
            <a:ext cx="387826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457200" eaLnBrk="0" hangingPunct="0">
              <a:spcBef>
                <a:spcPct val="0"/>
              </a:spcBef>
              <a:defRPr sz="1600">
                <a:solidFill>
                  <a:srgbClr val="000000"/>
                </a:solidFill>
                <a:latin typeface="Arial" charset="0"/>
                <a:ea typeface="ＭＳ Ｐゴシック" charset="-128"/>
              </a:defRPr>
            </a:lvl1pPr>
          </a:lstStyle>
          <a:p>
            <a:pPr fontAlgn="base">
              <a:spcAft>
                <a:spcPct val="0"/>
              </a:spcAft>
              <a:defRPr/>
            </a:pPr>
            <a:endParaRPr lang="en-US" dirty="0">
              <a:cs typeface="Times New Roman" pitchFamily="18" charset="0"/>
            </a:endParaRPr>
          </a:p>
        </p:txBody>
      </p:sp>
      <p:sp>
        <p:nvSpPr>
          <p:cNvPr id="17414" name="Rectangle 6"/>
          <p:cNvSpPr>
            <a:spLocks noGrp="1" noChangeArrowheads="1"/>
          </p:cNvSpPr>
          <p:nvPr>
            <p:ph type="sldNum" sz="quarter" idx="4"/>
          </p:nvPr>
        </p:nvSpPr>
        <p:spPr bwMode="auto">
          <a:xfrm>
            <a:off x="8031163" y="6392863"/>
            <a:ext cx="1006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457200" eaLnBrk="0" hangingPunct="0">
              <a:spcBef>
                <a:spcPct val="0"/>
              </a:spcBef>
              <a:defRPr sz="1600" b="1">
                <a:solidFill>
                  <a:srgbClr val="000000"/>
                </a:solidFill>
                <a:latin typeface="Arial" charset="0"/>
                <a:ea typeface="ＭＳ Ｐゴシック" charset="-128"/>
              </a:defRPr>
            </a:lvl1pPr>
          </a:lstStyle>
          <a:p>
            <a:pPr fontAlgn="base">
              <a:spcAft>
                <a:spcPct val="0"/>
              </a:spcAft>
              <a:defRPr/>
            </a:pPr>
            <a:fld id="{721E04A7-E38F-43C3-BBCC-5EF5F1C59607}" type="slidenum">
              <a:rPr lang="en-US">
                <a:cs typeface="Times New Roman" pitchFamily="18" charset="0"/>
              </a:rPr>
              <a:pPr fontAlgn="base">
                <a:spcAft>
                  <a:spcPct val="0"/>
                </a:spcAft>
                <a:defRPr/>
              </a:pPr>
              <a:t>‹#›</a:t>
            </a:fld>
            <a:endParaRPr lang="en-US" dirty="0">
              <a:cs typeface="Times New Roman" pitchFamily="18" charset="0"/>
            </a:endParaRPr>
          </a:p>
        </p:txBody>
      </p:sp>
    </p:spTree>
    <p:extLst>
      <p:ext uri="{BB962C8B-B14F-4D97-AF65-F5344CB8AC3E}">
        <p14:creationId xmlns:p14="http://schemas.microsoft.com/office/powerpoint/2010/main" val="1032958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r" rtl="0" eaLnBrk="0" fontAlgn="base" hangingPunct="0">
        <a:spcBef>
          <a:spcPct val="0"/>
        </a:spcBef>
        <a:spcAft>
          <a:spcPct val="0"/>
        </a:spcAft>
        <a:defRPr sz="3200">
          <a:solidFill>
            <a:schemeClr val="bg1"/>
          </a:solidFill>
          <a:latin typeface="+mj-lt"/>
          <a:ea typeface="+mj-ea"/>
          <a:cs typeface="+mj-cs"/>
        </a:defRPr>
      </a:lvl1pPr>
      <a:lvl2pPr algn="r" rtl="0" eaLnBrk="0" fontAlgn="base" hangingPunct="0">
        <a:spcBef>
          <a:spcPct val="0"/>
        </a:spcBef>
        <a:spcAft>
          <a:spcPct val="0"/>
        </a:spcAft>
        <a:defRPr sz="3200">
          <a:solidFill>
            <a:schemeClr val="bg1"/>
          </a:solidFill>
          <a:latin typeface="Arial" charset="0"/>
        </a:defRPr>
      </a:lvl2pPr>
      <a:lvl3pPr algn="r" rtl="0" eaLnBrk="0" fontAlgn="base" hangingPunct="0">
        <a:spcBef>
          <a:spcPct val="0"/>
        </a:spcBef>
        <a:spcAft>
          <a:spcPct val="0"/>
        </a:spcAft>
        <a:defRPr sz="3200">
          <a:solidFill>
            <a:schemeClr val="bg1"/>
          </a:solidFill>
          <a:latin typeface="Arial" charset="0"/>
        </a:defRPr>
      </a:lvl3pPr>
      <a:lvl4pPr algn="r" rtl="0" eaLnBrk="0" fontAlgn="base" hangingPunct="0">
        <a:spcBef>
          <a:spcPct val="0"/>
        </a:spcBef>
        <a:spcAft>
          <a:spcPct val="0"/>
        </a:spcAft>
        <a:defRPr sz="3200">
          <a:solidFill>
            <a:schemeClr val="bg1"/>
          </a:solidFill>
          <a:latin typeface="Arial" charset="0"/>
        </a:defRPr>
      </a:lvl4pPr>
      <a:lvl5pPr algn="r" rtl="0" eaLnBrk="0" fontAlgn="base" hangingPunct="0">
        <a:spcBef>
          <a:spcPct val="0"/>
        </a:spcBef>
        <a:spcAft>
          <a:spcPct val="0"/>
        </a:spcAft>
        <a:defRPr sz="3200">
          <a:solidFill>
            <a:schemeClr val="bg1"/>
          </a:solidFill>
          <a:latin typeface="Arial" charset="0"/>
        </a:defRPr>
      </a:lvl5pPr>
      <a:lvl6pPr marL="457200" algn="r" rtl="0" fontAlgn="base">
        <a:spcBef>
          <a:spcPct val="0"/>
        </a:spcBef>
        <a:spcAft>
          <a:spcPct val="0"/>
        </a:spcAft>
        <a:defRPr sz="3200">
          <a:solidFill>
            <a:schemeClr val="bg1"/>
          </a:solidFill>
          <a:latin typeface="Arial" charset="0"/>
        </a:defRPr>
      </a:lvl6pPr>
      <a:lvl7pPr marL="914400" algn="r" rtl="0" fontAlgn="base">
        <a:spcBef>
          <a:spcPct val="0"/>
        </a:spcBef>
        <a:spcAft>
          <a:spcPct val="0"/>
        </a:spcAft>
        <a:defRPr sz="3200">
          <a:solidFill>
            <a:schemeClr val="bg1"/>
          </a:solidFill>
          <a:latin typeface="Arial" charset="0"/>
        </a:defRPr>
      </a:lvl7pPr>
      <a:lvl8pPr marL="1371600" algn="r" rtl="0" fontAlgn="base">
        <a:spcBef>
          <a:spcPct val="0"/>
        </a:spcBef>
        <a:spcAft>
          <a:spcPct val="0"/>
        </a:spcAft>
        <a:defRPr sz="3200">
          <a:solidFill>
            <a:schemeClr val="bg1"/>
          </a:solidFill>
          <a:latin typeface="Arial" charset="0"/>
        </a:defRPr>
      </a:lvl8pPr>
      <a:lvl9pPr marL="1828800" algn="r" rtl="0" fontAlgn="base">
        <a:spcBef>
          <a:spcPct val="0"/>
        </a:spcBef>
        <a:spcAft>
          <a:spcPct val="0"/>
        </a:spcAft>
        <a:defRPr sz="3200">
          <a:solidFill>
            <a:schemeClr val="bg1"/>
          </a:solidFill>
          <a:latin typeface="Arial"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navarro@chevez.com.mx"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sebastien.chain@chamberlainlaw.com"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Houston Business and Estate Planning Council</a:t>
            </a:r>
            <a:endParaRPr lang="en-US" dirty="0"/>
          </a:p>
        </p:txBody>
      </p:sp>
      <p:sp>
        <p:nvSpPr>
          <p:cNvPr id="100354" name="Slide Number Placeholder 1"/>
          <p:cNvSpPr>
            <a:spLocks noGrp="1"/>
          </p:cNvSpPr>
          <p:nvPr>
            <p:ph type="sldNum" sz="quarter" idx="11"/>
          </p:nvPr>
        </p:nvSpPr>
        <p:spPr>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1</a:t>
            </a:fld>
            <a:endParaRPr lang="en-US" altLang="en-US" sz="1600" dirty="0" smtClean="0">
              <a:solidFill>
                <a:srgbClr val="000000"/>
              </a:solidFill>
              <a:ea typeface="ＭＳ Ｐゴシック" pitchFamily="34" charset="-128"/>
            </a:endParaRPr>
          </a:p>
        </p:txBody>
      </p:sp>
      <p:sp>
        <p:nvSpPr>
          <p:cNvPr id="100412" name="Rectangle 1"/>
          <p:cNvSpPr>
            <a:spLocks noChangeArrowheads="1"/>
          </p:cNvSpPr>
          <p:nvPr/>
        </p:nvSpPr>
        <p:spPr bwMode="auto">
          <a:xfrm>
            <a:off x="814388" y="1851025"/>
            <a:ext cx="9144000" cy="45720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defTabSz="457200" eaLnBrk="0" fontAlgn="base" hangingPunct="0">
              <a:spcBef>
                <a:spcPct val="0"/>
              </a:spcBef>
              <a:spcAft>
                <a:spcPct val="0"/>
              </a:spcAft>
            </a:pPr>
            <a:endParaRPr lang="en-US" altLang="en-US" dirty="0">
              <a:solidFill>
                <a:srgbClr val="000000"/>
              </a:solidFill>
              <a:ea typeface="ＭＳ Ｐゴシック" pitchFamily="34" charset="-128"/>
              <a:cs typeface="Times New Roman" pitchFamily="18" charset="0"/>
            </a:endParaRPr>
          </a:p>
        </p:txBody>
      </p:sp>
      <p:sp>
        <p:nvSpPr>
          <p:cNvPr id="9" name="Rectangle 8"/>
          <p:cNvSpPr/>
          <p:nvPr/>
        </p:nvSpPr>
        <p:spPr>
          <a:xfrm>
            <a:off x="457200" y="1447800"/>
            <a:ext cx="8305800" cy="5416868"/>
          </a:xfrm>
          <a:prstGeom prst="rect">
            <a:avLst/>
          </a:prstGeom>
        </p:spPr>
        <p:txBody>
          <a:bodyPr wrap="square">
            <a:spAutoFit/>
          </a:bodyPr>
          <a:lstStyle/>
          <a:p>
            <a:pPr algn="ctr"/>
            <a:r>
              <a:rPr lang="en-US" sz="3600" b="1" dirty="0" smtClean="0"/>
              <a:t>Crossing the Border: </a:t>
            </a:r>
          </a:p>
          <a:p>
            <a:pPr algn="ctr"/>
            <a:r>
              <a:rPr lang="en-US" sz="3600" b="1" dirty="0" smtClean="0"/>
              <a:t>Relevant Issues and Planning</a:t>
            </a:r>
          </a:p>
          <a:p>
            <a:pPr algn="ctr"/>
            <a:r>
              <a:rPr lang="en-US" sz="1000" dirty="0"/>
              <a:t/>
            </a:r>
            <a:br>
              <a:rPr lang="en-US" sz="1000" dirty="0"/>
            </a:br>
            <a:r>
              <a:rPr lang="en-US" sz="1400" dirty="0"/>
              <a:t>Presented By</a:t>
            </a:r>
            <a:r>
              <a:rPr lang="en-US" sz="2000" dirty="0"/>
              <a:t/>
            </a:r>
            <a:br>
              <a:rPr lang="en-US" sz="2000" dirty="0"/>
            </a:br>
            <a:r>
              <a:rPr lang="en-US" sz="1000" dirty="0"/>
              <a:t/>
            </a:r>
            <a:br>
              <a:rPr lang="en-US" sz="1000" dirty="0"/>
            </a:br>
            <a:r>
              <a:rPr lang="en-US" dirty="0" smtClean="0"/>
              <a:t>RAUL NAVARRO AND SEBASTIEN N. CHAIN</a:t>
            </a:r>
            <a:r>
              <a:rPr lang="en-US" sz="2000" dirty="0" smtClean="0"/>
              <a:t/>
            </a:r>
            <a:br>
              <a:rPr lang="en-US" sz="2000" dirty="0" smtClean="0"/>
            </a:br>
            <a:r>
              <a:rPr lang="en-US" sz="1200" dirty="0" smtClean="0"/>
              <a:t/>
            </a:r>
            <a:br>
              <a:rPr lang="en-US" sz="1200" dirty="0" smtClean="0"/>
            </a:br>
            <a:r>
              <a:rPr lang="en-US" dirty="0" smtClean="0"/>
              <a:t>April 21, 2022</a:t>
            </a:r>
          </a:p>
          <a:p>
            <a:pPr algn="ctr"/>
            <a:endParaRPr lang="en-US" sz="1200" b="1" dirty="0" smtClean="0"/>
          </a:p>
          <a:p>
            <a:pPr algn="ctr"/>
            <a:r>
              <a:rPr lang="en-US" sz="1200" b="1" dirty="0" smtClean="0">
                <a:latin typeface="+mj-lt"/>
              </a:rPr>
              <a:t>E-mail: </a:t>
            </a:r>
            <a:r>
              <a:rPr lang="en-US" sz="1200" b="1" dirty="0" smtClean="0">
                <a:latin typeface="+mj-lt"/>
                <a:hlinkClick r:id="rId3"/>
              </a:rPr>
              <a:t>rnavarro@chevez.com.mx</a:t>
            </a:r>
            <a:endParaRPr lang="en-US" sz="1200" b="1" dirty="0" smtClean="0">
              <a:latin typeface="+mj-lt"/>
            </a:endParaRPr>
          </a:p>
          <a:p>
            <a:pPr algn="ctr"/>
            <a:r>
              <a:rPr lang="en-US" sz="1200" b="1" dirty="0" err="1" smtClean="0"/>
              <a:t>Chevez</a:t>
            </a:r>
            <a:r>
              <a:rPr lang="en-US" sz="1200" b="1" dirty="0" smtClean="0"/>
              <a:t> Ruiz </a:t>
            </a:r>
            <a:r>
              <a:rPr lang="en-US" sz="1200" b="1" dirty="0" err="1" smtClean="0"/>
              <a:t>Zamarripa</a:t>
            </a:r>
            <a:r>
              <a:rPr lang="en-US" sz="1200" b="1" dirty="0" smtClean="0"/>
              <a:t> y Cia, S.C.</a:t>
            </a:r>
          </a:p>
          <a:p>
            <a:pPr algn="ctr"/>
            <a:r>
              <a:rPr lang="en-US" sz="1200" b="1" dirty="0" smtClean="0"/>
              <a:t>1330 </a:t>
            </a:r>
            <a:r>
              <a:rPr lang="en-US" sz="1200" b="1" dirty="0"/>
              <a:t>Post Oak Boulevard, Suite 2145</a:t>
            </a:r>
          </a:p>
          <a:p>
            <a:pPr algn="ctr"/>
            <a:r>
              <a:rPr lang="en-US" sz="1200" b="1" dirty="0"/>
              <a:t>Houston, Texas 77056</a:t>
            </a:r>
            <a:endParaRPr lang="en-US" sz="1200" b="1" dirty="0" smtClean="0">
              <a:latin typeface="+mj-lt"/>
            </a:endParaRPr>
          </a:p>
          <a:p>
            <a:pPr algn="ctr"/>
            <a:r>
              <a:rPr lang="en-US" sz="1200" b="1" dirty="0" smtClean="0">
                <a:latin typeface="+mj-lt"/>
              </a:rPr>
              <a:t>Main: </a:t>
            </a:r>
            <a:r>
              <a:rPr lang="en-US" sz="1200" b="1" dirty="0" smtClean="0">
                <a:latin typeface="+mj-lt"/>
                <a:ea typeface="Times New Roman" pitchFamily="18" charset="0"/>
                <a:cs typeface="Arial" charset="0"/>
              </a:rPr>
              <a:t>(832) 240-3759</a:t>
            </a:r>
          </a:p>
          <a:p>
            <a:pPr algn="ctr"/>
            <a:r>
              <a:rPr lang="en-US" sz="1200" b="1" dirty="0">
                <a:latin typeface="+mj-lt"/>
              </a:rPr>
              <a:t/>
            </a:r>
            <a:br>
              <a:rPr lang="en-US" sz="1200" b="1" dirty="0">
                <a:latin typeface="+mj-lt"/>
              </a:rPr>
            </a:br>
            <a:r>
              <a:rPr lang="en-US" sz="1200" b="1" dirty="0" smtClean="0">
                <a:latin typeface="+mj-lt"/>
              </a:rPr>
              <a:t>E-mail: </a:t>
            </a:r>
            <a:r>
              <a:rPr lang="en-US" sz="1200" b="1" dirty="0" smtClean="0">
                <a:latin typeface="+mj-lt"/>
                <a:hlinkClick r:id="rId4"/>
              </a:rPr>
              <a:t>sebastien.chain@chamberlainlaw.com</a:t>
            </a:r>
            <a:r>
              <a:rPr lang="en-US" sz="1200" b="1" dirty="0" smtClean="0">
                <a:latin typeface="+mj-lt"/>
              </a:rPr>
              <a:t> </a:t>
            </a:r>
            <a:r>
              <a:rPr lang="en-US" sz="1200" b="1" dirty="0">
                <a:latin typeface="+mj-lt"/>
              </a:rPr>
              <a:t/>
            </a:r>
            <a:br>
              <a:rPr lang="en-US" sz="1200" b="1" dirty="0">
                <a:latin typeface="+mj-lt"/>
              </a:rPr>
            </a:br>
            <a:r>
              <a:rPr lang="en-US" sz="1200" b="1" dirty="0" smtClean="0">
                <a:latin typeface="+mj-lt"/>
              </a:rPr>
              <a:t>Chamberlain Hrdlicka White Williams &amp; Aughtry, P.C.</a:t>
            </a:r>
          </a:p>
          <a:p>
            <a:pPr algn="ctr"/>
            <a:r>
              <a:rPr lang="en-US" sz="1200" b="1" dirty="0" smtClean="0">
                <a:latin typeface="+mj-lt"/>
              </a:rPr>
              <a:t>1200 </a:t>
            </a:r>
            <a:r>
              <a:rPr lang="en-US" sz="1200" b="1" dirty="0">
                <a:latin typeface="+mj-lt"/>
              </a:rPr>
              <a:t>Smith Street, 14</a:t>
            </a:r>
            <a:r>
              <a:rPr lang="en-US" sz="1200" b="1" baseline="30000" dirty="0">
                <a:latin typeface="+mj-lt"/>
              </a:rPr>
              <a:t>th</a:t>
            </a:r>
            <a:r>
              <a:rPr lang="en-US" sz="1200" b="1" dirty="0">
                <a:latin typeface="+mj-lt"/>
              </a:rPr>
              <a:t> Floor</a:t>
            </a:r>
            <a:br>
              <a:rPr lang="en-US" sz="1200" b="1" dirty="0">
                <a:latin typeface="+mj-lt"/>
              </a:rPr>
            </a:br>
            <a:r>
              <a:rPr lang="en-US" sz="1200" b="1" dirty="0">
                <a:latin typeface="+mj-lt"/>
              </a:rPr>
              <a:t>Houston, Texas  77002</a:t>
            </a:r>
            <a:br>
              <a:rPr lang="en-US" sz="1200" b="1" dirty="0">
                <a:latin typeface="+mj-lt"/>
              </a:rPr>
            </a:br>
            <a:r>
              <a:rPr lang="en-US" sz="1200" b="1" dirty="0" smtClean="0">
                <a:latin typeface="+mj-lt"/>
              </a:rPr>
              <a:t>Main: </a:t>
            </a:r>
            <a:r>
              <a:rPr lang="en-US" sz="1200" b="1" dirty="0" smtClean="0">
                <a:latin typeface="+mj-lt"/>
                <a:ea typeface="Times New Roman" pitchFamily="18" charset="0"/>
                <a:cs typeface="Arial" charset="0"/>
              </a:rPr>
              <a:t>(713</a:t>
            </a:r>
            <a:r>
              <a:rPr lang="en-US" sz="1200" b="1" dirty="0">
                <a:latin typeface="+mj-lt"/>
                <a:ea typeface="Times New Roman" pitchFamily="18" charset="0"/>
                <a:cs typeface="Arial" charset="0"/>
              </a:rPr>
              <a:t>) </a:t>
            </a:r>
            <a:r>
              <a:rPr lang="en-US" sz="1200" b="1" dirty="0" smtClean="0">
                <a:latin typeface="+mj-lt"/>
                <a:ea typeface="Times New Roman" pitchFamily="18" charset="0"/>
                <a:cs typeface="Arial" charset="0"/>
              </a:rPr>
              <a:t>658-1818</a:t>
            </a:r>
          </a:p>
          <a:p>
            <a:pPr algn="ctr"/>
            <a:r>
              <a:rPr lang="en-US" sz="1200" b="1" dirty="0" smtClean="0">
                <a:latin typeface="+mj-lt"/>
                <a:ea typeface="Times New Roman" pitchFamily="18" charset="0"/>
                <a:cs typeface="Arial" charset="0"/>
              </a:rPr>
              <a:t>Direct: (713) 654-9633</a:t>
            </a:r>
            <a:r>
              <a:rPr lang="en-US" sz="1200" b="1" dirty="0">
                <a:latin typeface="Times New Roman" pitchFamily="18" charset="0"/>
                <a:ea typeface="Times New Roman" pitchFamily="18" charset="0"/>
                <a:cs typeface="Arial" charset="0"/>
              </a:rPr>
              <a:t/>
            </a:r>
            <a:br>
              <a:rPr lang="en-US" sz="1200" b="1" dirty="0">
                <a:latin typeface="Times New Roman" pitchFamily="18" charset="0"/>
                <a:ea typeface="Times New Roman" pitchFamily="18" charset="0"/>
                <a:cs typeface="Arial" charset="0"/>
              </a:rPr>
            </a:br>
            <a:r>
              <a:rPr lang="en-US" sz="1200" b="1" dirty="0">
                <a:latin typeface="Times New Roman" pitchFamily="18" charset="0"/>
                <a:ea typeface="Times New Roman" pitchFamily="18" charset="0"/>
                <a:cs typeface="Arial" charset="0"/>
              </a:rPr>
              <a:t/>
            </a:r>
            <a:br>
              <a:rPr lang="en-US" sz="1200" b="1" dirty="0">
                <a:latin typeface="Times New Roman" pitchFamily="18" charset="0"/>
                <a:ea typeface="Times New Roman" pitchFamily="18" charset="0"/>
                <a:cs typeface="Arial" charset="0"/>
              </a:rPr>
            </a:br>
            <a:r>
              <a:rPr lang="en-US" sz="1200" dirty="0">
                <a:latin typeface="Times New Roman" pitchFamily="18" charset="0"/>
                <a:ea typeface="Times New Roman" pitchFamily="18" charset="0"/>
                <a:cs typeface="Arial" charset="0"/>
              </a:rPr>
              <a:t/>
            </a:r>
            <a:br>
              <a:rPr lang="en-US" sz="1200" dirty="0">
                <a:latin typeface="Times New Roman" pitchFamily="18" charset="0"/>
                <a:ea typeface="Times New Roman" pitchFamily="18" charset="0"/>
                <a:cs typeface="Arial" charset="0"/>
              </a:rPr>
            </a:br>
            <a:endParaRPr lang="en-US" sz="1200" dirty="0"/>
          </a:p>
        </p:txBody>
      </p:sp>
    </p:spTree>
    <p:extLst>
      <p:ext uri="{BB962C8B-B14F-4D97-AF65-F5344CB8AC3E}">
        <p14:creationId xmlns:p14="http://schemas.microsoft.com/office/powerpoint/2010/main" val="1315905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10</a:t>
            </a:fld>
            <a:endParaRPr lang="en-US" dirty="0"/>
          </a:p>
        </p:txBody>
      </p:sp>
      <p:sp>
        <p:nvSpPr>
          <p:cNvPr id="6" name="Rectangle 5"/>
          <p:cNvSpPr/>
          <p:nvPr/>
        </p:nvSpPr>
        <p:spPr>
          <a:xfrm>
            <a:off x="457200" y="1447800"/>
            <a:ext cx="8305800" cy="307777"/>
          </a:xfrm>
          <a:prstGeom prst="rect">
            <a:avLst/>
          </a:prstGeom>
        </p:spPr>
        <p:txBody>
          <a:bodyPr wrap="square">
            <a:spAutoFit/>
          </a:bodyPr>
          <a:lstStyle/>
          <a:p>
            <a:pPr algn="ctr"/>
            <a:r>
              <a:rPr lang="en-US" sz="1400" b="1" dirty="0" smtClean="0"/>
              <a:t>Comparison of MX Entity Planning Options – CFC Example with 10% Effective MX Tax Rate</a:t>
            </a:r>
          </a:p>
        </p:txBody>
      </p:sp>
      <p:graphicFrame>
        <p:nvGraphicFramePr>
          <p:cNvPr id="7" name="Content Placeholder 6"/>
          <p:cNvGraphicFramePr>
            <a:graphicFrameLocks/>
          </p:cNvGraphicFramePr>
          <p:nvPr>
            <p:extLst>
              <p:ext uri="{D42A27DB-BD31-4B8C-83A1-F6EECF244321}">
                <p14:modId xmlns:p14="http://schemas.microsoft.com/office/powerpoint/2010/main" val="843920710"/>
              </p:ext>
            </p:extLst>
          </p:nvPr>
        </p:nvGraphicFramePr>
        <p:xfrm>
          <a:off x="457200" y="1905000"/>
          <a:ext cx="8229600" cy="4221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1292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11</a:t>
            </a:fld>
            <a:endParaRPr lang="en-US" dirty="0"/>
          </a:p>
        </p:txBody>
      </p:sp>
      <p:sp>
        <p:nvSpPr>
          <p:cNvPr id="6" name="Rectangle 5"/>
          <p:cNvSpPr/>
          <p:nvPr/>
        </p:nvSpPr>
        <p:spPr>
          <a:xfrm>
            <a:off x="457200" y="1447800"/>
            <a:ext cx="8305800" cy="5047536"/>
          </a:xfrm>
          <a:prstGeom prst="rect">
            <a:avLst/>
          </a:prstGeom>
        </p:spPr>
        <p:txBody>
          <a:bodyPr wrap="square">
            <a:spAutoFit/>
          </a:bodyPr>
          <a:lstStyle/>
          <a:p>
            <a:r>
              <a:rPr lang="en-US" sz="1400" b="1" dirty="0" smtClean="0"/>
              <a:t>Additional MX Entity Planning Considerations</a:t>
            </a:r>
          </a:p>
          <a:p>
            <a:pPr algn="ctr"/>
            <a:endParaRPr lang="en-US" sz="1400" b="1" dirty="0" smtClean="0"/>
          </a:p>
          <a:p>
            <a:pPr marL="285750" indent="-285750" algn="just">
              <a:buFont typeface="Arial" panose="020B0604020202020204" pitchFamily="34" charset="0"/>
              <a:buChar char="•"/>
            </a:pPr>
            <a:r>
              <a:rPr lang="en-US" sz="1400" dirty="0" smtClean="0"/>
              <a:t>Inside basis step up for the assets of a MX entity can be achieved with entity classification elections to become a transparent entity </a:t>
            </a:r>
            <a:r>
              <a:rPr lang="en-US" sz="1400" dirty="0"/>
              <a:t>via deemed liquidation </a:t>
            </a:r>
            <a:r>
              <a:rPr lang="en-US" sz="1400" dirty="0" smtClean="0"/>
              <a:t>that should be effective prior to the MX national becoming a U.S. income tax resident (i.e., the residency starting date).  Must consider impact of Section 901(m) (covered asset acquisitions) on foreign tax credits.</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Outside basis step up for stock in a MX entity can be achieved with a foreign jurisdiction transparent entity (i.e., Canadian limited partnership) that “checks and unchecks.”  </a:t>
            </a:r>
            <a:r>
              <a:rPr lang="en-US" sz="1400" i="1" dirty="0" smtClean="0"/>
              <a:t>See </a:t>
            </a:r>
            <a:r>
              <a:rPr lang="en-US" sz="1400" dirty="0"/>
              <a:t>AM 2021-002 </a:t>
            </a:r>
            <a:r>
              <a:rPr lang="en-US" sz="1400" dirty="0" smtClean="0"/>
              <a:t>(concludes </a:t>
            </a:r>
            <a:r>
              <a:rPr lang="en-US" sz="1400" dirty="0"/>
              <a:t>that the 60-month limitation rule does not apply if the election to change the classification is effective on the first date the classification is </a:t>
            </a:r>
            <a:r>
              <a:rPr lang="en-US" sz="1400" dirty="0" smtClean="0"/>
              <a:t>relevant).  </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For MX tax purposes, foreign fiscally transparent entities are treated as MX corporations if they are managed by a MX resident.  Consideration should be given to document management of the entity outside of Mexico.</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Determine whether the MX entity should distribute its CUFIN and/or CUCA prior to the shareholder becoming a U.S. resident to preserve MX tax treatment.  </a:t>
            </a:r>
          </a:p>
          <a:p>
            <a:pPr lvl="1" algn="just"/>
            <a:endParaRPr lang="en-US" sz="1400" dirty="0" smtClean="0"/>
          </a:p>
          <a:p>
            <a:pPr marL="285750" indent="-285750" algn="just">
              <a:buFont typeface="Arial" panose="020B0604020202020204" pitchFamily="34" charset="0"/>
              <a:buChar char="•"/>
            </a:pPr>
            <a:r>
              <a:rPr lang="en-US" sz="1400" dirty="0" smtClean="0"/>
              <a:t>Identify PFICs and determine whether to (1) elect to be a transparent entity, (2) QEF or mark to market election if possible, or (3) dispose of the interest prior to becoming a U.S. resident.</a:t>
            </a:r>
          </a:p>
          <a:p>
            <a:pPr marL="742950" lvl="1" indent="-285750" algn="just">
              <a:buFont typeface="Arial" panose="020B0604020202020204" pitchFamily="34" charset="0"/>
              <a:buChar char="•"/>
            </a:pPr>
            <a:endParaRPr lang="en-US" sz="1400" dirty="0" smtClean="0"/>
          </a:p>
          <a:p>
            <a:pPr algn="just"/>
            <a:endParaRPr lang="en-US" sz="1400" dirty="0" smtClean="0"/>
          </a:p>
        </p:txBody>
      </p:sp>
    </p:spTree>
    <p:extLst>
      <p:ext uri="{BB962C8B-B14F-4D97-AF65-F5344CB8AC3E}">
        <p14:creationId xmlns:p14="http://schemas.microsoft.com/office/powerpoint/2010/main" val="668671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12</a:t>
            </a:fld>
            <a:endParaRPr lang="en-US" dirty="0"/>
          </a:p>
        </p:txBody>
      </p:sp>
      <p:sp>
        <p:nvSpPr>
          <p:cNvPr id="6" name="Rectangle 5"/>
          <p:cNvSpPr/>
          <p:nvPr/>
        </p:nvSpPr>
        <p:spPr>
          <a:xfrm>
            <a:off x="457200" y="1447800"/>
            <a:ext cx="8305800" cy="5262979"/>
          </a:xfrm>
          <a:prstGeom prst="rect">
            <a:avLst/>
          </a:prstGeom>
        </p:spPr>
        <p:txBody>
          <a:bodyPr wrap="square">
            <a:spAutoFit/>
          </a:bodyPr>
          <a:lstStyle/>
          <a:p>
            <a:pPr algn="just"/>
            <a:r>
              <a:rPr lang="en-US" sz="1400" b="1" dirty="0" smtClean="0"/>
              <a:t>MX Real Estate Planning Considerations</a:t>
            </a:r>
          </a:p>
          <a:p>
            <a:pPr algn="just"/>
            <a:endParaRPr lang="en-US" sz="1400" b="1" dirty="0"/>
          </a:p>
          <a:p>
            <a:pPr marL="285750" indent="-285750" algn="just">
              <a:buFont typeface="Arial" panose="020B0604020202020204" pitchFamily="34" charset="0"/>
              <a:buChar char="•"/>
            </a:pPr>
            <a:r>
              <a:rPr lang="en-US" sz="1400" dirty="0" smtClean="0"/>
              <a:t>MX tax rules permit inflation adjustments to real estate basis, but this is not respected for U.S. purposes.  Similarly, MX tax rules permit a special deduction equal to a percentage rental income, but U.S. rules only allow deduction of rental related expenses.</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This results in two potentially negative U.S. tax consequences: (1) U.S. capital gains tax on the sale of the real estate will be higher than the MX tax because of the disparity in basis, and (2) U.S. tax on rental income will be higher than the MX tax because of the special deduction.</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Consider whether to transfer the MX real estate to a MX </a:t>
            </a:r>
            <a:r>
              <a:rPr lang="en-US" sz="1400" i="1" dirty="0" err="1" smtClean="0"/>
              <a:t>fideicomiso</a:t>
            </a:r>
            <a:r>
              <a:rPr lang="en-US" sz="1400" i="1" dirty="0" smtClean="0"/>
              <a:t> </a:t>
            </a:r>
            <a:r>
              <a:rPr lang="en-US" sz="1400" dirty="0" smtClean="0"/>
              <a:t>and use the check and uncheck strategy to obtain a basis step up in the real estate.</a:t>
            </a:r>
          </a:p>
          <a:p>
            <a:pPr algn="just"/>
            <a:endParaRPr lang="en-US" sz="1400" dirty="0" smtClean="0"/>
          </a:p>
          <a:p>
            <a:pPr marL="742950" lvl="1" indent="-285750" algn="just">
              <a:buFont typeface="Arial" panose="020B0604020202020204" pitchFamily="34" charset="0"/>
              <a:buChar char="•"/>
            </a:pPr>
            <a:r>
              <a:rPr lang="en-US" sz="1400" dirty="0" err="1" smtClean="0"/>
              <a:t>Fideicomiso</a:t>
            </a:r>
            <a:r>
              <a:rPr lang="en-US" sz="1400" dirty="0" smtClean="0"/>
              <a:t> means trust in Spanish, but the arrangement typically does not function like a trust under Treas. Reg. Sec. 301.7701-4.  </a:t>
            </a:r>
            <a:r>
              <a:rPr lang="en-US" sz="1400" i="1" dirty="0" smtClean="0"/>
              <a:t>See </a:t>
            </a:r>
            <a:r>
              <a:rPr lang="en-US" sz="1400" dirty="0" smtClean="0"/>
              <a:t>Rev. Rul. 2013-14.</a:t>
            </a:r>
          </a:p>
          <a:p>
            <a:pPr marL="742950" lvl="1" indent="-285750" algn="just">
              <a:buFont typeface="Arial" panose="020B0604020202020204" pitchFamily="34" charset="0"/>
              <a:buChar char="•"/>
            </a:pPr>
            <a:r>
              <a:rPr lang="en-US" sz="1400" dirty="0" smtClean="0"/>
              <a:t>The </a:t>
            </a:r>
            <a:r>
              <a:rPr lang="en-US" sz="1400" dirty="0" err="1" smtClean="0"/>
              <a:t>fideicomiso</a:t>
            </a:r>
            <a:r>
              <a:rPr lang="en-US" sz="1400" dirty="0" smtClean="0"/>
              <a:t> can be drafted such that it can be classified as a business entity under Treas. Reg. Sec. 301.7701-2, therefore permitting an entity classification election.  </a:t>
            </a:r>
          </a:p>
          <a:p>
            <a:pPr marL="742950" lvl="1" indent="-285750" algn="just">
              <a:buFont typeface="Arial" panose="020B0604020202020204" pitchFamily="34" charset="0"/>
              <a:buChar char="•"/>
            </a:pPr>
            <a:r>
              <a:rPr lang="en-US" sz="1400" dirty="0" smtClean="0"/>
              <a:t>The </a:t>
            </a:r>
            <a:r>
              <a:rPr lang="en-US" sz="1400" dirty="0" err="1" smtClean="0"/>
              <a:t>fideicomiso</a:t>
            </a:r>
            <a:r>
              <a:rPr lang="en-US" sz="1400" dirty="0" smtClean="0"/>
              <a:t> contract typically places all liability on the settlor, resulting in a default classification as a transparent entity.  </a:t>
            </a:r>
          </a:p>
          <a:p>
            <a:pPr marL="742950" lvl="1" indent="-285750" algn="just">
              <a:buFont typeface="Arial" panose="020B0604020202020204" pitchFamily="34" charset="0"/>
              <a:buChar char="•"/>
            </a:pPr>
            <a:r>
              <a:rPr lang="en-US" sz="1400" dirty="0" smtClean="0"/>
              <a:t>The check and uncheck strategy results in the </a:t>
            </a:r>
            <a:r>
              <a:rPr lang="en-US" sz="1400" dirty="0" err="1" smtClean="0"/>
              <a:t>fideicomiso</a:t>
            </a:r>
            <a:r>
              <a:rPr lang="en-US" sz="1400" dirty="0" smtClean="0"/>
              <a:t> first electing to be a corporation followed by an election to be a transparent entity, resulting in a deemed liquidation and basis step up.</a:t>
            </a:r>
          </a:p>
          <a:p>
            <a:pPr lvl="1" algn="just"/>
            <a:endParaRPr lang="en-US" sz="1400" dirty="0" smtClean="0"/>
          </a:p>
          <a:p>
            <a:pPr marL="285750" indent="-285750" algn="just">
              <a:buFont typeface="Arial" panose="020B0604020202020204" pitchFamily="34" charset="0"/>
              <a:buChar char="•"/>
            </a:pPr>
            <a:r>
              <a:rPr lang="en-US" sz="1400" dirty="0" smtClean="0"/>
              <a:t>Must compare the benefit of the basis step up with the MX real estate transfer tax and Sec. 901(m).</a:t>
            </a:r>
          </a:p>
        </p:txBody>
      </p:sp>
    </p:spTree>
    <p:extLst>
      <p:ext uri="{BB962C8B-B14F-4D97-AF65-F5344CB8AC3E}">
        <p14:creationId xmlns:p14="http://schemas.microsoft.com/office/powerpoint/2010/main" val="2476824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13</a:t>
            </a:fld>
            <a:endParaRPr lang="en-US" dirty="0"/>
          </a:p>
        </p:txBody>
      </p:sp>
      <p:sp>
        <p:nvSpPr>
          <p:cNvPr id="6" name="Rectangle 5"/>
          <p:cNvSpPr/>
          <p:nvPr/>
        </p:nvSpPr>
        <p:spPr>
          <a:xfrm>
            <a:off x="457200" y="1447800"/>
            <a:ext cx="8305800" cy="5693866"/>
          </a:xfrm>
          <a:prstGeom prst="rect">
            <a:avLst/>
          </a:prstGeom>
        </p:spPr>
        <p:txBody>
          <a:bodyPr wrap="square">
            <a:spAutoFit/>
          </a:bodyPr>
          <a:lstStyle/>
          <a:p>
            <a:pPr algn="just"/>
            <a:r>
              <a:rPr lang="en-US" sz="1400" b="1" dirty="0" smtClean="0"/>
              <a:t>MX HNW National and Foreign Trusts</a:t>
            </a:r>
          </a:p>
          <a:p>
            <a:pPr algn="just"/>
            <a:endParaRPr lang="en-US" sz="1400" b="1" dirty="0" smtClean="0"/>
          </a:p>
          <a:p>
            <a:pPr marL="285750" indent="-285750" algn="just">
              <a:buFont typeface="Arial" panose="020B0604020202020204" pitchFamily="34" charset="0"/>
              <a:buChar char="•"/>
            </a:pPr>
            <a:r>
              <a:rPr lang="en-US" sz="1400" dirty="0" smtClean="0"/>
              <a:t>Must determine whether the domestic or foreign trust is a grantor or </a:t>
            </a:r>
            <a:r>
              <a:rPr lang="en-US" sz="1400" dirty="0" err="1" smtClean="0"/>
              <a:t>nongrantor</a:t>
            </a:r>
            <a:r>
              <a:rPr lang="en-US" sz="1400" dirty="0" smtClean="0"/>
              <a:t> trust.  </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Generally, Section 672(f) provides that a trust is not considered grantor with respect to a foreign person unless: (i) the trust is revocable, or (2) distributions can only be made to the grantor or his spouse.</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Special rule under Section 679(a)(4) and (1): A nonresident alien, who becomes a U.S. resident within 5 years after transferring property to a foreign trust, the individual is treated as the owner of the property so transferred if the trust has one or more U.S. beneficiaries, and he is deemed to transfer the property (including UNI attributable to such property) to the foreign trust as of his residency starting date (note reporting requirement under Section 6048).</a:t>
            </a:r>
          </a:p>
          <a:p>
            <a:pPr marL="742950" lvl="1"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r>
              <a:rPr lang="en-US" sz="1400" dirty="0" smtClean="0"/>
              <a:t>Grantor must be aware that he will be responsible for U.S. income tax on the trust’s worldwide assets until his death.  </a:t>
            </a:r>
          </a:p>
          <a:p>
            <a:pPr marL="1200150" lvl="2" indent="-285750" algn="just">
              <a:buFont typeface="Arial" panose="020B0604020202020204" pitchFamily="34" charset="0"/>
              <a:buChar char="•"/>
            </a:pPr>
            <a:endParaRPr lang="en-US" sz="1400" dirty="0" smtClean="0"/>
          </a:p>
          <a:p>
            <a:pPr marL="742950" lvl="1" indent="-285750" algn="just">
              <a:buFont typeface="Arial" panose="020B0604020202020204" pitchFamily="34" charset="0"/>
              <a:buChar char="•"/>
            </a:pPr>
            <a:r>
              <a:rPr lang="en-US" sz="1400" dirty="0" smtClean="0"/>
              <a:t>Section 679 should apply only for income tax purposes and should not apply for purposes of estate, gift or generation skipping transfer provisions, which is governed by the various provisions in Subtitle B, including Sections 2031 - 2044.</a:t>
            </a:r>
          </a:p>
          <a:p>
            <a:pPr marL="742950" lvl="1"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endParaRPr lang="en-US" sz="1400" dirty="0" smtClean="0"/>
          </a:p>
          <a:p>
            <a:pPr lvl="1" algn="just"/>
            <a:endParaRPr lang="en-US" sz="1400" dirty="0" smtClean="0"/>
          </a:p>
          <a:p>
            <a:pPr marL="742950" lvl="1"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endParaRPr lang="en-US" sz="1400" dirty="0"/>
          </a:p>
        </p:txBody>
      </p:sp>
    </p:spTree>
    <p:extLst>
      <p:ext uri="{BB962C8B-B14F-4D97-AF65-F5344CB8AC3E}">
        <p14:creationId xmlns:p14="http://schemas.microsoft.com/office/powerpoint/2010/main" val="3229770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14</a:t>
            </a:fld>
            <a:endParaRPr lang="en-US" dirty="0"/>
          </a:p>
        </p:txBody>
      </p:sp>
      <p:sp>
        <p:nvSpPr>
          <p:cNvPr id="6" name="Rectangle 5"/>
          <p:cNvSpPr/>
          <p:nvPr/>
        </p:nvSpPr>
        <p:spPr>
          <a:xfrm>
            <a:off x="457200" y="1447800"/>
            <a:ext cx="8305800" cy="5909310"/>
          </a:xfrm>
          <a:prstGeom prst="rect">
            <a:avLst/>
          </a:prstGeom>
        </p:spPr>
        <p:txBody>
          <a:bodyPr wrap="square">
            <a:spAutoFit/>
          </a:bodyPr>
          <a:lstStyle/>
          <a:p>
            <a:pPr algn="just"/>
            <a:r>
              <a:rPr lang="en-US" sz="1400" b="1" dirty="0" smtClean="0"/>
              <a:t>MX HNW National and Foreign Trusts</a:t>
            </a:r>
          </a:p>
          <a:p>
            <a:pPr algn="just"/>
            <a:endParaRPr lang="en-US" sz="1400" b="1" dirty="0" smtClean="0"/>
          </a:p>
          <a:p>
            <a:pPr marL="285750" indent="-285750" algn="just">
              <a:buFont typeface="Arial" panose="020B0604020202020204" pitchFamily="34" charset="0"/>
              <a:buChar char="•"/>
            </a:pPr>
            <a:r>
              <a:rPr lang="en-US" sz="1400" dirty="0"/>
              <a:t>Must determine if trust is a U.S. or foreign trust.</a:t>
            </a:r>
          </a:p>
          <a:p>
            <a:pPr algn="just"/>
            <a:endParaRPr lang="en-US" sz="1400" dirty="0"/>
          </a:p>
          <a:p>
            <a:pPr marL="285750" indent="-285750" algn="just">
              <a:buFont typeface="Arial" panose="020B0604020202020204" pitchFamily="34" charset="0"/>
              <a:buChar char="•"/>
            </a:pPr>
            <a:r>
              <a:rPr lang="en-US" sz="1400" dirty="0"/>
              <a:t>Trust is considered a U.S. resident if: (1) a U.S. court can exercise primary supervision over the administration of the trust (the court test), </a:t>
            </a:r>
            <a:r>
              <a:rPr lang="en-US" sz="1400" i="1" dirty="0"/>
              <a:t>and </a:t>
            </a:r>
            <a:r>
              <a:rPr lang="en-US" sz="1400" dirty="0"/>
              <a:t>(2) one or more U.S. persons have the authority to control all substantial decisions of the trust (the control test).  If one of these are not met, then </a:t>
            </a:r>
            <a:r>
              <a:rPr lang="en-US" sz="1400" dirty="0" smtClean="0"/>
              <a:t>the trust </a:t>
            </a:r>
            <a:r>
              <a:rPr lang="en-US" sz="1400" dirty="0"/>
              <a:t>is a foreign person for U.S. tax purposes</a:t>
            </a:r>
            <a:r>
              <a:rPr lang="en-US" sz="1400" dirty="0" smtClean="0"/>
              <a:t>.</a:t>
            </a:r>
          </a:p>
          <a:p>
            <a:pPr marL="742950" lvl="1"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r>
              <a:rPr lang="en-US" sz="1400" dirty="0" smtClean="0"/>
              <a:t>Can permit MX settlors to establish a trust under U.S. state law while maintaining foreign trust status.</a:t>
            </a:r>
            <a:endParaRPr lang="en-US" sz="1400" dirty="0"/>
          </a:p>
          <a:p>
            <a:pPr marL="285750"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r>
              <a:rPr lang="en-US" sz="1400" dirty="0" smtClean="0"/>
              <a:t>Under MX tax rules, if the trust is controlled by a MX resident, this may result in the trust being treated as a MX corporation, as opposed to the income flowing through to the settlor/beneficiary.</a:t>
            </a:r>
          </a:p>
          <a:p>
            <a:pPr marL="742950" lvl="1"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Must </a:t>
            </a:r>
            <a:r>
              <a:rPr lang="en-US" sz="1400" dirty="0"/>
              <a:t>be mindful of dual resident families with beneficiaries who will be become U.S. persons because can result in the application of the throwback tax and interest surcharge on distributions of UNI.  Also results in substantial reporting obligations for U.S. beneficiary (Form 3520) and foreign trust (i.e., foreign </a:t>
            </a:r>
            <a:r>
              <a:rPr lang="en-US" sz="1400" dirty="0" smtClean="0"/>
              <a:t>grantor and </a:t>
            </a:r>
            <a:r>
              <a:rPr lang="en-US" sz="1400" dirty="0" err="1" smtClean="0"/>
              <a:t>nongrantor</a:t>
            </a:r>
            <a:r>
              <a:rPr lang="en-US" sz="1400" dirty="0" smtClean="0"/>
              <a:t> </a:t>
            </a:r>
            <a:r>
              <a:rPr lang="en-US" sz="1400" dirty="0"/>
              <a:t>beneficiary statement).</a:t>
            </a:r>
          </a:p>
          <a:p>
            <a:pPr lvl="1" algn="just"/>
            <a:endParaRPr lang="en-US" sz="1400" dirty="0"/>
          </a:p>
          <a:p>
            <a:pPr marL="742950" lvl="1" indent="-285750" algn="just">
              <a:buFont typeface="Arial" panose="020B0604020202020204" pitchFamily="34" charset="0"/>
              <a:buChar char="•"/>
            </a:pPr>
            <a:r>
              <a:rPr lang="en-US" sz="1400" dirty="0" smtClean="0"/>
              <a:t>Consider </a:t>
            </a:r>
            <a:r>
              <a:rPr lang="en-US" sz="1400" dirty="0"/>
              <a:t>having foreign trust decant </a:t>
            </a:r>
            <a:r>
              <a:rPr lang="en-US" sz="1400" dirty="0" smtClean="0"/>
              <a:t>or migrate to </a:t>
            </a:r>
            <a:r>
              <a:rPr lang="en-US" sz="1400" dirty="0"/>
              <a:t>a U.S. </a:t>
            </a:r>
            <a:r>
              <a:rPr lang="en-US" sz="1400" dirty="0" smtClean="0"/>
              <a:t>trust. </a:t>
            </a:r>
          </a:p>
          <a:p>
            <a:pPr lvl="1" algn="just"/>
            <a:endParaRPr lang="en-US" sz="1400" dirty="0" smtClean="0"/>
          </a:p>
          <a:p>
            <a:pPr lvl="1" algn="just"/>
            <a:endParaRPr lang="en-US" sz="1400" dirty="0" smtClean="0"/>
          </a:p>
          <a:p>
            <a:pPr marL="742950" lvl="1"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endParaRPr lang="en-US" sz="1400" dirty="0"/>
          </a:p>
        </p:txBody>
      </p:sp>
    </p:spTree>
    <p:extLst>
      <p:ext uri="{BB962C8B-B14F-4D97-AF65-F5344CB8AC3E}">
        <p14:creationId xmlns:p14="http://schemas.microsoft.com/office/powerpoint/2010/main" val="3796878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dirty="0" smtClean="0"/>
              <a:t>. Pre-Immigration Transfer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15</a:t>
            </a:fld>
            <a:endParaRPr lang="en-US" dirty="0"/>
          </a:p>
        </p:txBody>
      </p:sp>
      <p:sp>
        <p:nvSpPr>
          <p:cNvPr id="6" name="Rectangle 5"/>
          <p:cNvSpPr/>
          <p:nvPr/>
        </p:nvSpPr>
        <p:spPr>
          <a:xfrm>
            <a:off x="480237" y="1481470"/>
            <a:ext cx="8305800" cy="4708981"/>
          </a:xfrm>
          <a:prstGeom prst="rect">
            <a:avLst/>
          </a:prstGeom>
        </p:spPr>
        <p:txBody>
          <a:bodyPr wrap="square">
            <a:spAutoFit/>
          </a:bodyPr>
          <a:lstStyle/>
          <a:p>
            <a:r>
              <a:rPr lang="en-US" sz="1600" b="1" dirty="0" smtClean="0"/>
              <a:t>Who is Subject to the U.S. Transfer Tax (i.e., the U.S. estate and gift tax)?</a:t>
            </a:r>
            <a:endParaRPr lang="en-US" sz="1600" b="1" dirty="0"/>
          </a:p>
          <a:p>
            <a:endParaRPr lang="en-US" sz="1600" dirty="0"/>
          </a:p>
          <a:p>
            <a:pPr marL="285750" indent="-285750">
              <a:buFont typeface="Arial" panose="020B0604020202020204" pitchFamily="34" charset="0"/>
              <a:buChar char="•"/>
            </a:pPr>
            <a:r>
              <a:rPr lang="en-US" sz="1600" dirty="0" smtClean="0"/>
              <a:t>U.S. Citizens</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U.S. </a:t>
            </a:r>
            <a:r>
              <a:rPr lang="en-US" sz="1600" u="sng" dirty="0" smtClean="0"/>
              <a:t>Resident</a:t>
            </a:r>
            <a:r>
              <a:rPr lang="en-US" sz="1600" dirty="0" smtClean="0"/>
              <a:t> (for transfer tax purposes)</a:t>
            </a: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smtClean="0"/>
              <a:t>NOT the same definition as for income tax purposes.  </a:t>
            </a:r>
          </a:p>
          <a:p>
            <a:pPr marL="742950" lvl="1" indent="-285750">
              <a:buFont typeface="Arial" panose="020B0604020202020204" pitchFamily="34" charset="0"/>
              <a:buChar char="•"/>
            </a:pPr>
            <a:endParaRPr lang="en-US" sz="1600" dirty="0" smtClean="0"/>
          </a:p>
          <a:p>
            <a:pPr marL="742950" lvl="1" indent="-285750">
              <a:buFont typeface="Arial" panose="020B0604020202020204" pitchFamily="34" charset="0"/>
              <a:buChar char="•"/>
            </a:pPr>
            <a:r>
              <a:rPr lang="en-US" sz="1600" dirty="0" smtClean="0"/>
              <a:t>Must consider the </a:t>
            </a:r>
            <a:r>
              <a:rPr lang="en-US" sz="1600" i="1" dirty="0" smtClean="0"/>
              <a:t>intent </a:t>
            </a:r>
            <a:r>
              <a:rPr lang="en-US" sz="1600" dirty="0" smtClean="0"/>
              <a:t>of the foreign person to establish his “domicile” in the U.S. Generally, the alien is domiciled in the U.S. if he is actually living in the U.S. “</a:t>
            </a:r>
            <a:r>
              <a:rPr lang="en-US" sz="1600" i="1" dirty="0" smtClean="0"/>
              <a:t>with </a:t>
            </a:r>
            <a:r>
              <a:rPr lang="en-US" sz="1600" i="1" dirty="0"/>
              <a:t>no definite present intention of later removing </a:t>
            </a:r>
            <a:r>
              <a:rPr lang="en-US" sz="1600" i="1" dirty="0" smtClean="0"/>
              <a:t>[himself] therefrom</a:t>
            </a:r>
            <a:r>
              <a:rPr lang="en-US" sz="1600" dirty="0" smtClean="0"/>
              <a:t>.”  </a:t>
            </a: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smtClean="0"/>
              <a:t>This is a facts and circumstances test.</a:t>
            </a: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smtClean="0"/>
              <a:t>See further discussion on Slide 6.</a:t>
            </a:r>
          </a:p>
          <a:p>
            <a:pPr marL="742950" lvl="1"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Nonresidents Not Citizens (NRNC) with </a:t>
            </a:r>
            <a:r>
              <a:rPr lang="en-US" sz="1600" u="sng" dirty="0" smtClean="0"/>
              <a:t>U.S. Situs Assets</a:t>
            </a:r>
          </a:p>
          <a:p>
            <a:pPr marL="285750" indent="-285750">
              <a:buFont typeface="Arial" panose="020B0604020202020204" pitchFamily="34" charset="0"/>
              <a:buChar char="•"/>
            </a:pPr>
            <a:endParaRPr lang="en-US" sz="1400" u="sng" dirty="0"/>
          </a:p>
          <a:p>
            <a:endParaRPr lang="en-US" sz="1400" b="1" dirty="0"/>
          </a:p>
        </p:txBody>
      </p:sp>
    </p:spTree>
    <p:extLst>
      <p:ext uri="{BB962C8B-B14F-4D97-AF65-F5344CB8AC3E}">
        <p14:creationId xmlns:p14="http://schemas.microsoft.com/office/powerpoint/2010/main" val="895277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Pre-Immigration Transfer Tax Planning </a:t>
            </a:r>
            <a:br>
              <a:rPr lang="en-US" dirty="0"/>
            </a:br>
            <a:r>
              <a:rPr lang="en-US" dirty="0"/>
              <a:t>for the HNW MX </a:t>
            </a:r>
            <a:r>
              <a:rPr lang="en-US" dirty="0" smtClean="0"/>
              <a:t>National</a:t>
            </a:r>
            <a:endParaRPr lang="en-US"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16</a:t>
            </a:fld>
            <a:endParaRPr lang="en-US" altLang="en-US" sz="1600" dirty="0" smtClean="0">
              <a:solidFill>
                <a:srgbClr val="000000"/>
              </a:solidFill>
              <a:ea typeface="ＭＳ Ｐゴシック" pitchFamily="34" charset="-128"/>
            </a:endParaRPr>
          </a:p>
        </p:txBody>
      </p:sp>
      <p:graphicFrame>
        <p:nvGraphicFramePr>
          <p:cNvPr id="5" name="Content Placeholder 5"/>
          <p:cNvGraphicFramePr>
            <a:graphicFrameLocks/>
          </p:cNvGraphicFramePr>
          <p:nvPr>
            <p:extLst>
              <p:ext uri="{D42A27DB-BD31-4B8C-83A1-F6EECF244321}">
                <p14:modId xmlns:p14="http://schemas.microsoft.com/office/powerpoint/2010/main" val="3248490963"/>
              </p:ext>
            </p:extLst>
          </p:nvPr>
        </p:nvGraphicFramePr>
        <p:xfrm>
          <a:off x="495300" y="1896618"/>
          <a:ext cx="8229600" cy="4351782"/>
        </p:xfrm>
        <a:graphic>
          <a:graphicData uri="http://schemas.openxmlformats.org/drawingml/2006/table">
            <a:tbl>
              <a:tblPr firstRow="1" bandRow="1">
                <a:tableStyleId>{5C22544A-7EE6-4342-B048-85BDC9FD1C3A}</a:tableStyleId>
              </a:tblPr>
              <a:tblGrid>
                <a:gridCol w="2171700">
                  <a:extLst>
                    <a:ext uri="{9D8B030D-6E8A-4147-A177-3AD203B41FA5}">
                      <a16:colId xmlns:a16="http://schemas.microsoft.com/office/drawing/2014/main" val="1884506038"/>
                    </a:ext>
                  </a:extLst>
                </a:gridCol>
                <a:gridCol w="3124200">
                  <a:extLst>
                    <a:ext uri="{9D8B030D-6E8A-4147-A177-3AD203B41FA5}">
                      <a16:colId xmlns:a16="http://schemas.microsoft.com/office/drawing/2014/main" val="1814710074"/>
                    </a:ext>
                  </a:extLst>
                </a:gridCol>
                <a:gridCol w="2933700">
                  <a:extLst>
                    <a:ext uri="{9D8B030D-6E8A-4147-A177-3AD203B41FA5}">
                      <a16:colId xmlns:a16="http://schemas.microsoft.com/office/drawing/2014/main" val="3030690046"/>
                    </a:ext>
                  </a:extLst>
                </a:gridCol>
              </a:tblGrid>
              <a:tr h="484632">
                <a:tc>
                  <a:txBody>
                    <a:bodyPr/>
                    <a:lstStyle/>
                    <a:p>
                      <a:endParaRPr lang="en-US" dirty="0"/>
                    </a:p>
                  </a:txBody>
                  <a:tcPr/>
                </a:tc>
                <a:tc>
                  <a:txBody>
                    <a:bodyPr/>
                    <a:lstStyle/>
                    <a:p>
                      <a:pPr algn="ctr"/>
                      <a:r>
                        <a:rPr lang="en-US" sz="1600" b="1" dirty="0" smtClean="0">
                          <a:solidFill>
                            <a:schemeClr val="tx1"/>
                          </a:solidFill>
                        </a:rPr>
                        <a:t>U.S. </a:t>
                      </a:r>
                      <a:r>
                        <a:rPr lang="en-US" sz="1600" b="1" dirty="0">
                          <a:solidFill>
                            <a:schemeClr val="tx1"/>
                          </a:solidFill>
                        </a:rPr>
                        <a:t>Situs Assets</a:t>
                      </a:r>
                    </a:p>
                  </a:txBody>
                  <a:tcPr/>
                </a:tc>
                <a:tc>
                  <a:txBody>
                    <a:bodyPr/>
                    <a:lstStyle/>
                    <a:p>
                      <a:pPr algn="ctr"/>
                      <a:r>
                        <a:rPr lang="en-US" sz="1600" b="1" dirty="0" smtClean="0">
                          <a:solidFill>
                            <a:schemeClr val="tx1"/>
                          </a:solidFill>
                        </a:rPr>
                        <a:t>Non-U.S.</a:t>
                      </a:r>
                      <a:r>
                        <a:rPr lang="en-US" sz="1600" b="1" baseline="0" dirty="0" smtClean="0">
                          <a:solidFill>
                            <a:schemeClr val="tx1"/>
                          </a:solidFill>
                        </a:rPr>
                        <a:t> </a:t>
                      </a:r>
                      <a:r>
                        <a:rPr lang="en-US" sz="1600" b="1" baseline="0" dirty="0">
                          <a:solidFill>
                            <a:schemeClr val="tx1"/>
                          </a:solidFill>
                        </a:rPr>
                        <a:t>Situs Assets</a:t>
                      </a:r>
                      <a:endParaRPr lang="en-US" sz="1600" b="1" dirty="0">
                        <a:solidFill>
                          <a:schemeClr val="tx1"/>
                        </a:solidFill>
                      </a:endParaRPr>
                    </a:p>
                  </a:txBody>
                  <a:tcPr/>
                </a:tc>
                <a:extLst>
                  <a:ext uri="{0D108BD9-81ED-4DB2-BD59-A6C34878D82A}">
                    <a16:rowId xmlns:a16="http://schemas.microsoft.com/office/drawing/2014/main" val="3345433298"/>
                  </a:ext>
                </a:extLst>
              </a:tr>
              <a:tr h="910590">
                <a:tc>
                  <a:txBody>
                    <a:bodyPr/>
                    <a:lstStyle/>
                    <a:p>
                      <a:r>
                        <a:rPr lang="en-US" sz="1600" b="1" dirty="0" smtClean="0"/>
                        <a:t>U.S. Domicile (Resident)</a:t>
                      </a:r>
                      <a:endParaRPr lang="en-US" sz="1600" b="1" dirty="0"/>
                    </a:p>
                  </a:txBody>
                  <a:tcPr/>
                </a:tc>
                <a:tc gridSpan="2">
                  <a:txBody>
                    <a:bodyPr/>
                    <a:lstStyle/>
                    <a:p>
                      <a:pPr marL="285750" indent="-285750">
                        <a:buFont typeface="Arial" panose="020B0604020202020204" pitchFamily="34" charset="0"/>
                        <a:buChar char="•"/>
                      </a:pPr>
                      <a:r>
                        <a:rPr lang="en-US" sz="1400" dirty="0"/>
                        <a:t>Worldwide</a:t>
                      </a:r>
                      <a:r>
                        <a:rPr lang="en-US" sz="1400" baseline="0" dirty="0"/>
                        <a:t> assets </a:t>
                      </a:r>
                      <a:r>
                        <a:rPr lang="en-US" sz="1400" baseline="0" dirty="0" smtClean="0"/>
                        <a:t>included in U.S. gross estate</a:t>
                      </a:r>
                      <a:endParaRPr lang="en-US" sz="1400" baseline="0" dirty="0"/>
                    </a:p>
                    <a:p>
                      <a:pPr marL="285750" indent="-285750">
                        <a:buFont typeface="Arial" panose="020B0604020202020204" pitchFamily="34" charset="0"/>
                        <a:buChar char="•"/>
                      </a:pPr>
                      <a:r>
                        <a:rPr lang="en-US" sz="1400" baseline="0" dirty="0" smtClean="0"/>
                        <a:t>$12.06 million unified credit</a:t>
                      </a:r>
                    </a:p>
                    <a:p>
                      <a:pPr marL="285750" indent="-285750">
                        <a:buFont typeface="Arial" panose="020B0604020202020204" pitchFamily="34" charset="0"/>
                        <a:buChar char="•"/>
                      </a:pPr>
                      <a:r>
                        <a:rPr lang="en-US" sz="1400" baseline="0" dirty="0" smtClean="0"/>
                        <a:t>No marital deduction except for U.S. citizen surviving spouse or QDOT</a:t>
                      </a:r>
                      <a:endParaRPr lang="en-US" sz="1400" baseline="0" dirty="0"/>
                    </a:p>
                  </a:txBody>
                  <a:tcPr/>
                </a:tc>
                <a:tc hMerge="1">
                  <a:txBody>
                    <a:bodyPr/>
                    <a:lstStyle/>
                    <a:p>
                      <a:endParaRPr lang="en-US"/>
                    </a:p>
                  </a:txBody>
                  <a:tcPr/>
                </a:tc>
                <a:extLst>
                  <a:ext uri="{0D108BD9-81ED-4DB2-BD59-A6C34878D82A}">
                    <a16:rowId xmlns:a16="http://schemas.microsoft.com/office/drawing/2014/main" val="2411100843"/>
                  </a:ext>
                </a:extLst>
              </a:tr>
              <a:tr h="910590">
                <a:tc>
                  <a:txBody>
                    <a:bodyPr/>
                    <a:lstStyle/>
                    <a:p>
                      <a:r>
                        <a:rPr lang="en-US" sz="1600" b="1" dirty="0" smtClean="0"/>
                        <a:t>Non-U.S. Domicile (NRNC)</a:t>
                      </a:r>
                      <a:endParaRPr lang="en-US" sz="1600" b="1" dirty="0"/>
                    </a:p>
                  </a:txBody>
                  <a:tcPr/>
                </a:tc>
                <a:tc>
                  <a:txBody>
                    <a:bodyPr/>
                    <a:lstStyle/>
                    <a:p>
                      <a:pPr marL="285750" indent="-285750">
                        <a:buFont typeface="Arial" panose="020B0604020202020204" pitchFamily="34" charset="0"/>
                        <a:buChar char="•"/>
                      </a:pPr>
                      <a:r>
                        <a:rPr lang="en-US" sz="1400" dirty="0" smtClean="0"/>
                        <a:t>Included in </a:t>
                      </a:r>
                      <a:r>
                        <a:rPr lang="en-US" sz="1400" baseline="0" dirty="0" smtClean="0"/>
                        <a:t>U.S. gross estate and only $60,000 exemption</a:t>
                      </a:r>
                    </a:p>
                    <a:p>
                      <a:pPr marL="285750" indent="-285750">
                        <a:buFont typeface="Arial" panose="020B0604020202020204" pitchFamily="34" charset="0"/>
                        <a:buChar char="•"/>
                      </a:pPr>
                      <a:r>
                        <a:rPr lang="en-US" sz="1400" baseline="0" dirty="0" smtClean="0"/>
                        <a:t>No marital deduction except for U.S. citizen surviving spouse or QDOT</a:t>
                      </a:r>
                      <a:endParaRPr lang="en-US" sz="1400" dirty="0"/>
                    </a:p>
                  </a:txBody>
                  <a:tcPr/>
                </a:tc>
                <a:tc>
                  <a:txBody>
                    <a:bodyPr/>
                    <a:lstStyle/>
                    <a:p>
                      <a:pPr marL="285750" indent="-285750">
                        <a:buFont typeface="Arial" panose="020B0604020202020204" pitchFamily="34" charset="0"/>
                        <a:buChar char="•"/>
                      </a:pPr>
                      <a:r>
                        <a:rPr lang="en-US" sz="1400" dirty="0"/>
                        <a:t>Excluded from</a:t>
                      </a:r>
                      <a:r>
                        <a:rPr lang="en-US" sz="1400" baseline="0" dirty="0"/>
                        <a:t> </a:t>
                      </a:r>
                      <a:r>
                        <a:rPr lang="en-US" sz="1400" baseline="0" dirty="0" smtClean="0"/>
                        <a:t>U.S. gross estate (but considered for purposes of deductions from gross estate)</a:t>
                      </a:r>
                      <a:endParaRPr lang="en-US" sz="1400" dirty="0"/>
                    </a:p>
                  </a:txBody>
                  <a:tcPr/>
                </a:tc>
                <a:extLst>
                  <a:ext uri="{0D108BD9-81ED-4DB2-BD59-A6C34878D82A}">
                    <a16:rowId xmlns:a16="http://schemas.microsoft.com/office/drawing/2014/main" val="3257749646"/>
                  </a:ext>
                </a:extLst>
              </a:tr>
              <a:tr h="910590">
                <a:tc>
                  <a:txBody>
                    <a:bodyPr/>
                    <a:lstStyle/>
                    <a:p>
                      <a:r>
                        <a:rPr lang="en-US" sz="1600" b="1" dirty="0"/>
                        <a:t>Assets</a:t>
                      </a:r>
                    </a:p>
                  </a:txBody>
                  <a:tcPr/>
                </a:tc>
                <a:tc>
                  <a:txBody>
                    <a:bodyPr/>
                    <a:lstStyle/>
                    <a:p>
                      <a:pPr marL="285750" indent="-285750">
                        <a:buFont typeface="Arial" panose="020B0604020202020204" pitchFamily="34" charset="0"/>
                        <a:buChar char="•"/>
                      </a:pPr>
                      <a:r>
                        <a:rPr lang="en-US" sz="1400" dirty="0" smtClean="0"/>
                        <a:t>Real estate and TPP in the U.S. </a:t>
                      </a:r>
                    </a:p>
                    <a:p>
                      <a:pPr marL="285750" indent="-285750">
                        <a:buFont typeface="Arial" panose="020B0604020202020204" pitchFamily="34" charset="0"/>
                        <a:buChar char="•"/>
                      </a:pPr>
                      <a:r>
                        <a:rPr lang="en-US" sz="1400" dirty="0" smtClean="0"/>
                        <a:t>Interests in U.S. corporations </a:t>
                      </a:r>
                    </a:p>
                    <a:p>
                      <a:pPr marL="285750" indent="-285750">
                        <a:buFont typeface="Arial" panose="020B0604020202020204" pitchFamily="34" charset="0"/>
                        <a:buChar char="•"/>
                      </a:pPr>
                      <a:r>
                        <a:rPr lang="en-US" sz="1400" dirty="0" smtClean="0"/>
                        <a:t>Debt obligations of a </a:t>
                      </a:r>
                      <a:r>
                        <a:rPr lang="en-US" sz="1400" baseline="0" dirty="0" smtClean="0"/>
                        <a:t>U.S. person (exception for portfolio debt and short term OID obligations)</a:t>
                      </a:r>
                      <a:endParaRPr lang="en-US" sz="1400" dirty="0" smtClean="0"/>
                    </a:p>
                    <a:p>
                      <a:pPr marL="285750" indent="-285750">
                        <a:buFont typeface="Arial" panose="020B0604020202020204" pitchFamily="34" charset="0"/>
                        <a:buChar char="•"/>
                      </a:pPr>
                      <a:r>
                        <a:rPr lang="en-US" sz="1400" dirty="0" smtClean="0"/>
                        <a:t>Partnerships? Look to USTB.</a:t>
                      </a:r>
                      <a:endParaRPr lang="en-US" sz="14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Foreign real estate</a:t>
                      </a:r>
                    </a:p>
                    <a:p>
                      <a:pPr marL="285750" indent="-285750">
                        <a:buFont typeface="Arial" panose="020B0604020202020204" pitchFamily="34" charset="0"/>
                        <a:buChar char="•"/>
                      </a:pPr>
                      <a:r>
                        <a:rPr lang="en-US" sz="1400" baseline="0" dirty="0" smtClean="0"/>
                        <a:t>Interests in foreign corporations</a:t>
                      </a:r>
                      <a:endParaRPr lang="en-US" sz="1400" baseline="0" dirty="0"/>
                    </a:p>
                    <a:p>
                      <a:pPr marL="285750" indent="-285750">
                        <a:buFont typeface="Arial" panose="020B0604020202020204" pitchFamily="34" charset="0"/>
                        <a:buChar char="•"/>
                      </a:pPr>
                      <a:r>
                        <a:rPr lang="en-US" sz="1400" baseline="0" dirty="0" smtClean="0"/>
                        <a:t>Debt obligations of a foreign persons</a:t>
                      </a:r>
                      <a:endParaRPr lang="en-US" sz="1400" baseline="0" dirty="0"/>
                    </a:p>
                    <a:p>
                      <a:pPr marL="285750" indent="-285750">
                        <a:buFont typeface="Arial" panose="020B0604020202020204" pitchFamily="34" charset="0"/>
                        <a:buChar char="•"/>
                      </a:pPr>
                      <a:r>
                        <a:rPr lang="en-US" sz="1400" baseline="0" dirty="0" smtClean="0"/>
                        <a:t>U.S. bank deposits</a:t>
                      </a:r>
                      <a:endParaRPr lang="en-US" sz="1400" baseline="0" dirty="0"/>
                    </a:p>
                    <a:p>
                      <a:pPr marL="285750" indent="-285750">
                        <a:buFont typeface="Arial" panose="020B0604020202020204" pitchFamily="34" charset="0"/>
                        <a:buChar char="•"/>
                      </a:pPr>
                      <a:r>
                        <a:rPr lang="en-US" sz="1400" baseline="0" dirty="0" smtClean="0"/>
                        <a:t>U.S. life insurance (not cash surrender value)</a:t>
                      </a:r>
                      <a:endParaRPr lang="en-US" sz="1400" dirty="0"/>
                    </a:p>
                  </a:txBody>
                  <a:tcPr/>
                </a:tc>
                <a:extLst>
                  <a:ext uri="{0D108BD9-81ED-4DB2-BD59-A6C34878D82A}">
                    <a16:rowId xmlns:a16="http://schemas.microsoft.com/office/drawing/2014/main" val="1686394748"/>
                  </a:ext>
                </a:extLst>
              </a:tr>
            </a:tbl>
          </a:graphicData>
        </a:graphic>
      </p:graphicFrame>
      <p:sp>
        <p:nvSpPr>
          <p:cNvPr id="6" name="TextBox 5"/>
          <p:cNvSpPr txBox="1"/>
          <p:nvPr/>
        </p:nvSpPr>
        <p:spPr>
          <a:xfrm>
            <a:off x="457200" y="6324600"/>
            <a:ext cx="4638386" cy="307777"/>
          </a:xfrm>
          <a:prstGeom prst="rect">
            <a:avLst/>
          </a:prstGeom>
          <a:noFill/>
        </p:spPr>
        <p:txBody>
          <a:bodyPr wrap="none" rtlCol="0">
            <a:spAutoFit/>
          </a:bodyPr>
          <a:lstStyle/>
          <a:p>
            <a:r>
              <a:rPr lang="en-US" sz="1400" dirty="0" smtClean="0"/>
              <a:t>*Gift and/or Estate Tax Treaties may provide exceptions.</a:t>
            </a:r>
            <a:endParaRPr lang="en-US" sz="1400" dirty="0"/>
          </a:p>
        </p:txBody>
      </p:sp>
      <p:sp>
        <p:nvSpPr>
          <p:cNvPr id="3" name="Rectangle 2"/>
          <p:cNvSpPr/>
          <p:nvPr/>
        </p:nvSpPr>
        <p:spPr>
          <a:xfrm>
            <a:off x="495300" y="1371600"/>
            <a:ext cx="8229600" cy="369332"/>
          </a:xfrm>
          <a:prstGeom prst="rect">
            <a:avLst/>
          </a:prstGeom>
        </p:spPr>
        <p:txBody>
          <a:bodyPr wrap="square">
            <a:spAutoFit/>
          </a:bodyPr>
          <a:lstStyle/>
          <a:p>
            <a:pPr algn="ctr"/>
            <a:r>
              <a:rPr lang="en-US" b="1" dirty="0" smtClean="0"/>
              <a:t>Resident </a:t>
            </a:r>
            <a:r>
              <a:rPr lang="en-US" b="1" dirty="0"/>
              <a:t>v. NRNC: U.S. Estate Tax Comparison</a:t>
            </a:r>
          </a:p>
        </p:txBody>
      </p:sp>
    </p:spTree>
    <p:extLst>
      <p:ext uri="{BB962C8B-B14F-4D97-AF65-F5344CB8AC3E}">
        <p14:creationId xmlns:p14="http://schemas.microsoft.com/office/powerpoint/2010/main" val="3966366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Pre-Immigration Transfer Tax Planning </a:t>
            </a:r>
            <a:br>
              <a:rPr lang="en-US" dirty="0"/>
            </a:br>
            <a:r>
              <a:rPr lang="en-US" dirty="0"/>
              <a:t>for the HNW MX National</a:t>
            </a:r>
            <a:endParaRPr lang="en-US" sz="2600"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17</a:t>
            </a:fld>
            <a:endParaRPr lang="en-US" altLang="en-US" sz="1600" dirty="0" smtClean="0">
              <a:solidFill>
                <a:srgbClr val="000000"/>
              </a:solidFill>
              <a:ea typeface="ＭＳ Ｐゴシック" pitchFamily="34" charset="-128"/>
            </a:endParaRPr>
          </a:p>
        </p:txBody>
      </p:sp>
      <p:sp>
        <p:nvSpPr>
          <p:cNvPr id="6" name="TextBox 5"/>
          <p:cNvSpPr txBox="1"/>
          <p:nvPr/>
        </p:nvSpPr>
        <p:spPr>
          <a:xfrm>
            <a:off x="381000" y="6474023"/>
            <a:ext cx="4638386" cy="307777"/>
          </a:xfrm>
          <a:prstGeom prst="rect">
            <a:avLst/>
          </a:prstGeom>
          <a:noFill/>
        </p:spPr>
        <p:txBody>
          <a:bodyPr wrap="none" rtlCol="0">
            <a:spAutoFit/>
          </a:bodyPr>
          <a:lstStyle/>
          <a:p>
            <a:r>
              <a:rPr lang="en-US" sz="1400" dirty="0" smtClean="0"/>
              <a:t>*Gift and/or Estate Tax Treaties may provide exceptions.</a:t>
            </a:r>
            <a:endParaRPr lang="en-US" sz="1400" dirty="0"/>
          </a:p>
        </p:txBody>
      </p:sp>
      <p:graphicFrame>
        <p:nvGraphicFramePr>
          <p:cNvPr id="7" name="Content Placeholder 5"/>
          <p:cNvGraphicFramePr>
            <a:graphicFrameLocks/>
          </p:cNvGraphicFramePr>
          <p:nvPr>
            <p:extLst>
              <p:ext uri="{D42A27DB-BD31-4B8C-83A1-F6EECF244321}">
                <p14:modId xmlns:p14="http://schemas.microsoft.com/office/powerpoint/2010/main" val="42946275"/>
              </p:ext>
            </p:extLst>
          </p:nvPr>
        </p:nvGraphicFramePr>
        <p:xfrm>
          <a:off x="457200" y="1801368"/>
          <a:ext cx="8229600" cy="4599432"/>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884506038"/>
                    </a:ext>
                  </a:extLst>
                </a:gridCol>
                <a:gridCol w="3429000">
                  <a:extLst>
                    <a:ext uri="{9D8B030D-6E8A-4147-A177-3AD203B41FA5}">
                      <a16:colId xmlns:a16="http://schemas.microsoft.com/office/drawing/2014/main" val="1814710074"/>
                    </a:ext>
                  </a:extLst>
                </a:gridCol>
                <a:gridCol w="3048000">
                  <a:extLst>
                    <a:ext uri="{9D8B030D-6E8A-4147-A177-3AD203B41FA5}">
                      <a16:colId xmlns:a16="http://schemas.microsoft.com/office/drawing/2014/main" val="3904002826"/>
                    </a:ext>
                  </a:extLst>
                </a:gridCol>
              </a:tblGrid>
              <a:tr h="484632">
                <a:tc>
                  <a:txBody>
                    <a:bodyPr/>
                    <a:lstStyle/>
                    <a:p>
                      <a:endParaRPr lang="en-US" sz="1600" dirty="0"/>
                    </a:p>
                  </a:txBody>
                  <a:tcPr/>
                </a:tc>
                <a:tc>
                  <a:txBody>
                    <a:bodyPr/>
                    <a:lstStyle/>
                    <a:p>
                      <a:pPr algn="ctr"/>
                      <a:r>
                        <a:rPr lang="en-US" sz="1600" dirty="0" smtClean="0">
                          <a:solidFill>
                            <a:schemeClr val="tx1"/>
                          </a:solidFill>
                        </a:rPr>
                        <a:t>U.S. </a:t>
                      </a:r>
                      <a:r>
                        <a:rPr lang="en-US" sz="1600" dirty="0">
                          <a:solidFill>
                            <a:schemeClr val="tx1"/>
                          </a:solidFill>
                        </a:rPr>
                        <a:t>Situs Assets</a:t>
                      </a:r>
                    </a:p>
                  </a:txBody>
                  <a:tcPr/>
                </a:tc>
                <a:tc>
                  <a:txBody>
                    <a:bodyPr/>
                    <a:lstStyle/>
                    <a:p>
                      <a:pPr algn="ctr"/>
                      <a:r>
                        <a:rPr lang="en-US" sz="1600" dirty="0" smtClean="0">
                          <a:solidFill>
                            <a:schemeClr val="tx1"/>
                          </a:solidFill>
                        </a:rPr>
                        <a:t>Non-U.S.</a:t>
                      </a:r>
                      <a:r>
                        <a:rPr lang="en-US" sz="1600" baseline="0" dirty="0" smtClean="0">
                          <a:solidFill>
                            <a:schemeClr val="tx1"/>
                          </a:solidFill>
                        </a:rPr>
                        <a:t> </a:t>
                      </a:r>
                      <a:r>
                        <a:rPr lang="en-US" sz="1600" baseline="0" dirty="0">
                          <a:solidFill>
                            <a:schemeClr val="tx1"/>
                          </a:solidFill>
                        </a:rPr>
                        <a:t>Situs Assets</a:t>
                      </a:r>
                      <a:endParaRPr lang="en-US" sz="1600" dirty="0">
                        <a:solidFill>
                          <a:schemeClr val="tx1"/>
                        </a:solidFill>
                      </a:endParaRPr>
                    </a:p>
                  </a:txBody>
                  <a:tcPr/>
                </a:tc>
                <a:extLst>
                  <a:ext uri="{0D108BD9-81ED-4DB2-BD59-A6C34878D82A}">
                    <a16:rowId xmlns:a16="http://schemas.microsoft.com/office/drawing/2014/main" val="3345433298"/>
                  </a:ext>
                </a:extLst>
              </a:tr>
              <a:tr h="910590">
                <a:tc>
                  <a:txBody>
                    <a:bodyPr/>
                    <a:lstStyle/>
                    <a:p>
                      <a:r>
                        <a:rPr lang="en-US" sz="1600" b="1" dirty="0" smtClean="0"/>
                        <a:t>U.S. Domicile (Resident)</a:t>
                      </a:r>
                      <a:endParaRPr lang="en-US" sz="1600" b="1" dirty="0"/>
                    </a:p>
                  </a:txBody>
                  <a:tcPr/>
                </a:tc>
                <a:tc gridSpan="2">
                  <a:txBody>
                    <a:bodyPr/>
                    <a:lstStyle/>
                    <a:p>
                      <a:pPr marL="285750" indent="-285750">
                        <a:buFont typeface="Arial" panose="020B0604020202020204" pitchFamily="34" charset="0"/>
                        <a:buChar char="•"/>
                      </a:pPr>
                      <a:r>
                        <a:rPr lang="en-US" sz="1400" dirty="0" smtClean="0"/>
                        <a:t>Gift tax applies to any</a:t>
                      </a:r>
                      <a:r>
                        <a:rPr lang="en-US" sz="1400" baseline="0" dirty="0" smtClean="0"/>
                        <a:t> lifetime gift, regardless of where property is located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$12.06 million lifetime exemption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$164,000 annual exclusion for gifts to non-U.S. citizen spouse (unlimited for U.S. citizen spouse)</a:t>
                      </a:r>
                      <a:endParaRPr lang="en-US" sz="1400" baseline="0" dirty="0"/>
                    </a:p>
                    <a:p>
                      <a:pPr marL="285750" indent="-285750">
                        <a:buFont typeface="Arial" panose="020B0604020202020204" pitchFamily="34" charset="0"/>
                        <a:buChar char="•"/>
                      </a:pPr>
                      <a:r>
                        <a:rPr lang="en-US" sz="1400" baseline="0" dirty="0" smtClean="0"/>
                        <a:t>$16,000 </a:t>
                      </a:r>
                      <a:r>
                        <a:rPr lang="en-US" sz="1400" baseline="0" dirty="0"/>
                        <a:t>annual </a:t>
                      </a:r>
                      <a:r>
                        <a:rPr lang="en-US" sz="1400" baseline="0" dirty="0" smtClean="0"/>
                        <a:t>exclusion </a:t>
                      </a:r>
                      <a:r>
                        <a:rPr lang="en-US" sz="1400" baseline="0" dirty="0"/>
                        <a:t>per </a:t>
                      </a:r>
                      <a:r>
                        <a:rPr lang="en-US" sz="1400" baseline="0" dirty="0" smtClean="0"/>
                        <a:t>recipient (can gift split, but spouse cannot be an NRNC)</a:t>
                      </a:r>
                      <a:endParaRPr lang="en-US" sz="1400" baseline="0" dirty="0"/>
                    </a:p>
                  </a:txBody>
                  <a:tcPr/>
                </a:tc>
                <a:tc hMerge="1">
                  <a:txBody>
                    <a:bodyPr/>
                    <a:lstStyle/>
                    <a:p>
                      <a:endParaRPr lang="en-US"/>
                    </a:p>
                  </a:txBody>
                  <a:tcPr/>
                </a:tc>
                <a:extLst>
                  <a:ext uri="{0D108BD9-81ED-4DB2-BD59-A6C34878D82A}">
                    <a16:rowId xmlns:a16="http://schemas.microsoft.com/office/drawing/2014/main" val="2411100843"/>
                  </a:ext>
                </a:extLst>
              </a:tr>
              <a:tr h="910590">
                <a:tc>
                  <a:txBody>
                    <a:bodyPr/>
                    <a:lstStyle/>
                    <a:p>
                      <a:r>
                        <a:rPr lang="en-US" sz="1600" b="1" dirty="0" smtClean="0"/>
                        <a:t>Non-U.S. Domicile (NRNC)</a:t>
                      </a:r>
                      <a:endParaRPr lang="en-US" sz="1600" b="1" dirty="0"/>
                    </a:p>
                  </a:txBody>
                  <a:tcPr/>
                </a:tc>
                <a:tc>
                  <a:txBody>
                    <a:bodyPr/>
                    <a:lstStyle/>
                    <a:p>
                      <a:pPr marL="285750" indent="-285750">
                        <a:buFont typeface="Arial" panose="020B0604020202020204" pitchFamily="34" charset="0"/>
                        <a:buChar char="•"/>
                      </a:pPr>
                      <a:r>
                        <a:rPr lang="en-US" sz="1400" dirty="0"/>
                        <a:t>Includes</a:t>
                      </a:r>
                      <a:r>
                        <a:rPr lang="en-US" sz="1400" baseline="0" dirty="0"/>
                        <a:t> only transfers of </a:t>
                      </a:r>
                      <a:r>
                        <a:rPr lang="en-US" sz="1400" i="1" u="sng" baseline="0" dirty="0" smtClean="0"/>
                        <a:t>real</a:t>
                      </a:r>
                      <a:r>
                        <a:rPr lang="en-US" sz="1400" baseline="0" dirty="0" smtClean="0"/>
                        <a:t> and </a:t>
                      </a:r>
                      <a:r>
                        <a:rPr lang="en-US" sz="1400" i="1" u="sng" baseline="0" dirty="0" smtClean="0"/>
                        <a:t>tangible</a:t>
                      </a:r>
                      <a:r>
                        <a:rPr lang="en-US" sz="1400" baseline="0" dirty="0" smtClean="0"/>
                        <a:t> property in the U.S. </a:t>
                      </a:r>
                      <a:endParaRPr lang="en-US" sz="1400" baseline="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$164,000 annual exclusion if non-U.S. </a:t>
                      </a:r>
                      <a:r>
                        <a:rPr lang="en-US" sz="1400" baseline="0" dirty="0"/>
                        <a:t>citizen </a:t>
                      </a:r>
                      <a:r>
                        <a:rPr lang="en-US" sz="1400" baseline="0" dirty="0" smtClean="0"/>
                        <a:t>spouse (unlimited for U.S. citizen spouse)</a:t>
                      </a:r>
                      <a:endParaRPr lang="en-US" sz="1400" baseline="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$16,000 </a:t>
                      </a:r>
                      <a:r>
                        <a:rPr lang="en-US" sz="1400" baseline="0" dirty="0"/>
                        <a:t>annual </a:t>
                      </a:r>
                      <a:r>
                        <a:rPr lang="en-US" sz="1400" baseline="0" dirty="0" smtClean="0"/>
                        <a:t>exclusion per recipient (no gift splitting)</a:t>
                      </a:r>
                      <a:endParaRPr lang="en-US" sz="1400" baseline="0" dirty="0"/>
                    </a:p>
                  </a:txBody>
                  <a:tcPr/>
                </a:tc>
                <a:tc>
                  <a:txBody>
                    <a:bodyPr/>
                    <a:lstStyle/>
                    <a:p>
                      <a:pPr marL="285750" indent="-285750">
                        <a:buFont typeface="Arial" panose="020B0604020202020204" pitchFamily="34" charset="0"/>
                        <a:buChar char="•"/>
                      </a:pPr>
                      <a:r>
                        <a:rPr lang="en-US" sz="1400" dirty="0"/>
                        <a:t>Transfers</a:t>
                      </a:r>
                      <a:r>
                        <a:rPr lang="en-US" sz="1400" baseline="0" dirty="0"/>
                        <a:t> </a:t>
                      </a:r>
                      <a:r>
                        <a:rPr lang="en-US" sz="1400" baseline="0" dirty="0" smtClean="0"/>
                        <a:t>of real or tangible property located outside the U.S. are </a:t>
                      </a:r>
                      <a:r>
                        <a:rPr lang="en-US" sz="1400" dirty="0" smtClean="0"/>
                        <a:t>excluded</a:t>
                      </a:r>
                      <a:endParaRPr lang="en-US" sz="1400" baseline="0" dirty="0"/>
                    </a:p>
                    <a:p>
                      <a:pPr marL="285750" indent="-285750">
                        <a:buFont typeface="Arial" panose="020B0604020202020204" pitchFamily="34" charset="0"/>
                        <a:buChar char="•"/>
                      </a:pPr>
                      <a:r>
                        <a:rPr lang="en-US" sz="1400" baseline="0" dirty="0"/>
                        <a:t>Transfers of </a:t>
                      </a:r>
                      <a:r>
                        <a:rPr lang="en-US" sz="1400" i="1" u="sng" baseline="0" dirty="0"/>
                        <a:t>intangible</a:t>
                      </a:r>
                      <a:r>
                        <a:rPr lang="en-US" sz="1400" i="1" u="none" baseline="0" dirty="0"/>
                        <a:t> </a:t>
                      </a:r>
                      <a:r>
                        <a:rPr lang="en-US" sz="1400" baseline="0" dirty="0" smtClean="0"/>
                        <a:t>property, regardless of situs, are excluded</a:t>
                      </a:r>
                      <a:endParaRPr lang="en-US" sz="1400" dirty="0"/>
                    </a:p>
                  </a:txBody>
                  <a:tcPr/>
                </a:tc>
                <a:extLst>
                  <a:ext uri="{0D108BD9-81ED-4DB2-BD59-A6C34878D82A}">
                    <a16:rowId xmlns:a16="http://schemas.microsoft.com/office/drawing/2014/main" val="3257749646"/>
                  </a:ext>
                </a:extLst>
              </a:tr>
              <a:tr h="910590">
                <a:tc>
                  <a:txBody>
                    <a:bodyPr/>
                    <a:lstStyle/>
                    <a:p>
                      <a:r>
                        <a:rPr lang="en-US" sz="1600" b="1" dirty="0"/>
                        <a:t>Assets</a:t>
                      </a:r>
                    </a:p>
                  </a:txBody>
                  <a:tcPr/>
                </a:tc>
                <a:tc>
                  <a:txBody>
                    <a:bodyPr/>
                    <a:lstStyle/>
                    <a:p>
                      <a:pPr marL="285750" indent="-285750">
                        <a:buFont typeface="Arial" panose="020B0604020202020204" pitchFamily="34" charset="0"/>
                        <a:buChar char="•"/>
                      </a:pPr>
                      <a:r>
                        <a:rPr lang="en-US" sz="1400" dirty="0" smtClean="0"/>
                        <a:t>Tangible </a:t>
                      </a:r>
                      <a:r>
                        <a:rPr lang="en-US" sz="1400" dirty="0"/>
                        <a:t>and real property located </a:t>
                      </a:r>
                      <a:r>
                        <a:rPr lang="en-US" sz="1400" dirty="0" smtClean="0"/>
                        <a:t>inside </a:t>
                      </a:r>
                      <a:r>
                        <a:rPr lang="en-US" sz="1400" dirty="0"/>
                        <a:t>the </a:t>
                      </a:r>
                      <a:r>
                        <a:rPr lang="en-US" sz="1400" dirty="0" smtClean="0"/>
                        <a:t>U.S.</a:t>
                      </a:r>
                      <a:endParaRPr lang="en-US" sz="1400" baseline="0" dirty="0"/>
                    </a:p>
                    <a:p>
                      <a:pPr marL="285750" indent="-285750">
                        <a:buFont typeface="Arial" panose="020B0604020202020204" pitchFamily="34" charset="0"/>
                        <a:buChar char="•"/>
                      </a:pPr>
                      <a:r>
                        <a:rPr lang="en-US" sz="1400" baseline="0" dirty="0"/>
                        <a:t>Transfers of </a:t>
                      </a:r>
                      <a:r>
                        <a:rPr lang="en-US" sz="1400" baseline="0" dirty="0" smtClean="0"/>
                        <a:t>currency in the U.S. (likely includes wires)</a:t>
                      </a:r>
                      <a:endParaRPr lang="en-US" sz="1400" baseline="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Real and tangible property located outside the U.S. </a:t>
                      </a:r>
                    </a:p>
                    <a:p>
                      <a:pPr marL="285750" indent="-285750">
                        <a:buFont typeface="Arial" panose="020B0604020202020204" pitchFamily="34" charset="0"/>
                        <a:buChar char="•"/>
                      </a:pPr>
                      <a:r>
                        <a:rPr lang="en-US" sz="1400" baseline="0" dirty="0" smtClean="0"/>
                        <a:t>Foreign </a:t>
                      </a:r>
                      <a:r>
                        <a:rPr lang="en-US" sz="1400" baseline="0" dirty="0"/>
                        <a:t>and </a:t>
                      </a:r>
                      <a:r>
                        <a:rPr lang="en-US" sz="1400" baseline="0" dirty="0" smtClean="0"/>
                        <a:t>U.S. stock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Debt obligations of U.S. person</a:t>
                      </a:r>
                      <a:endParaRPr lang="en-US" sz="1400" dirty="0" smtClean="0"/>
                    </a:p>
                    <a:p>
                      <a:pPr marL="285750" indent="-285750">
                        <a:buFont typeface="Arial" panose="020B0604020202020204" pitchFamily="34" charset="0"/>
                        <a:buChar char="•"/>
                      </a:pPr>
                      <a:r>
                        <a:rPr lang="en-US" sz="1400" baseline="0" dirty="0" smtClean="0"/>
                        <a:t>Wire from </a:t>
                      </a:r>
                      <a:r>
                        <a:rPr lang="en-US" sz="1400" baseline="0" dirty="0"/>
                        <a:t>a </a:t>
                      </a:r>
                      <a:r>
                        <a:rPr lang="en-US" sz="1400" baseline="0" dirty="0" smtClean="0"/>
                        <a:t>foreign account </a:t>
                      </a:r>
                      <a:endParaRPr lang="en-US" sz="1400" baseline="0" dirty="0"/>
                    </a:p>
                  </a:txBody>
                  <a:tcPr/>
                </a:tc>
                <a:extLst>
                  <a:ext uri="{0D108BD9-81ED-4DB2-BD59-A6C34878D82A}">
                    <a16:rowId xmlns:a16="http://schemas.microsoft.com/office/drawing/2014/main" val="1686394748"/>
                  </a:ext>
                </a:extLst>
              </a:tr>
            </a:tbl>
          </a:graphicData>
        </a:graphic>
      </p:graphicFrame>
      <p:sp>
        <p:nvSpPr>
          <p:cNvPr id="8" name="Rectangle 7"/>
          <p:cNvSpPr/>
          <p:nvPr/>
        </p:nvSpPr>
        <p:spPr>
          <a:xfrm>
            <a:off x="495300" y="1295400"/>
            <a:ext cx="8229600" cy="369332"/>
          </a:xfrm>
          <a:prstGeom prst="rect">
            <a:avLst/>
          </a:prstGeom>
        </p:spPr>
        <p:txBody>
          <a:bodyPr wrap="square">
            <a:spAutoFit/>
          </a:bodyPr>
          <a:lstStyle/>
          <a:p>
            <a:pPr algn="ctr"/>
            <a:r>
              <a:rPr lang="en-US" b="1" dirty="0" smtClean="0"/>
              <a:t>Resident </a:t>
            </a:r>
            <a:r>
              <a:rPr lang="en-US" b="1" dirty="0"/>
              <a:t>v. NRNC: U.S. </a:t>
            </a:r>
            <a:r>
              <a:rPr lang="en-US" b="1" dirty="0" smtClean="0"/>
              <a:t>Gift </a:t>
            </a:r>
            <a:r>
              <a:rPr lang="en-US" b="1" dirty="0"/>
              <a:t>Tax Comparison</a:t>
            </a:r>
          </a:p>
        </p:txBody>
      </p:sp>
    </p:spTree>
    <p:extLst>
      <p:ext uri="{BB962C8B-B14F-4D97-AF65-F5344CB8AC3E}">
        <p14:creationId xmlns:p14="http://schemas.microsoft.com/office/powerpoint/2010/main" val="1138279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Pre-Immigration Transfer Tax Planning </a:t>
            </a:r>
            <a:br>
              <a:rPr lang="en-US" dirty="0"/>
            </a:br>
            <a:r>
              <a:rPr lang="en-US" dirty="0"/>
              <a:t>for the HNW MX National</a:t>
            </a:r>
            <a:endParaRPr lang="en-US" sz="2600"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18</a:t>
            </a:fld>
            <a:endParaRPr lang="en-US" altLang="en-US" sz="1600" dirty="0" smtClean="0">
              <a:solidFill>
                <a:srgbClr val="000000"/>
              </a:solidFill>
              <a:ea typeface="ＭＳ Ｐゴシック" pitchFamily="34" charset="-128"/>
            </a:endParaRPr>
          </a:p>
        </p:txBody>
      </p:sp>
      <p:sp>
        <p:nvSpPr>
          <p:cNvPr id="8" name="Rectangle 7"/>
          <p:cNvSpPr/>
          <p:nvPr/>
        </p:nvSpPr>
        <p:spPr>
          <a:xfrm>
            <a:off x="495300" y="1583353"/>
            <a:ext cx="8229600" cy="4401205"/>
          </a:xfrm>
          <a:prstGeom prst="rect">
            <a:avLst/>
          </a:prstGeom>
        </p:spPr>
        <p:txBody>
          <a:bodyPr wrap="square">
            <a:spAutoFit/>
          </a:bodyPr>
          <a:lstStyle/>
          <a:p>
            <a:pPr algn="just"/>
            <a:r>
              <a:rPr lang="en-US" sz="1400" b="1" dirty="0" smtClean="0"/>
              <a:t>Transfer Tax Planning Considerations</a:t>
            </a:r>
            <a:endParaRPr lang="en-US" sz="1400" b="1" dirty="0"/>
          </a:p>
          <a:p>
            <a:pPr algn="just"/>
            <a:endParaRPr lang="en-US" sz="1400" b="1" dirty="0"/>
          </a:p>
          <a:p>
            <a:pPr marL="285750" indent="-285750" algn="just">
              <a:buFont typeface="Arial" panose="020B0604020202020204" pitchFamily="34" charset="0"/>
              <a:buChar char="•"/>
            </a:pPr>
            <a:r>
              <a:rPr lang="en-US" sz="1400" dirty="0" smtClean="0"/>
              <a:t>Review ownership of all assets and determine U.S. estate tax exposure.</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Pending acquisition of U.S. domicile, the MX national should try to avoid the direct ownership of U.S. situs assets.</a:t>
            </a:r>
          </a:p>
          <a:p>
            <a:pPr marL="742950" lvl="1" indent="-285750" algn="just">
              <a:buFont typeface="Arial" panose="020B0604020202020204" pitchFamily="34" charset="0"/>
              <a:buChar char="•"/>
            </a:pPr>
            <a:endParaRPr lang="en-US" sz="1400" dirty="0" smtClean="0"/>
          </a:p>
          <a:p>
            <a:pPr marL="742950" lvl="1" indent="-285750" algn="just">
              <a:buFont typeface="Arial" panose="020B0604020202020204" pitchFamily="34" charset="0"/>
              <a:buChar char="•"/>
            </a:pPr>
            <a:r>
              <a:rPr lang="en-US" sz="1400" dirty="0" smtClean="0"/>
              <a:t>Consider use of life insurance, acquiring assets with debt that is not personally guaranteed, or back to back foreign and U.S. blocker structure as bridges </a:t>
            </a:r>
            <a:r>
              <a:rPr lang="en-US" sz="1400" dirty="0"/>
              <a:t>to manage exposure during transition from MX domicile to </a:t>
            </a:r>
            <a:r>
              <a:rPr lang="en-US" sz="1400" dirty="0" smtClean="0"/>
              <a:t>U.S. </a:t>
            </a:r>
            <a:r>
              <a:rPr lang="en-US" sz="1400" dirty="0"/>
              <a:t>domicile status.</a:t>
            </a:r>
            <a:endParaRPr lang="en-US" sz="1400" dirty="0" smtClean="0"/>
          </a:p>
          <a:p>
            <a:pPr marL="285750"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Prior </a:t>
            </a:r>
            <a:r>
              <a:rPr lang="en-US" sz="1400" dirty="0"/>
              <a:t>to acquiring </a:t>
            </a:r>
            <a:r>
              <a:rPr lang="en-US" sz="1400" dirty="0" smtClean="0"/>
              <a:t>U.S. </a:t>
            </a:r>
            <a:r>
              <a:rPr lang="en-US" sz="1400" dirty="0"/>
              <a:t>domicile, consider outright transfers or transfers in trust of </a:t>
            </a:r>
            <a:r>
              <a:rPr lang="en-US" sz="1400" dirty="0" smtClean="0"/>
              <a:t>non-U.S. </a:t>
            </a:r>
            <a:r>
              <a:rPr lang="en-US" sz="1400" dirty="0"/>
              <a:t>situs assets or intangible property</a:t>
            </a:r>
            <a:r>
              <a:rPr lang="en-US" sz="1400" dirty="0" smtClean="0"/>
              <a:t>.</a:t>
            </a:r>
          </a:p>
          <a:p>
            <a:pPr algn="just"/>
            <a:endParaRPr lang="en-US" sz="1400" dirty="0"/>
          </a:p>
          <a:p>
            <a:pPr marL="742950" lvl="1" indent="-285750" algn="just">
              <a:buFont typeface="Arial" panose="020B0604020202020204" pitchFamily="34" charset="0"/>
              <a:buChar char="•"/>
            </a:pPr>
            <a:r>
              <a:rPr lang="en-US" sz="1400" dirty="0" smtClean="0"/>
              <a:t>Excludes </a:t>
            </a:r>
            <a:r>
              <a:rPr lang="en-US" sz="1400" dirty="0"/>
              <a:t>assets from </a:t>
            </a:r>
            <a:r>
              <a:rPr lang="en-US" sz="1400" dirty="0" smtClean="0"/>
              <a:t>U.S. </a:t>
            </a:r>
            <a:r>
              <a:rPr lang="en-US" sz="1400" dirty="0"/>
              <a:t>taxable estate and potentially taxable estates of future </a:t>
            </a:r>
            <a:r>
              <a:rPr lang="en-US" sz="1400" dirty="0" smtClean="0"/>
              <a:t>generations, but must </a:t>
            </a:r>
            <a:r>
              <a:rPr lang="en-US" sz="1400" dirty="0"/>
              <a:t>weigh against future income needs.</a:t>
            </a:r>
          </a:p>
          <a:p>
            <a:pPr marL="285750"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Update all standard estate planning documents (e.g., will, power of attorney, etc.) for U.S. assets and applicable law (e.g., Texas vs Mexico).</a:t>
            </a:r>
          </a:p>
          <a:p>
            <a:pPr marL="285750" indent="-285750" algn="just">
              <a:buFont typeface="Arial" panose="020B0604020202020204" pitchFamily="34" charset="0"/>
              <a:buChar char="•"/>
            </a:pPr>
            <a:endParaRPr lang="en-US" sz="1400" dirty="0"/>
          </a:p>
        </p:txBody>
      </p:sp>
    </p:spTree>
    <p:extLst>
      <p:ext uri="{BB962C8B-B14F-4D97-AF65-F5344CB8AC3E}">
        <p14:creationId xmlns:p14="http://schemas.microsoft.com/office/powerpoint/2010/main" val="11792438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100354" name="Slide Number Placeholder 1"/>
          <p:cNvSpPr>
            <a:spLocks noGrp="1"/>
          </p:cNvSpPr>
          <p:nvPr>
            <p:ph type="sldNum" sz="quarter" idx="11"/>
          </p:nvPr>
        </p:nvSpPr>
        <p:spPr>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19</a:t>
            </a:fld>
            <a:endParaRPr lang="en-US" altLang="en-US" sz="1600" dirty="0" smtClean="0">
              <a:solidFill>
                <a:srgbClr val="000000"/>
              </a:solidFill>
              <a:ea typeface="ＭＳ Ｐゴシック" pitchFamily="34" charset="-128"/>
            </a:endParaRPr>
          </a:p>
        </p:txBody>
      </p:sp>
    </p:spTree>
    <p:extLst>
      <p:ext uri="{BB962C8B-B14F-4D97-AF65-F5344CB8AC3E}">
        <p14:creationId xmlns:p14="http://schemas.microsoft.com/office/powerpoint/2010/main" val="1963750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Raul Navarro</a:t>
            </a:r>
            <a:endParaRPr lang="en-US" dirty="0"/>
          </a:p>
        </p:txBody>
      </p:sp>
      <p:sp>
        <p:nvSpPr>
          <p:cNvPr id="4" name="Text Placeholder 3"/>
          <p:cNvSpPr>
            <a:spLocks noGrp="1"/>
          </p:cNvSpPr>
          <p:nvPr>
            <p:ph type="body" idx="1"/>
          </p:nvPr>
        </p:nvSpPr>
        <p:spPr>
          <a:xfrm>
            <a:off x="304800" y="1447800"/>
            <a:ext cx="8534400" cy="4346575"/>
          </a:xfrm>
        </p:spPr>
        <p:txBody>
          <a:bodyPr/>
          <a:lstStyle/>
          <a:p>
            <a:pPr marR="62230" algn="just">
              <a:lnSpc>
                <a:spcPct val="107000"/>
              </a:lnSpc>
              <a:spcAft>
                <a:spcPts val="200"/>
              </a:spcAft>
            </a:pPr>
            <a:r>
              <a:rPr lang="en-US" sz="1400" dirty="0">
                <a:solidFill>
                  <a:srgbClr val="000000"/>
                </a:solidFill>
                <a:latin typeface="Whitney Light"/>
                <a:ea typeface="Times New Roman" panose="02020603050405020304" pitchFamily="18" charset="0"/>
              </a:rPr>
              <a:t>Raúl joined </a:t>
            </a:r>
            <a:r>
              <a:rPr lang="en-US" sz="1400" dirty="0" err="1">
                <a:solidFill>
                  <a:srgbClr val="000000"/>
                </a:solidFill>
                <a:latin typeface="Whitney Light"/>
                <a:ea typeface="Times New Roman" panose="02020603050405020304" pitchFamily="18" charset="0"/>
              </a:rPr>
              <a:t>Chevez</a:t>
            </a:r>
            <a:r>
              <a:rPr lang="en-US" sz="1400" dirty="0">
                <a:solidFill>
                  <a:srgbClr val="000000"/>
                </a:solidFill>
                <a:latin typeface="Whitney Light"/>
                <a:ea typeface="Times New Roman" panose="02020603050405020304" pitchFamily="18" charset="0"/>
              </a:rPr>
              <a:t> Ruiz </a:t>
            </a:r>
            <a:r>
              <a:rPr lang="en-US" sz="1400" dirty="0" err="1">
                <a:solidFill>
                  <a:srgbClr val="000000"/>
                </a:solidFill>
                <a:latin typeface="Whitney Light"/>
                <a:ea typeface="Times New Roman" panose="02020603050405020304" pitchFamily="18" charset="0"/>
              </a:rPr>
              <a:t>Zamarripa</a:t>
            </a:r>
            <a:r>
              <a:rPr lang="en-US" sz="1400" dirty="0">
                <a:solidFill>
                  <a:srgbClr val="000000"/>
                </a:solidFill>
                <a:latin typeface="Whitney Light"/>
                <a:ea typeface="Times New Roman" panose="02020603050405020304" pitchFamily="18" charset="0"/>
              </a:rPr>
              <a:t> in 2008 and was admitted to the partnership in 2014. For over twenty years, he has specialized in domestic and international taxation. His professional practice focuses on various types of transactions and industries including the incorporation of companies, mergers, acquisitions, spin-offs, corporate reorganizations, restructuring and reorganization of high wealth families “family offices”, tax consolidation and integration, taxation of entities integrating the financial system, domestic and international placement of shares of stock, debt instruments and publicly traded development certificates (CKDS), as well as real estate investment trusts (FIBRAS).</a:t>
            </a:r>
            <a:endParaRPr lang="en-US" sz="1400" dirty="0">
              <a:solidFill>
                <a:srgbClr val="7F7F7F"/>
              </a:solidFill>
              <a:latin typeface="Arial" panose="020B0604020202020204" pitchFamily="34" charset="0"/>
              <a:ea typeface="Arial" panose="020B0604020202020204" pitchFamily="34" charset="0"/>
            </a:endParaRPr>
          </a:p>
          <a:p>
            <a:pPr marR="62230" algn="just">
              <a:lnSpc>
                <a:spcPct val="107000"/>
              </a:lnSpc>
              <a:spcAft>
                <a:spcPts val="200"/>
              </a:spcAft>
            </a:pPr>
            <a:r>
              <a:rPr lang="en-US" sz="1400" dirty="0">
                <a:solidFill>
                  <a:srgbClr val="000000"/>
                </a:solidFill>
                <a:latin typeface="Whitney Light"/>
                <a:ea typeface="Times New Roman" panose="02020603050405020304" pitchFamily="18" charset="0"/>
              </a:rPr>
              <a:t>A great part of his professional practice is devoted to pre-migration and migration planning for cross border individuals migrating to the United States.</a:t>
            </a:r>
            <a:endParaRPr lang="en-US" sz="1400" dirty="0">
              <a:solidFill>
                <a:srgbClr val="7F7F7F"/>
              </a:solidFill>
              <a:latin typeface="Arial" panose="020B0604020202020204" pitchFamily="34" charset="0"/>
              <a:ea typeface="Arial" panose="020B0604020202020204" pitchFamily="34" charset="0"/>
            </a:endParaRPr>
          </a:p>
          <a:p>
            <a:pPr marR="62230" algn="just">
              <a:lnSpc>
                <a:spcPct val="107000"/>
              </a:lnSpc>
              <a:spcAft>
                <a:spcPts val="200"/>
              </a:spcAft>
            </a:pPr>
            <a:r>
              <a:rPr lang="en-US" sz="1400" dirty="0">
                <a:solidFill>
                  <a:srgbClr val="000000"/>
                </a:solidFill>
                <a:latin typeface="Whitney Light"/>
                <a:ea typeface="Times New Roman" panose="02020603050405020304" pitchFamily="18" charset="0"/>
              </a:rPr>
              <a:t>He is a frequent speaker in Mexican and International conferences.</a:t>
            </a:r>
            <a:endParaRPr lang="en-US" sz="1400" dirty="0">
              <a:solidFill>
                <a:srgbClr val="7F7F7F"/>
              </a:solidFill>
              <a:latin typeface="Arial" panose="020B0604020202020204" pitchFamily="34" charset="0"/>
              <a:ea typeface="Arial" panose="020B0604020202020204" pitchFamily="34" charset="0"/>
            </a:endParaRPr>
          </a:p>
        </p:txBody>
      </p:sp>
      <p:sp>
        <p:nvSpPr>
          <p:cNvPr id="100354" name="Slide Number Placeholder 1"/>
          <p:cNvSpPr>
            <a:spLocks noGrp="1"/>
          </p:cNvSpPr>
          <p:nvPr>
            <p:ph type="sldNum" sz="quarter" idx="11"/>
          </p:nvPr>
        </p:nvSpPr>
        <p:spPr>
          <a:xfrm>
            <a:off x="8001000" y="647700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2</a:t>
            </a:fld>
            <a:endParaRPr lang="en-US" altLang="en-US" sz="1600" dirty="0" smtClean="0">
              <a:solidFill>
                <a:srgbClr val="000000"/>
              </a:solidFill>
              <a:ea typeface="ＭＳ Ｐゴシック" pitchFamily="34" charset="-128"/>
            </a:endParaRPr>
          </a:p>
        </p:txBody>
      </p:sp>
      <p:sp>
        <p:nvSpPr>
          <p:cNvPr id="100412" name="Rectangle 1"/>
          <p:cNvSpPr>
            <a:spLocks noChangeArrowheads="1"/>
          </p:cNvSpPr>
          <p:nvPr/>
        </p:nvSpPr>
        <p:spPr bwMode="auto">
          <a:xfrm>
            <a:off x="814388" y="1851025"/>
            <a:ext cx="9144000" cy="45720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defTabSz="457200" eaLnBrk="0" fontAlgn="base" hangingPunct="0">
              <a:spcBef>
                <a:spcPct val="0"/>
              </a:spcBef>
              <a:spcAft>
                <a:spcPct val="0"/>
              </a:spcAft>
            </a:pPr>
            <a:endParaRPr lang="en-US" altLang="en-US" dirty="0">
              <a:solidFill>
                <a:srgbClr val="000000"/>
              </a:solidFill>
              <a:ea typeface="ＭＳ Ｐゴシック" pitchFamily="34" charset="-128"/>
              <a:cs typeface="Times New Roman" pitchFamily="18" charset="0"/>
            </a:endParaRPr>
          </a:p>
        </p:txBody>
      </p:sp>
    </p:spTree>
    <p:extLst>
      <p:ext uri="{BB962C8B-B14F-4D97-AF65-F5344CB8AC3E}">
        <p14:creationId xmlns:p14="http://schemas.microsoft.com/office/powerpoint/2010/main" val="2586696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sz="2600"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20</a:t>
            </a:fld>
            <a:endParaRPr lang="en-US" altLang="en-US" sz="1600" dirty="0" smtClean="0">
              <a:solidFill>
                <a:srgbClr val="000000"/>
              </a:solidFill>
              <a:ea typeface="ＭＳ Ｐゴシック" pitchFamily="34" charset="-128"/>
            </a:endParaRPr>
          </a:p>
        </p:txBody>
      </p:sp>
      <p:sp>
        <p:nvSpPr>
          <p:cNvPr id="8" name="Rectangle 7"/>
          <p:cNvSpPr/>
          <p:nvPr/>
        </p:nvSpPr>
        <p:spPr>
          <a:xfrm>
            <a:off x="495300" y="1583353"/>
            <a:ext cx="8229600" cy="4401205"/>
          </a:xfrm>
          <a:prstGeom prst="rect">
            <a:avLst/>
          </a:prstGeom>
        </p:spPr>
        <p:txBody>
          <a:bodyPr wrap="square">
            <a:spAutoFit/>
          </a:bodyPr>
          <a:lstStyle/>
          <a:p>
            <a:pPr marL="246944" lvl="0" indent="-246944" algn="just" defTabSz="584200">
              <a:buSzPct val="75000"/>
              <a:buFontTx/>
              <a:buChar char="•"/>
              <a:defRPr sz="2200">
                <a:latin typeface="Helvetica Light"/>
                <a:ea typeface="Helvetica Light"/>
                <a:cs typeface="Helvetica Light"/>
                <a:sym typeface="Helvetica Light"/>
              </a:defRPr>
            </a:pPr>
            <a:r>
              <a:rPr lang="en-US" sz="2200" dirty="0">
                <a:solidFill>
                  <a:prstClr val="black"/>
                </a:solidFill>
                <a:latin typeface="Arial" panose="020B0604020202020204" pitchFamily="34" charset="0"/>
                <a:ea typeface="Helvetica Light"/>
                <a:cs typeface="Arial" panose="020B0604020202020204" pitchFamily="34" charset="0"/>
                <a:sym typeface="Helvetica Light"/>
              </a:rPr>
              <a:t>This presentation is provided solely for the educational purpose of enhancing knowledge on tax matters.  Its content reflects solely the views of the authors, and it is not intended to represent a comprehensive discussion of the subject matter.</a:t>
            </a:r>
          </a:p>
          <a:p>
            <a:pPr marL="0" lvl="1" indent="228600" algn="just" defTabSz="584200">
              <a:defRPr sz="2200">
                <a:latin typeface="Helvetica Light"/>
                <a:ea typeface="Helvetica Light"/>
                <a:cs typeface="Helvetica Light"/>
                <a:sym typeface="Helvetica Light"/>
              </a:defRPr>
            </a:pPr>
            <a:endParaRPr lang="en-US" sz="2200" dirty="0">
              <a:solidFill>
                <a:prstClr val="black"/>
              </a:solidFill>
              <a:latin typeface="Arial" panose="020B0604020202020204" pitchFamily="34" charset="0"/>
              <a:ea typeface="Helvetica Light"/>
              <a:cs typeface="Arial" panose="020B0604020202020204" pitchFamily="34" charset="0"/>
              <a:sym typeface="Helvetica Light"/>
            </a:endParaRPr>
          </a:p>
          <a:p>
            <a:pPr marL="246944" lvl="0" indent="-246944" algn="just" defTabSz="584200">
              <a:buSzPct val="75000"/>
              <a:buFontTx/>
              <a:buChar char="•"/>
              <a:defRPr sz="2200">
                <a:latin typeface="Helvetica Light"/>
                <a:ea typeface="Helvetica Light"/>
                <a:cs typeface="Helvetica Light"/>
                <a:sym typeface="Helvetica Light"/>
              </a:defRPr>
            </a:pPr>
            <a:r>
              <a:rPr lang="en-US" sz="2200" dirty="0">
                <a:solidFill>
                  <a:prstClr val="black"/>
                </a:solidFill>
                <a:latin typeface="Arial" panose="020B0604020202020204" pitchFamily="34" charset="0"/>
                <a:ea typeface="Helvetica Light"/>
                <a:cs typeface="Arial" panose="020B0604020202020204" pitchFamily="34" charset="0"/>
                <a:sym typeface="Helvetica Light"/>
              </a:rPr>
              <a:t>This presentation does not provide accounting, legal, or other professional advice.  Statements contained herein are not intended to be used, and should not be relied upon, as tax advice or authority to avoid tax assessments or penalties.  A tax advisor should be consulted regarding specific transactions, and their advice should take into account the specific taxpayer’s facts and circumstances.</a:t>
            </a:r>
          </a:p>
          <a:p>
            <a:pPr marL="285750" indent="-285750" algn="just">
              <a:buFont typeface="Arial" panose="020B0604020202020204" pitchFamily="34" charset="0"/>
              <a:buChar char="•"/>
            </a:pPr>
            <a:endParaRPr lang="en-US" sz="1400" dirty="0"/>
          </a:p>
        </p:txBody>
      </p:sp>
    </p:spTree>
    <p:extLst>
      <p:ext uri="{BB962C8B-B14F-4D97-AF65-F5344CB8AC3E}">
        <p14:creationId xmlns:p14="http://schemas.microsoft.com/office/powerpoint/2010/main" val="4226745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Sebastien N. Chain</a:t>
            </a:r>
            <a:endParaRPr lang="en-US" dirty="0"/>
          </a:p>
        </p:txBody>
      </p:sp>
      <p:sp>
        <p:nvSpPr>
          <p:cNvPr id="4" name="Text Placeholder 3"/>
          <p:cNvSpPr>
            <a:spLocks noGrp="1"/>
          </p:cNvSpPr>
          <p:nvPr>
            <p:ph type="body" idx="1"/>
          </p:nvPr>
        </p:nvSpPr>
        <p:spPr>
          <a:xfrm>
            <a:off x="304800" y="1447800"/>
            <a:ext cx="8534400" cy="4346575"/>
          </a:xfrm>
        </p:spPr>
        <p:txBody>
          <a:bodyPr/>
          <a:lstStyle/>
          <a:p>
            <a:pPr algn="just"/>
            <a:r>
              <a:rPr lang="en-US" sz="1300" dirty="0"/>
              <a:t>Sebastien Chain joined Chamberlain Hrdlicka in 2011 and concentrates his practice on federal, state and local tax controversies, both civil and criminal, and he represents clients at the examination level, administrative appeals, and trial. He also advises clients on a variety of international and domestic transactions. Mr. Chain’s clients include domestic and foreign individuals, corporations, LLCs, partnerships, trusts and estates.</a:t>
            </a:r>
          </a:p>
          <a:p>
            <a:pPr algn="just"/>
            <a:r>
              <a:rPr lang="en-US" sz="1300" dirty="0" smtClean="0"/>
              <a:t>Mr</a:t>
            </a:r>
            <a:r>
              <a:rPr lang="en-US" sz="1300" dirty="0"/>
              <a:t>. Chain has extensive experience advising clients on the U.S. reporting requirements associated with owning foreign assets, and he represents clients with unreported foreign income and foreign assets become compliant with their U.S. obligations. He has represented </a:t>
            </a:r>
            <a:r>
              <a:rPr lang="en-US" sz="1300" dirty="0" smtClean="0"/>
              <a:t>several hundred clients </a:t>
            </a:r>
            <a:r>
              <a:rPr lang="en-US" sz="1300" dirty="0"/>
              <a:t>in connection with the IRS’s various voluntary disclosure programs, including the 2009, 2011, 2012 and 2014 Offshore Voluntary Disclosure Programs, the Streamlined Domestic and Foreign Offshore Procedures, and the Delinquent Information Return and FBAR Submission Procedures</a:t>
            </a:r>
            <a:r>
              <a:rPr lang="en-US" sz="1300" dirty="0" smtClean="0"/>
              <a:t>.  He has also represented dozens of clients who have been investigated or audited by the IRS and DOJ on similar issues.</a:t>
            </a:r>
            <a:endParaRPr lang="en-US" sz="1300" dirty="0"/>
          </a:p>
          <a:p>
            <a:pPr algn="just"/>
            <a:r>
              <a:rPr lang="en-US" sz="1300" dirty="0"/>
              <a:t>Mr. Chain’s planning and transactional practice focuses primarily on cross-border income and estate and gift tax </a:t>
            </a:r>
            <a:r>
              <a:rPr lang="en-US" sz="1300" dirty="0" smtClean="0"/>
              <a:t>planning. </a:t>
            </a:r>
            <a:r>
              <a:rPr lang="en-US" sz="1300" dirty="0"/>
              <a:t>He has </a:t>
            </a:r>
            <a:r>
              <a:rPr lang="en-US" sz="1300" dirty="0" smtClean="0"/>
              <a:t>extensive experience </a:t>
            </a:r>
            <a:r>
              <a:rPr lang="en-US" sz="1300" dirty="0"/>
              <a:t>advising foreign </a:t>
            </a:r>
            <a:r>
              <a:rPr lang="en-US" sz="1300" dirty="0" smtClean="0"/>
              <a:t>clients on </a:t>
            </a:r>
            <a:r>
              <a:rPr lang="en-US" sz="1300" dirty="0"/>
              <a:t>their inbound investments into the United States, including investments in securities, real estate, and active business operations, as well as advising high net worth individuals and families, primarily from Latin America, on cross border tax issues related to their immigration to the United States. </a:t>
            </a:r>
            <a:r>
              <a:rPr lang="en-US" sz="1300" dirty="0" smtClean="0"/>
              <a:t>He also advises U.S</a:t>
            </a:r>
            <a:r>
              <a:rPr lang="en-US" sz="1300" dirty="0"/>
              <a:t>. clients on establishing foreign operations and reorganizing U.S. operations to move offshore. Mr. Chain also assists clients on choice of entity, the acquisition and divestiture of U.S. and foreign assets, and the impact of income tax treaties on these transactions</a:t>
            </a:r>
            <a:r>
              <a:rPr lang="en-US" sz="1300" dirty="0" smtClean="0"/>
              <a:t>. </a:t>
            </a:r>
            <a:endParaRPr lang="en-US" sz="1300" dirty="0"/>
          </a:p>
          <a:p>
            <a:pPr algn="just"/>
            <a:r>
              <a:rPr lang="en-US" sz="1300" dirty="0"/>
              <a:t>Mr. Chain is a frequent lecturer on international compliance requirements </a:t>
            </a:r>
            <a:r>
              <a:rPr lang="en-US" sz="1300" dirty="0" smtClean="0"/>
              <a:t>and programs associated </a:t>
            </a:r>
            <a:r>
              <a:rPr lang="en-US" sz="1300" dirty="0"/>
              <a:t>with </a:t>
            </a:r>
            <a:r>
              <a:rPr lang="en-US" sz="1300" dirty="0" smtClean="0"/>
              <a:t>foreign assets, </a:t>
            </a:r>
            <a:r>
              <a:rPr lang="en-US" sz="1300" dirty="0"/>
              <a:t>and he routinely speaks for the Texas and Houston Societies of CPAs and is an active member in the Tax Section, American Bar Association</a:t>
            </a:r>
            <a:r>
              <a:rPr lang="en-US" sz="1300" dirty="0" smtClean="0"/>
              <a:t>.  </a:t>
            </a:r>
            <a:r>
              <a:rPr lang="en-US" sz="1300" kern="1200" dirty="0" smtClean="0"/>
              <a:t>He has also been recognized as a Texas Rising Star in Tax for 2017, 2018, 2019 and 2020.</a:t>
            </a:r>
            <a:endParaRPr lang="en-US" sz="1300" dirty="0">
              <a:solidFill>
                <a:srgbClr val="000000"/>
              </a:solidFill>
              <a:latin typeface="Arial" charset="0"/>
            </a:endParaRPr>
          </a:p>
        </p:txBody>
      </p:sp>
      <p:sp>
        <p:nvSpPr>
          <p:cNvPr id="100354" name="Slide Number Placeholder 1"/>
          <p:cNvSpPr>
            <a:spLocks noGrp="1"/>
          </p:cNvSpPr>
          <p:nvPr>
            <p:ph type="sldNum" sz="quarter" idx="11"/>
          </p:nvPr>
        </p:nvSpPr>
        <p:spPr>
          <a:xfrm>
            <a:off x="8001000" y="647700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3</a:t>
            </a:fld>
            <a:endParaRPr lang="en-US" altLang="en-US" sz="1600" dirty="0" smtClean="0">
              <a:solidFill>
                <a:srgbClr val="000000"/>
              </a:solidFill>
              <a:ea typeface="ＭＳ Ｐゴシック" pitchFamily="34" charset="-128"/>
            </a:endParaRPr>
          </a:p>
        </p:txBody>
      </p:sp>
      <p:sp>
        <p:nvSpPr>
          <p:cNvPr id="100412" name="Rectangle 1"/>
          <p:cNvSpPr>
            <a:spLocks noChangeArrowheads="1"/>
          </p:cNvSpPr>
          <p:nvPr/>
        </p:nvSpPr>
        <p:spPr bwMode="auto">
          <a:xfrm>
            <a:off x="814388" y="1851025"/>
            <a:ext cx="9144000" cy="45720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defTabSz="457200" eaLnBrk="0" fontAlgn="base" hangingPunct="0">
              <a:spcBef>
                <a:spcPct val="0"/>
              </a:spcBef>
              <a:spcAft>
                <a:spcPct val="0"/>
              </a:spcAft>
            </a:pPr>
            <a:endParaRPr lang="en-US" altLang="en-US" dirty="0">
              <a:solidFill>
                <a:srgbClr val="000000"/>
              </a:solidFill>
              <a:ea typeface="ＭＳ Ｐゴシック" pitchFamily="34" charset="-128"/>
              <a:cs typeface="Times New Roman" pitchFamily="18" charset="0"/>
            </a:endParaRPr>
          </a:p>
        </p:txBody>
      </p:sp>
    </p:spTree>
    <p:extLst>
      <p:ext uri="{BB962C8B-B14F-4D97-AF65-F5344CB8AC3E}">
        <p14:creationId xmlns:p14="http://schemas.microsoft.com/office/powerpoint/2010/main" val="571103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100354" name="Slide Number Placeholder 1"/>
          <p:cNvSpPr>
            <a:spLocks noGrp="1"/>
          </p:cNvSpPr>
          <p:nvPr>
            <p:ph type="sldNum" sz="quarter" idx="11"/>
          </p:nvPr>
        </p:nvSpPr>
        <p:spPr>
          <a:xfrm>
            <a:off x="7924800" y="6362257"/>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4</a:t>
            </a:fld>
            <a:endParaRPr lang="en-US" altLang="en-US" sz="1600" dirty="0" smtClean="0">
              <a:solidFill>
                <a:srgbClr val="000000"/>
              </a:solidFill>
              <a:ea typeface="ＭＳ Ｐゴシック" pitchFamily="34" charset="-128"/>
            </a:endParaRPr>
          </a:p>
        </p:txBody>
      </p:sp>
      <p:sp>
        <p:nvSpPr>
          <p:cNvPr id="9" name="Rectangle 8"/>
          <p:cNvSpPr/>
          <p:nvPr/>
        </p:nvSpPr>
        <p:spPr>
          <a:xfrm>
            <a:off x="457200" y="1447800"/>
            <a:ext cx="8305800" cy="1815882"/>
          </a:xfrm>
          <a:prstGeom prst="rect">
            <a:avLst/>
          </a:prstGeom>
        </p:spPr>
        <p:txBody>
          <a:bodyPr wrap="square">
            <a:spAutoFit/>
          </a:bodyPr>
          <a:lstStyle/>
          <a:p>
            <a:endParaRPr lang="en-US" sz="1600" b="1" dirty="0" smtClean="0"/>
          </a:p>
          <a:p>
            <a:pPr marL="342900" indent="-342900">
              <a:buFont typeface="+mj-lt"/>
              <a:buAutoNum type="arabicPeriod"/>
            </a:pPr>
            <a:r>
              <a:rPr lang="en-US" sz="1600" b="1" dirty="0" smtClean="0"/>
              <a:t>U.S. Residency – Income Tax and Transfer Tax</a:t>
            </a:r>
          </a:p>
          <a:p>
            <a:pPr marL="342900" indent="-342900">
              <a:buFont typeface="+mj-lt"/>
              <a:buAutoNum type="arabicPeriod"/>
            </a:pPr>
            <a:endParaRPr lang="en-US" sz="1600" b="1" dirty="0" smtClean="0"/>
          </a:p>
          <a:p>
            <a:pPr marL="342900" indent="-342900">
              <a:buFont typeface="+mj-lt"/>
              <a:buAutoNum type="arabicPeriod"/>
            </a:pPr>
            <a:r>
              <a:rPr lang="en-US" sz="1600" b="1" dirty="0" smtClean="0"/>
              <a:t>U.S. Estate and Gift Tax – Resident v. Nonresident Not Citizen (NRNC)</a:t>
            </a:r>
          </a:p>
          <a:p>
            <a:pPr marL="342900" indent="-342900">
              <a:buFont typeface="+mj-lt"/>
              <a:buAutoNum type="arabicPeriod"/>
            </a:pPr>
            <a:endParaRPr lang="en-US" sz="1600" b="1" dirty="0" smtClean="0"/>
          </a:p>
          <a:p>
            <a:pPr marL="342900" indent="-342900">
              <a:buFont typeface="+mj-lt"/>
              <a:buAutoNum type="arabicPeriod"/>
            </a:pPr>
            <a:r>
              <a:rPr lang="en-US" sz="1600" b="1" dirty="0" smtClean="0"/>
              <a:t>Pre-Immigration Planning for the High Net Worth (HNW) MX National</a:t>
            </a:r>
          </a:p>
          <a:p>
            <a:pPr marL="342900" indent="-342900">
              <a:buFont typeface="+mj-lt"/>
              <a:buAutoNum type="arabicPeriod"/>
            </a:pPr>
            <a:endParaRPr lang="en-US" sz="1600" b="1" dirty="0"/>
          </a:p>
        </p:txBody>
      </p:sp>
    </p:spTree>
    <p:extLst>
      <p:ext uri="{BB962C8B-B14F-4D97-AF65-F5344CB8AC3E}">
        <p14:creationId xmlns:p14="http://schemas.microsoft.com/office/powerpoint/2010/main" val="2352694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Residency for U.S. Income Tax Purposes</a:t>
            </a:r>
            <a:endParaRPr lang="en-US"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5</a:t>
            </a:fld>
            <a:endParaRPr lang="en-US" altLang="en-US" sz="1600" dirty="0" smtClean="0">
              <a:solidFill>
                <a:srgbClr val="000000"/>
              </a:solidFill>
              <a:ea typeface="ＭＳ Ｐゴシック" pitchFamily="34" charset="-128"/>
            </a:endParaRPr>
          </a:p>
        </p:txBody>
      </p:sp>
      <p:sp>
        <p:nvSpPr>
          <p:cNvPr id="9" name="Rectangle 8"/>
          <p:cNvSpPr/>
          <p:nvPr/>
        </p:nvSpPr>
        <p:spPr>
          <a:xfrm>
            <a:off x="533400" y="1447800"/>
            <a:ext cx="8305800" cy="6555641"/>
          </a:xfrm>
          <a:prstGeom prst="rect">
            <a:avLst/>
          </a:prstGeom>
        </p:spPr>
        <p:txBody>
          <a:bodyPr wrap="square">
            <a:spAutoFit/>
          </a:bodyPr>
          <a:lstStyle/>
          <a:p>
            <a:pPr algn="just"/>
            <a:r>
              <a:rPr lang="en-US" sz="1400" b="1" dirty="0" smtClean="0"/>
              <a:t>If </a:t>
            </a:r>
            <a:r>
              <a:rPr lang="en-US" sz="1400" b="1" dirty="0"/>
              <a:t>I am a U.S. </a:t>
            </a:r>
            <a:r>
              <a:rPr lang="en-US" sz="1400" b="1" dirty="0" smtClean="0"/>
              <a:t>resident</a:t>
            </a:r>
            <a:r>
              <a:rPr lang="en-US" sz="1400" b="1" dirty="0"/>
              <a:t>, what are the income tax implications?</a:t>
            </a:r>
          </a:p>
          <a:p>
            <a:pPr algn="just"/>
            <a:endParaRPr lang="en-US" sz="1400" dirty="0"/>
          </a:p>
          <a:p>
            <a:pPr marL="285750" indent="-285750" algn="just">
              <a:buFont typeface="Arial" panose="020B0604020202020204" pitchFamily="34" charset="0"/>
              <a:buChar char="•"/>
            </a:pPr>
            <a:r>
              <a:rPr lang="en-US" sz="1400" dirty="0"/>
              <a:t>U.S. Residents are subject to U.S. income tax on their worldwide </a:t>
            </a:r>
            <a:r>
              <a:rPr lang="en-US" sz="1400" dirty="0" smtClean="0"/>
              <a:t>income and must report most worldwide assets.</a:t>
            </a:r>
            <a:endParaRPr lang="en-US" sz="1400" dirty="0"/>
          </a:p>
          <a:p>
            <a:pPr algn="just"/>
            <a:endParaRPr lang="en-US" sz="1400" b="1" dirty="0"/>
          </a:p>
          <a:p>
            <a:pPr algn="just"/>
            <a:r>
              <a:rPr lang="en-US" sz="1400" b="1" dirty="0" smtClean="0"/>
              <a:t>What constitutes a resident for U.S. Income Tax Purposes?</a:t>
            </a:r>
            <a:endParaRPr lang="en-US" sz="1400" b="1" dirty="0"/>
          </a:p>
          <a:p>
            <a:pPr algn="just"/>
            <a:endParaRPr lang="en-US" sz="1400" dirty="0"/>
          </a:p>
          <a:p>
            <a:pPr marL="285750" indent="-285750" algn="just">
              <a:buFont typeface="Arial" panose="020B0604020202020204" pitchFamily="34" charset="0"/>
              <a:buChar char="•"/>
            </a:pPr>
            <a:r>
              <a:rPr lang="en-US" sz="1400" dirty="0" smtClean="0"/>
              <a:t>U.S. Citizen</a:t>
            </a:r>
          </a:p>
          <a:p>
            <a:pPr marL="285750" indent="-285750" algn="just">
              <a:buFont typeface="Arial" panose="020B0604020202020204" pitchFamily="34" charset="0"/>
              <a:buChar char="•"/>
            </a:pPr>
            <a:r>
              <a:rPr lang="en-US" sz="1400" dirty="0" smtClean="0"/>
              <a:t>U.S. Resident</a:t>
            </a:r>
          </a:p>
          <a:p>
            <a:pPr marL="742950" lvl="1" indent="-285750" algn="just">
              <a:buFont typeface="Arial" panose="020B0604020202020204" pitchFamily="34" charset="0"/>
              <a:buChar char="•"/>
            </a:pPr>
            <a:r>
              <a:rPr lang="en-US" sz="1400" dirty="0" smtClean="0"/>
              <a:t>Lawfully admitted for Permanent Residence (“Green </a:t>
            </a:r>
            <a:r>
              <a:rPr lang="en-US" sz="1400" dirty="0"/>
              <a:t>C</a:t>
            </a:r>
            <a:r>
              <a:rPr lang="en-US" sz="1400" dirty="0" smtClean="0"/>
              <a:t>ard” test)</a:t>
            </a:r>
          </a:p>
          <a:p>
            <a:pPr marL="742950" lvl="1" indent="-285750" algn="just">
              <a:buFont typeface="Arial" panose="020B0604020202020204" pitchFamily="34" charset="0"/>
              <a:buChar char="•"/>
            </a:pPr>
            <a:r>
              <a:rPr lang="en-US" sz="1400" dirty="0" smtClean="0"/>
              <a:t>Substantial Presence Test</a:t>
            </a:r>
          </a:p>
          <a:p>
            <a:pPr marL="1200150" lvl="2" indent="-285750" algn="just">
              <a:buFont typeface="Arial" panose="020B0604020202020204" pitchFamily="34" charset="0"/>
              <a:buChar char="•"/>
            </a:pPr>
            <a:r>
              <a:rPr lang="en-US" sz="1400" dirty="0" smtClean="0"/>
              <a:t>&gt;31 days during current year</a:t>
            </a:r>
          </a:p>
          <a:p>
            <a:pPr marL="1200150" lvl="2" indent="-285750" algn="just">
              <a:buFont typeface="Arial" panose="020B0604020202020204" pitchFamily="34" charset="0"/>
              <a:buChar char="•"/>
            </a:pPr>
            <a:r>
              <a:rPr lang="en-US" sz="1400" dirty="0" smtClean="0"/>
              <a:t>Plus 1/3 days of prior year</a:t>
            </a:r>
          </a:p>
          <a:p>
            <a:pPr marL="1200150" lvl="2" indent="-285750" algn="just">
              <a:buFont typeface="Arial" panose="020B0604020202020204" pitchFamily="34" charset="0"/>
              <a:buChar char="•"/>
            </a:pPr>
            <a:r>
              <a:rPr lang="en-US" sz="1400" dirty="0" smtClean="0"/>
              <a:t>Plus 1/6 days of 2</a:t>
            </a:r>
            <a:r>
              <a:rPr lang="en-US" sz="1400" baseline="30000" dirty="0" smtClean="0"/>
              <a:t>nd</a:t>
            </a:r>
            <a:r>
              <a:rPr lang="en-US" sz="1400" dirty="0" smtClean="0"/>
              <a:t> preceding year</a:t>
            </a:r>
          </a:p>
          <a:p>
            <a:pPr marL="1200150" lvl="2" indent="-285750" algn="just">
              <a:buFont typeface="Arial" panose="020B0604020202020204" pitchFamily="34" charset="0"/>
              <a:buChar char="•"/>
            </a:pPr>
            <a:r>
              <a:rPr lang="en-US" sz="1400" u="sng" dirty="0" smtClean="0"/>
              <a:t>Exception:</a:t>
            </a:r>
            <a:r>
              <a:rPr lang="en-US" sz="1400" dirty="0" smtClean="0"/>
              <a:t> If &lt;183 days during current year, have tax home in foreign country and have closer connection to such foreign country</a:t>
            </a:r>
          </a:p>
          <a:p>
            <a:pPr marL="1200150" lvl="2" indent="-285750" algn="just">
              <a:buFont typeface="Arial" panose="020B0604020202020204" pitchFamily="34" charset="0"/>
              <a:buChar char="•"/>
            </a:pPr>
            <a:r>
              <a:rPr lang="en-US" sz="1400" u="sng" dirty="0" smtClean="0"/>
              <a:t>Exception:</a:t>
            </a:r>
            <a:r>
              <a:rPr lang="en-US" sz="1400" dirty="0" smtClean="0"/>
              <a:t> Treaty Tiebreaker Articles (i.e., permanent home and center of vital interests)</a:t>
            </a:r>
          </a:p>
          <a:p>
            <a:pPr marL="742950" lvl="1" indent="-285750" algn="just">
              <a:buFont typeface="Arial" panose="020B0604020202020204" pitchFamily="34" charset="0"/>
              <a:buChar char="•"/>
            </a:pPr>
            <a:r>
              <a:rPr lang="en-US" sz="1400" dirty="0" smtClean="0"/>
              <a:t>First year election to be treated as a Resident</a:t>
            </a:r>
          </a:p>
          <a:p>
            <a:pPr marL="742950" lvl="1" indent="-285750" algn="just">
              <a:buFont typeface="Arial" panose="020B0604020202020204" pitchFamily="34" charset="0"/>
              <a:buChar char="•"/>
            </a:pPr>
            <a:r>
              <a:rPr lang="en-US" sz="1400" dirty="0" smtClean="0"/>
              <a:t>Election to Treat Non-resident Alien Spouse as a U.S. person</a:t>
            </a:r>
          </a:p>
          <a:p>
            <a:pPr lvl="1" algn="just"/>
            <a:endParaRPr lang="en-US" sz="1400" dirty="0" smtClean="0"/>
          </a:p>
          <a:p>
            <a:pPr algn="just"/>
            <a:r>
              <a:rPr lang="en-US" sz="1400" b="1" dirty="0" smtClean="0"/>
              <a:t>Dual Residents and the Treaty Tiebreaker Rules</a:t>
            </a:r>
          </a:p>
          <a:p>
            <a:pPr algn="just"/>
            <a:endParaRPr lang="en-US" sz="1400" b="1" dirty="0"/>
          </a:p>
          <a:p>
            <a:pPr marL="742950" lvl="1" indent="-285750" algn="just">
              <a:buFont typeface="Arial" panose="020B0604020202020204" pitchFamily="34" charset="0"/>
              <a:buChar char="•"/>
            </a:pPr>
            <a:r>
              <a:rPr lang="en-US" sz="1400" dirty="0" smtClean="0"/>
              <a:t>Treated as a U.S. resident for purposes of computing U.S. income tax liability, but treated as a U.S. resident for all other purposes of the Code. Treas. Reg. 301.7701(b)-7(a). </a:t>
            </a:r>
          </a:p>
          <a:p>
            <a:pPr marL="742950" lvl="1" indent="-285750" algn="just">
              <a:buFont typeface="Arial" panose="020B0604020202020204" pitchFamily="34" charset="0"/>
              <a:buChar char="•"/>
            </a:pPr>
            <a:endParaRPr lang="en-US" sz="1400" dirty="0" smtClean="0"/>
          </a:p>
          <a:p>
            <a:pPr algn="just"/>
            <a:endParaRPr lang="en-US" sz="1400" b="1" dirty="0"/>
          </a:p>
          <a:p>
            <a:pPr algn="just"/>
            <a:endParaRPr lang="en-US" sz="1400" dirty="0"/>
          </a:p>
          <a:p>
            <a:pPr algn="just"/>
            <a:endParaRPr lang="en-US" sz="1400" dirty="0">
              <a:solidFill>
                <a:srgbClr val="000000"/>
              </a:solidFill>
            </a:endParaRPr>
          </a:p>
          <a:p>
            <a:pPr marL="285750" indent="-285750" algn="just">
              <a:buFont typeface="Arial" panose="020B0604020202020204" pitchFamily="34" charset="0"/>
              <a:buChar char="•"/>
            </a:pPr>
            <a:endParaRPr lang="en-US" sz="1400" dirty="0">
              <a:solidFill>
                <a:srgbClr val="000000"/>
              </a:solidFill>
            </a:endParaRPr>
          </a:p>
        </p:txBody>
      </p:sp>
    </p:spTree>
    <p:extLst>
      <p:ext uri="{BB962C8B-B14F-4D97-AF65-F5344CB8AC3E}">
        <p14:creationId xmlns:p14="http://schemas.microsoft.com/office/powerpoint/2010/main" val="1504015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Residency for U.S. Transfer Tax Purposes</a:t>
            </a:r>
            <a:endParaRPr lang="en-US" dirty="0"/>
          </a:p>
        </p:txBody>
      </p:sp>
      <p:sp>
        <p:nvSpPr>
          <p:cNvPr id="100354" name="Slide Number Placeholder 1"/>
          <p:cNvSpPr>
            <a:spLocks noGrp="1"/>
          </p:cNvSpPr>
          <p:nvPr>
            <p:ph type="sldNum" sz="quarter" idx="11"/>
          </p:nvPr>
        </p:nvSpPr>
        <p:spPr>
          <a:xfrm>
            <a:off x="7924800" y="6381750"/>
            <a:ext cx="1006475" cy="476250"/>
          </a:xfrm>
          <a:noFill/>
        </p:spPr>
        <p:txBody>
          <a:bodyPr/>
          <a:lstStyle>
            <a:lvl1pPr eaLnBrk="0" hangingPunct="0">
              <a:defRPr sz="3400">
                <a:solidFill>
                  <a:schemeClr val="bg1"/>
                </a:solidFill>
                <a:latin typeface="Arial" charset="0"/>
                <a:cs typeface="Times New Roman" pitchFamily="18" charset="0"/>
              </a:defRPr>
            </a:lvl1pPr>
            <a:lvl2pPr marL="742950" indent="-285750" eaLnBrk="0" hangingPunct="0">
              <a:defRPr sz="3400">
                <a:solidFill>
                  <a:schemeClr val="bg1"/>
                </a:solidFill>
                <a:latin typeface="Arial" charset="0"/>
                <a:cs typeface="Times New Roman" pitchFamily="18" charset="0"/>
              </a:defRPr>
            </a:lvl2pPr>
            <a:lvl3pPr marL="1143000" indent="-228600" eaLnBrk="0" hangingPunct="0">
              <a:defRPr sz="3400">
                <a:solidFill>
                  <a:schemeClr val="bg1"/>
                </a:solidFill>
                <a:latin typeface="Arial" charset="0"/>
                <a:cs typeface="Times New Roman" pitchFamily="18" charset="0"/>
              </a:defRPr>
            </a:lvl3pPr>
            <a:lvl4pPr marL="1600200" indent="-228600" eaLnBrk="0" hangingPunct="0">
              <a:defRPr sz="3400">
                <a:solidFill>
                  <a:schemeClr val="bg1"/>
                </a:solidFill>
                <a:latin typeface="Arial" charset="0"/>
                <a:cs typeface="Times New Roman" pitchFamily="18" charset="0"/>
              </a:defRPr>
            </a:lvl4pPr>
            <a:lvl5pPr marL="2057400" indent="-228600" eaLnBrk="0" hangingPunct="0">
              <a:defRPr sz="3400">
                <a:solidFill>
                  <a:schemeClr val="bg1"/>
                </a:solidFill>
                <a:latin typeface="Arial" charset="0"/>
                <a:cs typeface="Times New Roman" pitchFamily="18" charset="0"/>
              </a:defRPr>
            </a:lvl5pPr>
            <a:lvl6pPr marL="2514600" indent="-228600" eaLnBrk="0" fontAlgn="base" hangingPunct="0">
              <a:spcBef>
                <a:spcPct val="20000"/>
              </a:spcBef>
              <a:spcAft>
                <a:spcPct val="0"/>
              </a:spcAft>
              <a:defRPr sz="3400">
                <a:solidFill>
                  <a:schemeClr val="bg1"/>
                </a:solidFill>
                <a:latin typeface="Arial" charset="0"/>
                <a:cs typeface="Times New Roman" pitchFamily="18" charset="0"/>
              </a:defRPr>
            </a:lvl6pPr>
            <a:lvl7pPr marL="2971800" indent="-228600" eaLnBrk="0" fontAlgn="base" hangingPunct="0">
              <a:spcBef>
                <a:spcPct val="20000"/>
              </a:spcBef>
              <a:spcAft>
                <a:spcPct val="0"/>
              </a:spcAft>
              <a:defRPr sz="3400">
                <a:solidFill>
                  <a:schemeClr val="bg1"/>
                </a:solidFill>
                <a:latin typeface="Arial" charset="0"/>
                <a:cs typeface="Times New Roman" pitchFamily="18" charset="0"/>
              </a:defRPr>
            </a:lvl7pPr>
            <a:lvl8pPr marL="3429000" indent="-228600" eaLnBrk="0" fontAlgn="base" hangingPunct="0">
              <a:spcBef>
                <a:spcPct val="20000"/>
              </a:spcBef>
              <a:spcAft>
                <a:spcPct val="0"/>
              </a:spcAft>
              <a:defRPr sz="3400">
                <a:solidFill>
                  <a:schemeClr val="bg1"/>
                </a:solidFill>
                <a:latin typeface="Arial" charset="0"/>
                <a:cs typeface="Times New Roman" pitchFamily="18" charset="0"/>
              </a:defRPr>
            </a:lvl8pPr>
            <a:lvl9pPr marL="3886200" indent="-228600" eaLnBrk="0" fontAlgn="base" hangingPunct="0">
              <a:spcBef>
                <a:spcPct val="20000"/>
              </a:spcBef>
              <a:spcAft>
                <a:spcPct val="0"/>
              </a:spcAft>
              <a:defRPr sz="3400">
                <a:solidFill>
                  <a:schemeClr val="bg1"/>
                </a:solidFill>
                <a:latin typeface="Arial" charset="0"/>
                <a:cs typeface="Times New Roman" pitchFamily="18" charset="0"/>
              </a:defRPr>
            </a:lvl9pPr>
          </a:lstStyle>
          <a:p>
            <a:fld id="{140CEAC6-33BE-4B8A-AA68-059CC58E4A89}" type="slidenum">
              <a:rPr lang="en-US" altLang="en-US" sz="1600" smtClean="0">
                <a:solidFill>
                  <a:srgbClr val="000000"/>
                </a:solidFill>
                <a:ea typeface="ＭＳ Ｐゴシック" pitchFamily="34" charset="-128"/>
              </a:rPr>
              <a:pPr/>
              <a:t>6</a:t>
            </a:fld>
            <a:endParaRPr lang="en-US" altLang="en-US" sz="1600" dirty="0" smtClean="0">
              <a:solidFill>
                <a:srgbClr val="000000"/>
              </a:solidFill>
              <a:ea typeface="ＭＳ Ｐゴシック" pitchFamily="34" charset="-128"/>
            </a:endParaRPr>
          </a:p>
        </p:txBody>
      </p:sp>
      <p:sp>
        <p:nvSpPr>
          <p:cNvPr id="9" name="Rectangle 8"/>
          <p:cNvSpPr/>
          <p:nvPr/>
        </p:nvSpPr>
        <p:spPr>
          <a:xfrm>
            <a:off x="457200" y="1371600"/>
            <a:ext cx="8305800" cy="5262979"/>
          </a:xfrm>
          <a:prstGeom prst="rect">
            <a:avLst/>
          </a:prstGeom>
        </p:spPr>
        <p:txBody>
          <a:bodyPr wrap="square">
            <a:spAutoFit/>
          </a:bodyPr>
          <a:lstStyle/>
          <a:p>
            <a:pPr algn="just"/>
            <a:r>
              <a:rPr lang="en-US" sz="1400" b="1" dirty="0" smtClean="0"/>
              <a:t>For non-U.S. citizens, residency for U.S. transfer tax purposes is determined by “domicile.”</a:t>
            </a:r>
            <a:endParaRPr lang="en-US" sz="1400" b="1" dirty="0"/>
          </a:p>
          <a:p>
            <a:pPr algn="just"/>
            <a:endParaRPr lang="en-US" sz="1400" dirty="0"/>
          </a:p>
          <a:p>
            <a:pPr marL="285750" indent="-285750" algn="just">
              <a:buFont typeface="Arial" panose="020B0604020202020204" pitchFamily="34" charset="0"/>
              <a:buChar char="•"/>
            </a:pPr>
            <a:r>
              <a:rPr lang="en-US" sz="1400" dirty="0" smtClean="0"/>
              <a:t>A “resident” decedent is a decedent, who, at the time of his death, had his domicile in the United States. </a:t>
            </a:r>
            <a:r>
              <a:rPr lang="en-US" sz="1400" dirty="0"/>
              <a:t>Treas. Reg. 20.0-1(b</a:t>
            </a:r>
            <a:r>
              <a:rPr lang="en-US" sz="1400" dirty="0" smtClean="0"/>
              <a:t>). A </a:t>
            </a:r>
            <a:r>
              <a:rPr lang="en-US" sz="1400" dirty="0"/>
              <a:t>resident is an individual who has his domicile in the </a:t>
            </a:r>
            <a:r>
              <a:rPr lang="en-US" sz="1400" dirty="0" smtClean="0"/>
              <a:t>United States </a:t>
            </a:r>
            <a:r>
              <a:rPr lang="en-US" sz="1400" dirty="0"/>
              <a:t>at the time of his gift. Treas. Reg. 25.2501-1(b). </a:t>
            </a:r>
            <a:r>
              <a:rPr lang="en-US" sz="1400" dirty="0" smtClean="0"/>
              <a:t>If not a resident, then classified as a nonresident, noncitizen (NRNC).</a:t>
            </a:r>
          </a:p>
          <a:p>
            <a:pPr marL="285750"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“A person acquires a domicile in a place by living there, for even a brief period of time, with no definite present intention of later removing therefrom.  Residence without the requisite intention to remain indefinitely will not suffice to constitute domicile, nor will intention to charge domicile effect such a change unless accompanied by actual removal.” Treas. Reg. Secs. 20.0-1(b), 25.2501-1(b).</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The domicile test is based upon all relevant facts and circumstances. The following factors are considered to determine whether an individual is a U.S. domiciliary: </a:t>
            </a:r>
          </a:p>
          <a:p>
            <a:pPr marL="285750" indent="-285750" algn="just">
              <a:buFont typeface="Arial" panose="020B0604020202020204" pitchFamily="34" charset="0"/>
              <a:buChar char="•"/>
            </a:pPr>
            <a:endParaRPr lang="en-US" sz="1400" dirty="0" smtClean="0"/>
          </a:p>
          <a:p>
            <a:pPr marL="742950" lvl="1" indent="-285750" algn="just">
              <a:buFont typeface="Arial" panose="020B0604020202020204" pitchFamily="34" charset="0"/>
              <a:buChar char="•"/>
            </a:pPr>
            <a:r>
              <a:rPr lang="en-US" sz="1400" dirty="0" smtClean="0"/>
              <a:t>U.S. immigration status and citizenship of foreign country; statement of intent (in visa applications, tax returns, will, etc.); length of U.S. residence; location of business interests and assets; location of family members; ties to former country; style of living in the U.S. and abroad; places where club and church affiliations, voting registration, and driver’s license are maintained.</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Consider application of Estate and/or Gift Tax Treaties. Currently, there are 15 estate and/or gift tax treaties (Mexico not </a:t>
            </a:r>
            <a:r>
              <a:rPr lang="en-US" sz="1400" dirty="0"/>
              <a:t>included). Tax treaties may define domicile, resolve issues of dual-domicile, reduce or eliminate double taxation and provide additional deductions and other tax relief.</a:t>
            </a:r>
            <a:endParaRPr lang="en-US" sz="1400" dirty="0">
              <a:solidFill>
                <a:srgbClr val="000000"/>
              </a:solidFill>
            </a:endParaRPr>
          </a:p>
        </p:txBody>
      </p:sp>
    </p:spTree>
    <p:extLst>
      <p:ext uri="{BB962C8B-B14F-4D97-AF65-F5344CB8AC3E}">
        <p14:creationId xmlns:p14="http://schemas.microsoft.com/office/powerpoint/2010/main" val="3064896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7</a:t>
            </a:fld>
            <a:endParaRPr lang="en-US" dirty="0"/>
          </a:p>
        </p:txBody>
      </p:sp>
      <p:sp>
        <p:nvSpPr>
          <p:cNvPr id="6" name="Rectangle 5"/>
          <p:cNvSpPr/>
          <p:nvPr/>
        </p:nvSpPr>
        <p:spPr>
          <a:xfrm>
            <a:off x="457200" y="1371600"/>
            <a:ext cx="8305800" cy="5262979"/>
          </a:xfrm>
          <a:prstGeom prst="rect">
            <a:avLst/>
          </a:prstGeom>
        </p:spPr>
        <p:txBody>
          <a:bodyPr wrap="square">
            <a:spAutoFit/>
          </a:bodyPr>
          <a:lstStyle/>
          <a:p>
            <a:r>
              <a:rPr lang="en-US" sz="1400" b="1" dirty="0" smtClean="0"/>
              <a:t>MX Entity Planning Considerations</a:t>
            </a:r>
          </a:p>
          <a:p>
            <a:pPr algn="ctr"/>
            <a:endParaRPr lang="en-US" sz="1400" b="1" dirty="0" smtClean="0"/>
          </a:p>
          <a:p>
            <a:pPr marL="285750" indent="-285750" algn="just">
              <a:buFont typeface="Arial" panose="020B0604020202020204" pitchFamily="34" charset="0"/>
              <a:buChar char="•"/>
            </a:pPr>
            <a:r>
              <a:rPr lang="en-US" sz="1400" dirty="0" smtClean="0"/>
              <a:t>Once the MX national becomes a U.S. resident for income tax purposes, U.S. international tax and reporting regimes will apply to non-U.S. entities (i.e., PFIC, Subpart F, GILTI, etc.).  </a:t>
            </a:r>
          </a:p>
          <a:p>
            <a:pPr algn="just"/>
            <a:endParaRPr lang="en-US" sz="1400" dirty="0" smtClean="0"/>
          </a:p>
          <a:p>
            <a:pPr marL="285750" indent="-285750" algn="just">
              <a:buFont typeface="Arial" panose="020B0604020202020204" pitchFamily="34" charset="0"/>
              <a:buChar char="•"/>
            </a:pPr>
            <a:r>
              <a:rPr lang="en-US" sz="1400" dirty="0" smtClean="0"/>
              <a:t>Each MX entity must be analyzed to determine whether it is classified as a corporation or transparent entity for U.S. tax purposes.  If the entity is a corporation, further analysis is required to determine whether it qualifies as a controlled foreign corporation (CFC) or a passive foreign investment company (PFIC).</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After the initial entity classification analysis is complete, the advisor must determine whether an entity should make an entity classification election.  Analysis involves:</a:t>
            </a:r>
          </a:p>
          <a:p>
            <a:pPr marL="285750"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r>
              <a:rPr lang="en-US" sz="1400" dirty="0" smtClean="0"/>
              <a:t>Comparison of transparent v. corporate treatment for ongoing business income.</a:t>
            </a:r>
          </a:p>
          <a:p>
            <a:pPr marL="742950" lvl="1" indent="-285750" algn="just">
              <a:buFont typeface="Arial" panose="020B0604020202020204" pitchFamily="34" charset="0"/>
              <a:buChar char="•"/>
            </a:pPr>
            <a:r>
              <a:rPr lang="en-US" sz="1400" dirty="0" smtClean="0"/>
              <a:t>U.S. tax consequences related to deemed treatment of elective change (i.e., corporation to partnership or disregarded entity and vice versa).</a:t>
            </a:r>
          </a:p>
          <a:p>
            <a:pPr marL="742950" lvl="1" indent="-285750" algn="just">
              <a:buFont typeface="Arial" panose="020B0604020202020204" pitchFamily="34" charset="0"/>
              <a:buChar char="•"/>
            </a:pPr>
            <a:r>
              <a:rPr lang="en-US" sz="1400" dirty="0" smtClean="0"/>
              <a:t>Conversion of MX per se entities (SA and SA de CV) to eligible entities (SAPI and SRL).</a:t>
            </a:r>
          </a:p>
          <a:p>
            <a:pPr lvl="1" algn="just"/>
            <a:endParaRPr lang="en-US" sz="1400" dirty="0" smtClean="0"/>
          </a:p>
          <a:p>
            <a:pPr marL="285750" indent="-285750" algn="just">
              <a:buFont typeface="Arial" panose="020B0604020202020204" pitchFamily="34" charset="0"/>
              <a:buChar char="•"/>
            </a:pPr>
            <a:r>
              <a:rPr lang="en-US" sz="1400" dirty="0" smtClean="0"/>
              <a:t>The advisor also must consider to whether the business interests should be reorganized prior to becoming a U.S. resident (i.e., contributing MX entity interests to a U.S. holding company).  Generally speaking, MX tax considerations will control this determination as most reorganizations can be structured to avoid U.S. income recognition.</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smtClean="0"/>
              <a:t>Potential U.S. sandwiches must be identified and generally eliminated prior to U.S. residency.</a:t>
            </a:r>
          </a:p>
        </p:txBody>
      </p:sp>
    </p:spTree>
    <p:extLst>
      <p:ext uri="{BB962C8B-B14F-4D97-AF65-F5344CB8AC3E}">
        <p14:creationId xmlns:p14="http://schemas.microsoft.com/office/powerpoint/2010/main" val="3756954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8</a:t>
            </a:fld>
            <a:endParaRPr lang="en-US" dirty="0"/>
          </a:p>
        </p:txBody>
      </p:sp>
      <p:sp>
        <p:nvSpPr>
          <p:cNvPr id="6" name="Rectangle 5"/>
          <p:cNvSpPr/>
          <p:nvPr/>
        </p:nvSpPr>
        <p:spPr>
          <a:xfrm>
            <a:off x="457200" y="1447800"/>
            <a:ext cx="8305800" cy="307777"/>
          </a:xfrm>
          <a:prstGeom prst="rect">
            <a:avLst/>
          </a:prstGeom>
        </p:spPr>
        <p:txBody>
          <a:bodyPr wrap="square">
            <a:spAutoFit/>
          </a:bodyPr>
          <a:lstStyle/>
          <a:p>
            <a:pPr algn="ctr"/>
            <a:r>
              <a:rPr lang="en-US" sz="1400" b="1" dirty="0" smtClean="0"/>
              <a:t>Comparison of MX Entity Planning Options</a:t>
            </a:r>
          </a:p>
        </p:txBody>
      </p:sp>
      <p:graphicFrame>
        <p:nvGraphicFramePr>
          <p:cNvPr id="7" name="Content Placeholder 3"/>
          <p:cNvGraphicFramePr>
            <a:graphicFrameLocks/>
          </p:cNvGraphicFramePr>
          <p:nvPr>
            <p:extLst>
              <p:ext uri="{D42A27DB-BD31-4B8C-83A1-F6EECF244321}">
                <p14:modId xmlns:p14="http://schemas.microsoft.com/office/powerpoint/2010/main" val="3206477025"/>
              </p:ext>
            </p:extLst>
          </p:nvPr>
        </p:nvGraphicFramePr>
        <p:xfrm>
          <a:off x="457200" y="1905000"/>
          <a:ext cx="8229600" cy="43332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1292071017"/>
                    </a:ext>
                  </a:extLst>
                </a:gridCol>
                <a:gridCol w="2057400">
                  <a:extLst>
                    <a:ext uri="{9D8B030D-6E8A-4147-A177-3AD203B41FA5}">
                      <a16:colId xmlns:a16="http://schemas.microsoft.com/office/drawing/2014/main" val="1687307432"/>
                    </a:ext>
                  </a:extLst>
                </a:gridCol>
                <a:gridCol w="2057400">
                  <a:extLst>
                    <a:ext uri="{9D8B030D-6E8A-4147-A177-3AD203B41FA5}">
                      <a16:colId xmlns:a16="http://schemas.microsoft.com/office/drawing/2014/main" val="2616358646"/>
                    </a:ext>
                  </a:extLst>
                </a:gridCol>
                <a:gridCol w="2057400">
                  <a:extLst>
                    <a:ext uri="{9D8B030D-6E8A-4147-A177-3AD203B41FA5}">
                      <a16:colId xmlns:a16="http://schemas.microsoft.com/office/drawing/2014/main" val="729555145"/>
                    </a:ext>
                  </a:extLst>
                </a:gridCol>
              </a:tblGrid>
              <a:tr h="370840">
                <a:tc>
                  <a:txBody>
                    <a:bodyPr/>
                    <a:lstStyle/>
                    <a:p>
                      <a:endParaRPr lang="en-US" sz="1400" dirty="0"/>
                    </a:p>
                  </a:txBody>
                  <a:tcPr/>
                </a:tc>
                <a:tc>
                  <a:txBody>
                    <a:bodyPr/>
                    <a:lstStyle/>
                    <a:p>
                      <a:pPr algn="ctr"/>
                      <a:r>
                        <a:rPr lang="en-US" sz="1400" dirty="0">
                          <a:solidFill>
                            <a:schemeClr val="tx1"/>
                          </a:solidFill>
                        </a:rPr>
                        <a:t>Partnership</a:t>
                      </a:r>
                      <a:r>
                        <a:rPr lang="en-US" sz="1400" baseline="0" dirty="0">
                          <a:solidFill>
                            <a:schemeClr val="tx1"/>
                          </a:solidFill>
                        </a:rPr>
                        <a:t> / Disregarded Entity</a:t>
                      </a:r>
                      <a:endParaRPr lang="en-US" sz="1400" dirty="0">
                        <a:solidFill>
                          <a:schemeClr val="tx1"/>
                        </a:solidFill>
                      </a:endParaRPr>
                    </a:p>
                  </a:txBody>
                  <a:tcPr/>
                </a:tc>
                <a:tc>
                  <a:txBody>
                    <a:bodyPr/>
                    <a:lstStyle/>
                    <a:p>
                      <a:pPr algn="ctr"/>
                      <a:r>
                        <a:rPr lang="en-US" sz="1400" dirty="0">
                          <a:solidFill>
                            <a:schemeClr val="tx1"/>
                          </a:solidFill>
                        </a:rPr>
                        <a:t>CFC</a:t>
                      </a:r>
                      <a:r>
                        <a:rPr lang="en-US" sz="1400" baseline="0" dirty="0">
                          <a:solidFill>
                            <a:schemeClr val="tx1"/>
                          </a:solidFill>
                        </a:rPr>
                        <a:t> without </a:t>
                      </a:r>
                      <a:r>
                        <a:rPr lang="en-US" sz="1400" baseline="0" dirty="0" smtClean="0">
                          <a:solidFill>
                            <a:schemeClr val="tx1"/>
                          </a:solidFill>
                        </a:rPr>
                        <a:t>Section </a:t>
                      </a:r>
                      <a:r>
                        <a:rPr lang="en-US" sz="1400" baseline="0" dirty="0">
                          <a:solidFill>
                            <a:schemeClr val="tx1"/>
                          </a:solidFill>
                        </a:rPr>
                        <a:t>962 election</a:t>
                      </a:r>
                      <a:endParaRPr lang="en-US" sz="1400" dirty="0">
                        <a:solidFill>
                          <a:schemeClr val="tx1"/>
                        </a:solidFill>
                      </a:endParaRPr>
                    </a:p>
                  </a:txBody>
                  <a:tcPr/>
                </a:tc>
                <a:tc>
                  <a:txBody>
                    <a:bodyPr/>
                    <a:lstStyle/>
                    <a:p>
                      <a:pPr algn="ctr"/>
                      <a:r>
                        <a:rPr lang="en-US" sz="1400" dirty="0">
                          <a:solidFill>
                            <a:schemeClr val="tx1"/>
                          </a:solidFill>
                        </a:rPr>
                        <a:t>CFC with </a:t>
                      </a:r>
                      <a:r>
                        <a:rPr lang="en-US" sz="1400" dirty="0" smtClean="0">
                          <a:solidFill>
                            <a:schemeClr val="tx1"/>
                          </a:solidFill>
                        </a:rPr>
                        <a:t>Section </a:t>
                      </a:r>
                      <a:r>
                        <a:rPr lang="en-US" sz="1400" dirty="0">
                          <a:solidFill>
                            <a:schemeClr val="tx1"/>
                          </a:solidFill>
                        </a:rPr>
                        <a:t>962 election</a:t>
                      </a:r>
                    </a:p>
                  </a:txBody>
                  <a:tcPr/>
                </a:tc>
                <a:extLst>
                  <a:ext uri="{0D108BD9-81ED-4DB2-BD59-A6C34878D82A}">
                    <a16:rowId xmlns:a16="http://schemas.microsoft.com/office/drawing/2014/main" val="457249149"/>
                  </a:ext>
                </a:extLst>
              </a:tr>
              <a:tr h="370840">
                <a:tc>
                  <a:txBody>
                    <a:bodyPr/>
                    <a:lstStyle/>
                    <a:p>
                      <a:r>
                        <a:rPr lang="en-US" sz="1400" dirty="0"/>
                        <a:t>Tax</a:t>
                      </a:r>
                      <a:r>
                        <a:rPr lang="en-US" sz="1400" baseline="0" dirty="0"/>
                        <a:t> on Current Operating Income</a:t>
                      </a:r>
                      <a:endParaRPr lang="en-US" sz="1400" dirty="0"/>
                    </a:p>
                  </a:txBody>
                  <a:tcPr/>
                </a:tc>
                <a:tc>
                  <a:txBody>
                    <a:bodyPr/>
                    <a:lstStyle/>
                    <a:p>
                      <a:r>
                        <a:rPr lang="en-US" sz="1400" dirty="0"/>
                        <a:t>All current operating income included on owner return</a:t>
                      </a:r>
                    </a:p>
                  </a:txBody>
                  <a:tcPr/>
                </a:tc>
                <a:tc>
                  <a:txBody>
                    <a:bodyPr/>
                    <a:lstStyle/>
                    <a:p>
                      <a:r>
                        <a:rPr lang="en-US" sz="1400" dirty="0" smtClean="0"/>
                        <a:t>Subpart</a:t>
                      </a:r>
                      <a:r>
                        <a:rPr lang="en-US" sz="1400" baseline="0" dirty="0" smtClean="0"/>
                        <a:t> </a:t>
                      </a:r>
                      <a:r>
                        <a:rPr lang="en-US" sz="1400" baseline="0" dirty="0"/>
                        <a:t>F and GILTI included on owner return</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Subpart</a:t>
                      </a:r>
                      <a:r>
                        <a:rPr lang="en-US" sz="1400" baseline="0" dirty="0" smtClean="0"/>
                        <a:t> </a:t>
                      </a:r>
                      <a:r>
                        <a:rPr lang="en-US" sz="1400" baseline="0" dirty="0"/>
                        <a:t>F and GILTI included on owner return</a:t>
                      </a:r>
                      <a:endParaRPr lang="en-US" sz="1400" dirty="0"/>
                    </a:p>
                    <a:p>
                      <a:endParaRPr lang="en-US" sz="1400" dirty="0"/>
                    </a:p>
                  </a:txBody>
                  <a:tcPr/>
                </a:tc>
                <a:extLst>
                  <a:ext uri="{0D108BD9-81ED-4DB2-BD59-A6C34878D82A}">
                    <a16:rowId xmlns:a16="http://schemas.microsoft.com/office/drawing/2014/main" val="4101929448"/>
                  </a:ext>
                </a:extLst>
              </a:tr>
              <a:tr h="370840">
                <a:tc>
                  <a:txBody>
                    <a:bodyPr/>
                    <a:lstStyle/>
                    <a:p>
                      <a:r>
                        <a:rPr lang="en-US" sz="1400" dirty="0"/>
                        <a:t>Exception for High Tax Income</a:t>
                      </a:r>
                    </a:p>
                  </a:txBody>
                  <a:tcPr/>
                </a:tc>
                <a:tc>
                  <a:txBody>
                    <a:bodyPr/>
                    <a:lstStyle/>
                    <a:p>
                      <a:pPr algn="ctr"/>
                      <a:r>
                        <a:rPr lang="en-US" sz="1400" dirty="0"/>
                        <a:t>No</a:t>
                      </a:r>
                    </a:p>
                  </a:txBody>
                  <a:tcPr/>
                </a:tc>
                <a:tc>
                  <a:txBody>
                    <a:bodyPr/>
                    <a:lstStyle/>
                    <a:p>
                      <a:pPr algn="ctr"/>
                      <a:r>
                        <a:rPr lang="en-US" sz="1400" dirty="0"/>
                        <a:t>Yes</a:t>
                      </a:r>
                    </a:p>
                  </a:txBody>
                  <a:tcPr/>
                </a:tc>
                <a:tc>
                  <a:txBody>
                    <a:bodyPr/>
                    <a:lstStyle/>
                    <a:p>
                      <a:pPr algn="ctr"/>
                      <a:r>
                        <a:rPr lang="en-US" sz="1400" dirty="0"/>
                        <a:t>Yes</a:t>
                      </a:r>
                    </a:p>
                  </a:txBody>
                  <a:tcPr/>
                </a:tc>
                <a:extLst>
                  <a:ext uri="{0D108BD9-81ED-4DB2-BD59-A6C34878D82A}">
                    <a16:rowId xmlns:a16="http://schemas.microsoft.com/office/drawing/2014/main" val="3957874657"/>
                  </a:ext>
                </a:extLst>
              </a:tr>
              <a:tr h="370840">
                <a:tc>
                  <a:txBody>
                    <a:bodyPr/>
                    <a:lstStyle/>
                    <a:p>
                      <a:r>
                        <a:rPr lang="en-US" sz="1400" dirty="0"/>
                        <a:t>Marginal</a:t>
                      </a:r>
                      <a:r>
                        <a:rPr lang="en-US" sz="1400" baseline="0" dirty="0"/>
                        <a:t> Tax Rate Applicable to Operating Income*</a:t>
                      </a:r>
                      <a:endParaRPr lang="en-US" sz="1400" dirty="0"/>
                    </a:p>
                  </a:txBody>
                  <a:tcPr/>
                </a:tc>
                <a:tc>
                  <a:txBody>
                    <a:bodyPr/>
                    <a:lstStyle/>
                    <a:p>
                      <a:pPr algn="ctr"/>
                      <a:r>
                        <a:rPr lang="en-US" sz="1400" dirty="0" smtClean="0"/>
                        <a:t>37%</a:t>
                      </a:r>
                      <a:endParaRPr lang="en-US" sz="1400" dirty="0"/>
                    </a:p>
                  </a:txBody>
                  <a:tcPr/>
                </a:tc>
                <a:tc>
                  <a:txBody>
                    <a:bodyPr/>
                    <a:lstStyle/>
                    <a:p>
                      <a:pPr algn="ctr"/>
                      <a:r>
                        <a:rPr lang="en-US" sz="1400" dirty="0" smtClean="0"/>
                        <a:t>37%</a:t>
                      </a:r>
                      <a:endParaRPr lang="en-US" sz="1400" dirty="0"/>
                    </a:p>
                  </a:txBody>
                  <a:tcPr/>
                </a:tc>
                <a:tc>
                  <a:txBody>
                    <a:bodyPr/>
                    <a:lstStyle/>
                    <a:p>
                      <a:pPr algn="ctr"/>
                      <a:r>
                        <a:rPr lang="en-US" sz="1400" dirty="0"/>
                        <a:t>21%</a:t>
                      </a:r>
                    </a:p>
                  </a:txBody>
                  <a:tcPr/>
                </a:tc>
                <a:extLst>
                  <a:ext uri="{0D108BD9-81ED-4DB2-BD59-A6C34878D82A}">
                    <a16:rowId xmlns:a16="http://schemas.microsoft.com/office/drawing/2014/main" val="1181741333"/>
                  </a:ext>
                </a:extLst>
              </a:tr>
              <a:tr h="370840">
                <a:tc>
                  <a:txBody>
                    <a:bodyPr/>
                    <a:lstStyle/>
                    <a:p>
                      <a:r>
                        <a:rPr lang="en-US" sz="1400" dirty="0"/>
                        <a:t>Foreign Tax Credit</a:t>
                      </a:r>
                    </a:p>
                  </a:txBody>
                  <a:tcPr/>
                </a:tc>
                <a:tc>
                  <a:txBody>
                    <a:bodyPr/>
                    <a:lstStyle/>
                    <a:p>
                      <a:pPr algn="ctr"/>
                      <a:r>
                        <a:rPr lang="en-US" sz="1400" dirty="0"/>
                        <a:t>Yes</a:t>
                      </a:r>
                    </a:p>
                  </a:txBody>
                  <a:tcPr/>
                </a:tc>
                <a:tc>
                  <a:txBody>
                    <a:bodyPr/>
                    <a:lstStyle/>
                    <a:p>
                      <a:pPr algn="ctr"/>
                      <a:r>
                        <a:rPr lang="en-US" sz="1400" dirty="0"/>
                        <a:t>No</a:t>
                      </a:r>
                    </a:p>
                  </a:txBody>
                  <a:tcPr/>
                </a:tc>
                <a:tc>
                  <a:txBody>
                    <a:bodyPr/>
                    <a:lstStyle/>
                    <a:p>
                      <a:pPr algn="ctr"/>
                      <a:r>
                        <a:rPr lang="en-US" sz="1400" dirty="0"/>
                        <a:t>Yes</a:t>
                      </a:r>
                    </a:p>
                  </a:txBody>
                  <a:tcPr/>
                </a:tc>
                <a:extLst>
                  <a:ext uri="{0D108BD9-81ED-4DB2-BD59-A6C34878D82A}">
                    <a16:rowId xmlns:a16="http://schemas.microsoft.com/office/drawing/2014/main" val="95472922"/>
                  </a:ext>
                </a:extLst>
              </a:tr>
              <a:tr h="370840">
                <a:tc>
                  <a:txBody>
                    <a:bodyPr/>
                    <a:lstStyle/>
                    <a:p>
                      <a:r>
                        <a:rPr lang="en-US" sz="1400" dirty="0"/>
                        <a:t>Tax on</a:t>
                      </a:r>
                      <a:r>
                        <a:rPr lang="en-US" sz="1400" baseline="0" dirty="0"/>
                        <a:t> Distributions</a:t>
                      </a:r>
                      <a:endParaRPr lang="en-US" sz="1400" dirty="0"/>
                    </a:p>
                  </a:txBody>
                  <a:tcPr/>
                </a:tc>
                <a:tc>
                  <a:txBody>
                    <a:bodyPr/>
                    <a:lstStyle/>
                    <a:p>
                      <a:pPr algn="ctr"/>
                      <a:r>
                        <a:rPr lang="en-US" sz="1400" dirty="0"/>
                        <a:t>No</a:t>
                      </a:r>
                    </a:p>
                  </a:txBody>
                  <a:tcPr/>
                </a:tc>
                <a:tc>
                  <a:txBody>
                    <a:bodyPr/>
                    <a:lstStyle/>
                    <a:p>
                      <a:pPr algn="ctr"/>
                      <a:r>
                        <a:rPr lang="en-US" sz="1400" dirty="0" smtClean="0"/>
                        <a:t>No</a:t>
                      </a:r>
                      <a:r>
                        <a:rPr lang="en-US" sz="1400" baseline="0" dirty="0" smtClean="0"/>
                        <a:t> </a:t>
                      </a:r>
                      <a:r>
                        <a:rPr lang="en-US" sz="1400" baseline="0" dirty="0"/>
                        <a:t>if previously taxed </a:t>
                      </a:r>
                      <a:r>
                        <a:rPr lang="en-US" sz="1400" baseline="0" dirty="0" smtClean="0"/>
                        <a:t>E&amp;P</a:t>
                      </a:r>
                      <a:endParaRPr lang="en-US" sz="1400" dirty="0"/>
                    </a:p>
                  </a:txBody>
                  <a:tcPr/>
                </a:tc>
                <a:tc>
                  <a:txBody>
                    <a:bodyPr/>
                    <a:lstStyle/>
                    <a:p>
                      <a:pPr algn="ctr"/>
                      <a:r>
                        <a:rPr lang="en-US" sz="1400" dirty="0"/>
                        <a:t>Yes</a:t>
                      </a:r>
                    </a:p>
                  </a:txBody>
                  <a:tcPr/>
                </a:tc>
                <a:extLst>
                  <a:ext uri="{0D108BD9-81ED-4DB2-BD59-A6C34878D82A}">
                    <a16:rowId xmlns:a16="http://schemas.microsoft.com/office/drawing/2014/main" val="3317535527"/>
                  </a:ext>
                </a:extLst>
              </a:tr>
              <a:tr h="370840">
                <a:tc>
                  <a:txBody>
                    <a:bodyPr/>
                    <a:lstStyle/>
                    <a:p>
                      <a:r>
                        <a:rPr lang="en-US" sz="1400" dirty="0"/>
                        <a:t>Tax Rate Applicable to Distributions*</a:t>
                      </a:r>
                    </a:p>
                  </a:txBody>
                  <a:tcPr/>
                </a:tc>
                <a:tc>
                  <a:txBody>
                    <a:bodyPr/>
                    <a:lstStyle/>
                    <a:p>
                      <a:pPr algn="ctr"/>
                      <a:r>
                        <a:rPr lang="en-US" sz="1400" dirty="0">
                          <a:solidFill>
                            <a:schemeClr val="tx1"/>
                          </a:solidFill>
                        </a:rPr>
                        <a:t>Up </a:t>
                      </a:r>
                      <a:r>
                        <a:rPr lang="en-US" sz="1400" baseline="0" dirty="0">
                          <a:solidFill>
                            <a:schemeClr val="tx1"/>
                          </a:solidFill>
                        </a:rPr>
                        <a:t>to </a:t>
                      </a:r>
                      <a:r>
                        <a:rPr lang="en-US" sz="1400" dirty="0">
                          <a:solidFill>
                            <a:schemeClr val="tx1"/>
                          </a:solidFill>
                        </a:rPr>
                        <a:t>10% MX withholding tax</a:t>
                      </a:r>
                    </a:p>
                  </a:txBody>
                  <a:tcPr/>
                </a:tc>
                <a:tc>
                  <a:txBody>
                    <a:bodyPr/>
                    <a:lstStyle/>
                    <a:p>
                      <a:pPr algn="ctr"/>
                      <a:r>
                        <a:rPr lang="en-US" sz="1400" dirty="0"/>
                        <a:t>Up to 10% MX withholding tax;</a:t>
                      </a:r>
                      <a:r>
                        <a:rPr lang="en-US" sz="1400" baseline="0" dirty="0"/>
                        <a:t> </a:t>
                      </a:r>
                      <a:endParaRPr lang="en-US" sz="1400" baseline="0" dirty="0" smtClean="0"/>
                    </a:p>
                    <a:p>
                      <a:pPr algn="ctr"/>
                      <a:r>
                        <a:rPr lang="en-US" sz="1400" baseline="0" dirty="0" smtClean="0"/>
                        <a:t>20% </a:t>
                      </a:r>
                      <a:r>
                        <a:rPr lang="en-US" sz="1400" baseline="0" dirty="0"/>
                        <a:t>on untaxed </a:t>
                      </a:r>
                      <a:r>
                        <a:rPr lang="en-US" sz="1400" baseline="0" dirty="0" smtClean="0"/>
                        <a:t>E&amp;P</a:t>
                      </a:r>
                      <a:endParaRPr lang="en-US" sz="1400" dirty="0"/>
                    </a:p>
                  </a:txBody>
                  <a:tcPr/>
                </a:tc>
                <a:tc>
                  <a:txBody>
                    <a:bodyPr/>
                    <a:lstStyle/>
                    <a:p>
                      <a:pPr algn="ctr"/>
                      <a:r>
                        <a:rPr lang="en-US" sz="1400" dirty="0"/>
                        <a:t>Up to 10% MX withholding tax;</a:t>
                      </a:r>
                      <a:r>
                        <a:rPr lang="en-US" sz="1400" baseline="0" dirty="0"/>
                        <a:t> </a:t>
                      </a:r>
                      <a:endParaRPr lang="en-US" sz="1400" baseline="0" dirty="0" smtClean="0"/>
                    </a:p>
                    <a:p>
                      <a:pPr algn="ctr"/>
                      <a:r>
                        <a:rPr lang="en-US" sz="1400" baseline="0" dirty="0" smtClean="0"/>
                        <a:t>20% </a:t>
                      </a:r>
                      <a:r>
                        <a:rPr lang="en-US" sz="1400" baseline="0" dirty="0"/>
                        <a:t>US dividend tax</a:t>
                      </a:r>
                      <a:endParaRPr lang="en-US" sz="1400" dirty="0"/>
                    </a:p>
                  </a:txBody>
                  <a:tcPr/>
                </a:tc>
                <a:extLst>
                  <a:ext uri="{0D108BD9-81ED-4DB2-BD59-A6C34878D82A}">
                    <a16:rowId xmlns:a16="http://schemas.microsoft.com/office/drawing/2014/main" val="33244995"/>
                  </a:ext>
                </a:extLst>
              </a:tr>
            </a:tbl>
          </a:graphicData>
        </a:graphic>
      </p:graphicFrame>
    </p:spTree>
    <p:extLst>
      <p:ext uri="{BB962C8B-B14F-4D97-AF65-F5344CB8AC3E}">
        <p14:creationId xmlns:p14="http://schemas.microsoft.com/office/powerpoint/2010/main" val="2630019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Pre-Immigration Income Tax Planning </a:t>
            </a:r>
            <a:br>
              <a:rPr lang="en-US" dirty="0" smtClean="0"/>
            </a:br>
            <a:r>
              <a:rPr lang="en-US" dirty="0" smtClean="0"/>
              <a:t>for the HNW MX National</a:t>
            </a:r>
            <a:endParaRPr lang="en-US" dirty="0"/>
          </a:p>
        </p:txBody>
      </p:sp>
      <p:sp>
        <p:nvSpPr>
          <p:cNvPr id="4" name="Slide Number Placeholder 3"/>
          <p:cNvSpPr>
            <a:spLocks noGrp="1"/>
          </p:cNvSpPr>
          <p:nvPr>
            <p:ph type="sldNum" sz="quarter" idx="11"/>
          </p:nvPr>
        </p:nvSpPr>
        <p:spPr/>
        <p:txBody>
          <a:bodyPr/>
          <a:lstStyle/>
          <a:p>
            <a:pPr>
              <a:defRPr/>
            </a:pPr>
            <a:fld id="{512414CA-8829-43AE-A94F-12AAA6E70D05}" type="slidenum">
              <a:rPr lang="en-US" smtClean="0"/>
              <a:pPr>
                <a:defRPr/>
              </a:pPr>
              <a:t>9</a:t>
            </a:fld>
            <a:endParaRPr lang="en-US" dirty="0"/>
          </a:p>
        </p:txBody>
      </p:sp>
      <p:sp>
        <p:nvSpPr>
          <p:cNvPr id="6" name="Rectangle 5"/>
          <p:cNvSpPr/>
          <p:nvPr/>
        </p:nvSpPr>
        <p:spPr>
          <a:xfrm>
            <a:off x="457200" y="1447800"/>
            <a:ext cx="8305800" cy="307777"/>
          </a:xfrm>
          <a:prstGeom prst="rect">
            <a:avLst/>
          </a:prstGeom>
        </p:spPr>
        <p:txBody>
          <a:bodyPr wrap="square">
            <a:spAutoFit/>
          </a:bodyPr>
          <a:lstStyle/>
          <a:p>
            <a:pPr algn="ctr"/>
            <a:r>
              <a:rPr lang="en-US" sz="1400" b="1" dirty="0" smtClean="0"/>
              <a:t>Comparison of MX Entity Planning Options – CFC Example with 30% Effective MX Tax Rate</a:t>
            </a:r>
          </a:p>
        </p:txBody>
      </p:sp>
      <p:graphicFrame>
        <p:nvGraphicFramePr>
          <p:cNvPr id="9" name="Content Placeholder 3"/>
          <p:cNvGraphicFramePr>
            <a:graphicFrameLocks/>
          </p:cNvGraphicFramePr>
          <p:nvPr>
            <p:extLst>
              <p:ext uri="{D42A27DB-BD31-4B8C-83A1-F6EECF244321}">
                <p14:modId xmlns:p14="http://schemas.microsoft.com/office/powerpoint/2010/main" val="3013398442"/>
              </p:ext>
            </p:extLst>
          </p:nvPr>
        </p:nvGraphicFramePr>
        <p:xfrm>
          <a:off x="457200" y="1905000"/>
          <a:ext cx="8229600" cy="41503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1292071017"/>
                    </a:ext>
                  </a:extLst>
                </a:gridCol>
                <a:gridCol w="2057400">
                  <a:extLst>
                    <a:ext uri="{9D8B030D-6E8A-4147-A177-3AD203B41FA5}">
                      <a16:colId xmlns:a16="http://schemas.microsoft.com/office/drawing/2014/main" val="1687307432"/>
                    </a:ext>
                  </a:extLst>
                </a:gridCol>
                <a:gridCol w="2057400">
                  <a:extLst>
                    <a:ext uri="{9D8B030D-6E8A-4147-A177-3AD203B41FA5}">
                      <a16:colId xmlns:a16="http://schemas.microsoft.com/office/drawing/2014/main" val="2616358646"/>
                    </a:ext>
                  </a:extLst>
                </a:gridCol>
                <a:gridCol w="2057400">
                  <a:extLst>
                    <a:ext uri="{9D8B030D-6E8A-4147-A177-3AD203B41FA5}">
                      <a16:colId xmlns:a16="http://schemas.microsoft.com/office/drawing/2014/main" val="729555145"/>
                    </a:ext>
                  </a:extLst>
                </a:gridCol>
              </a:tblGrid>
              <a:tr h="370840">
                <a:tc>
                  <a:txBody>
                    <a:bodyPr/>
                    <a:lstStyle/>
                    <a:p>
                      <a:endParaRPr lang="en-US" sz="1400" dirty="0"/>
                    </a:p>
                  </a:txBody>
                  <a:tcPr/>
                </a:tc>
                <a:tc>
                  <a:txBody>
                    <a:bodyPr/>
                    <a:lstStyle/>
                    <a:p>
                      <a:pPr algn="ctr"/>
                      <a:r>
                        <a:rPr lang="en-US" sz="1400" dirty="0">
                          <a:solidFill>
                            <a:schemeClr val="tx1"/>
                          </a:solidFill>
                        </a:rPr>
                        <a:t>Partnership</a:t>
                      </a:r>
                      <a:r>
                        <a:rPr lang="en-US" sz="1400" baseline="0" dirty="0">
                          <a:solidFill>
                            <a:schemeClr val="tx1"/>
                          </a:solidFill>
                        </a:rPr>
                        <a:t> / Disregarded Entity</a:t>
                      </a:r>
                      <a:endParaRPr lang="en-US" sz="1400" dirty="0">
                        <a:solidFill>
                          <a:schemeClr val="tx1"/>
                        </a:solidFill>
                      </a:endParaRPr>
                    </a:p>
                  </a:txBody>
                  <a:tcPr/>
                </a:tc>
                <a:tc>
                  <a:txBody>
                    <a:bodyPr/>
                    <a:lstStyle/>
                    <a:p>
                      <a:pPr algn="ctr"/>
                      <a:r>
                        <a:rPr lang="en-US" sz="1400" dirty="0">
                          <a:solidFill>
                            <a:schemeClr val="tx1"/>
                          </a:solidFill>
                        </a:rPr>
                        <a:t>CFC</a:t>
                      </a:r>
                      <a:r>
                        <a:rPr lang="en-US" sz="1400" baseline="0" dirty="0">
                          <a:solidFill>
                            <a:schemeClr val="tx1"/>
                          </a:solidFill>
                        </a:rPr>
                        <a:t> without </a:t>
                      </a:r>
                      <a:r>
                        <a:rPr lang="en-US" sz="1400" baseline="0" dirty="0" smtClean="0">
                          <a:solidFill>
                            <a:schemeClr val="tx1"/>
                          </a:solidFill>
                        </a:rPr>
                        <a:t>Section </a:t>
                      </a:r>
                      <a:r>
                        <a:rPr lang="en-US" sz="1400" baseline="0" dirty="0">
                          <a:solidFill>
                            <a:schemeClr val="tx1"/>
                          </a:solidFill>
                        </a:rPr>
                        <a:t>962 election</a:t>
                      </a:r>
                      <a:endParaRPr lang="en-US" sz="1400" dirty="0">
                        <a:solidFill>
                          <a:schemeClr val="tx1"/>
                        </a:solidFill>
                      </a:endParaRPr>
                    </a:p>
                  </a:txBody>
                  <a:tcPr/>
                </a:tc>
                <a:tc>
                  <a:txBody>
                    <a:bodyPr/>
                    <a:lstStyle/>
                    <a:p>
                      <a:pPr algn="ctr"/>
                      <a:r>
                        <a:rPr lang="en-US" sz="1400" dirty="0">
                          <a:solidFill>
                            <a:schemeClr val="tx1"/>
                          </a:solidFill>
                        </a:rPr>
                        <a:t>CFC with </a:t>
                      </a:r>
                      <a:r>
                        <a:rPr lang="en-US" sz="1400" dirty="0" smtClean="0">
                          <a:solidFill>
                            <a:schemeClr val="tx1"/>
                          </a:solidFill>
                        </a:rPr>
                        <a:t>Section </a:t>
                      </a:r>
                      <a:r>
                        <a:rPr lang="en-US" sz="1400" dirty="0">
                          <a:solidFill>
                            <a:schemeClr val="tx1"/>
                          </a:solidFill>
                        </a:rPr>
                        <a:t>962 election</a:t>
                      </a:r>
                    </a:p>
                  </a:txBody>
                  <a:tcPr/>
                </a:tc>
                <a:extLst>
                  <a:ext uri="{0D108BD9-81ED-4DB2-BD59-A6C34878D82A}">
                    <a16:rowId xmlns:a16="http://schemas.microsoft.com/office/drawing/2014/main" val="457249149"/>
                  </a:ext>
                </a:extLst>
              </a:tr>
              <a:tr h="370840">
                <a:tc>
                  <a:txBody>
                    <a:bodyPr/>
                    <a:lstStyle/>
                    <a:p>
                      <a:r>
                        <a:rPr lang="en-US" sz="1400" dirty="0" smtClean="0"/>
                        <a:t>GILTI </a:t>
                      </a:r>
                      <a:r>
                        <a:rPr lang="en-US" sz="1400" baseline="0" dirty="0" smtClean="0"/>
                        <a:t>Income</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100</a:t>
                      </a:r>
                      <a:endParaRPr lang="en-US" sz="1400" dirty="0"/>
                    </a:p>
                  </a:txBody>
                  <a:tcPr/>
                </a:tc>
                <a:extLst>
                  <a:ext uri="{0D108BD9-81ED-4DB2-BD59-A6C34878D82A}">
                    <a16:rowId xmlns:a16="http://schemas.microsoft.com/office/drawing/2014/main" val="4101929448"/>
                  </a:ext>
                </a:extLst>
              </a:tr>
              <a:tr h="370840">
                <a:tc>
                  <a:txBody>
                    <a:bodyPr/>
                    <a:lstStyle/>
                    <a:p>
                      <a:r>
                        <a:rPr lang="en-US" sz="1400" dirty="0"/>
                        <a:t>Less: MX Tax</a:t>
                      </a:r>
                    </a:p>
                  </a:txBody>
                  <a:tcPr/>
                </a:tc>
                <a:tc>
                  <a:txBody>
                    <a:bodyPr/>
                    <a:lstStyle/>
                    <a:p>
                      <a:pPr algn="ctr"/>
                      <a:r>
                        <a:rPr lang="en-US" sz="1400" dirty="0" smtClean="0"/>
                        <a:t>30</a:t>
                      </a:r>
                      <a:endParaRPr lang="en-US" sz="1400" dirty="0"/>
                    </a:p>
                  </a:txBody>
                  <a:tcPr/>
                </a:tc>
                <a:tc>
                  <a:txBody>
                    <a:bodyPr/>
                    <a:lstStyle/>
                    <a:p>
                      <a:pPr algn="ctr"/>
                      <a:r>
                        <a:rPr lang="en-US" sz="1400" dirty="0" smtClean="0"/>
                        <a:t>30</a:t>
                      </a:r>
                      <a:endParaRPr lang="en-US" sz="1400" dirty="0"/>
                    </a:p>
                  </a:txBody>
                  <a:tcPr/>
                </a:tc>
                <a:tc>
                  <a:txBody>
                    <a:bodyPr/>
                    <a:lstStyle/>
                    <a:p>
                      <a:pPr algn="ctr"/>
                      <a:r>
                        <a:rPr lang="en-US" sz="1400" dirty="0" smtClean="0"/>
                        <a:t>30</a:t>
                      </a:r>
                      <a:endParaRPr lang="en-US" sz="1400" dirty="0"/>
                    </a:p>
                  </a:txBody>
                  <a:tcPr/>
                </a:tc>
                <a:extLst>
                  <a:ext uri="{0D108BD9-81ED-4DB2-BD59-A6C34878D82A}">
                    <a16:rowId xmlns:a16="http://schemas.microsoft.com/office/drawing/2014/main" val="95472922"/>
                  </a:ext>
                </a:extLst>
              </a:tr>
              <a:tr h="370840">
                <a:tc>
                  <a:txBody>
                    <a:bodyPr/>
                    <a:lstStyle/>
                    <a:p>
                      <a:r>
                        <a:rPr lang="en-US" sz="1400" dirty="0"/>
                        <a:t>After </a:t>
                      </a:r>
                      <a:r>
                        <a:rPr lang="en-US" sz="1400" dirty="0" smtClean="0"/>
                        <a:t>MX Tax </a:t>
                      </a:r>
                      <a:r>
                        <a:rPr lang="en-US" sz="1400" dirty="0"/>
                        <a:t>Income</a:t>
                      </a:r>
                    </a:p>
                  </a:txBody>
                  <a:tcPr/>
                </a:tc>
                <a:tc>
                  <a:txBody>
                    <a:bodyPr/>
                    <a:lstStyle/>
                    <a:p>
                      <a:pPr algn="ctr"/>
                      <a:r>
                        <a:rPr lang="en-US" sz="1400" dirty="0" smtClean="0"/>
                        <a:t>70</a:t>
                      </a:r>
                      <a:endParaRPr lang="en-US" sz="1400" dirty="0"/>
                    </a:p>
                  </a:txBody>
                  <a:tcPr/>
                </a:tc>
                <a:tc>
                  <a:txBody>
                    <a:bodyPr/>
                    <a:lstStyle/>
                    <a:p>
                      <a:pPr algn="ctr"/>
                      <a:r>
                        <a:rPr lang="en-US" sz="1400" dirty="0" smtClean="0"/>
                        <a:t>70</a:t>
                      </a:r>
                      <a:endParaRPr lang="en-US" sz="1400" dirty="0"/>
                    </a:p>
                  </a:txBody>
                  <a:tcPr/>
                </a:tc>
                <a:tc>
                  <a:txBody>
                    <a:bodyPr/>
                    <a:lstStyle/>
                    <a:p>
                      <a:pPr algn="ctr"/>
                      <a:r>
                        <a:rPr lang="en-US" sz="1400" dirty="0" smtClean="0"/>
                        <a:t>70</a:t>
                      </a:r>
                      <a:endParaRPr lang="en-US" sz="1400" dirty="0"/>
                    </a:p>
                  </a:txBody>
                  <a:tcPr/>
                </a:tc>
                <a:extLst>
                  <a:ext uri="{0D108BD9-81ED-4DB2-BD59-A6C34878D82A}">
                    <a16:rowId xmlns:a16="http://schemas.microsoft.com/office/drawing/2014/main" val="3317535527"/>
                  </a:ext>
                </a:extLst>
              </a:tr>
              <a:tr h="370840">
                <a:tc>
                  <a:txBody>
                    <a:bodyPr/>
                    <a:lstStyle/>
                    <a:p>
                      <a:r>
                        <a:rPr lang="en-US" sz="1400" dirty="0"/>
                        <a:t>US Tax Liability</a:t>
                      </a:r>
                    </a:p>
                  </a:txBody>
                  <a:tcPr/>
                </a:tc>
                <a:tc>
                  <a:txBody>
                    <a:bodyPr/>
                    <a:lstStyle/>
                    <a:p>
                      <a:pPr algn="ctr"/>
                      <a:r>
                        <a:rPr lang="en-US" sz="1400" dirty="0" smtClean="0"/>
                        <a:t>37</a:t>
                      </a:r>
                      <a:endParaRPr lang="en-US" sz="1400" dirty="0"/>
                    </a:p>
                  </a:txBody>
                  <a:tcPr/>
                </a:tc>
                <a:tc>
                  <a:txBody>
                    <a:bodyPr/>
                    <a:lstStyle/>
                    <a:p>
                      <a:pPr algn="ctr"/>
                      <a:r>
                        <a:rPr lang="en-US" sz="1400" dirty="0" smtClean="0"/>
                        <a:t>25.9</a:t>
                      </a:r>
                      <a:endParaRPr lang="en-US" sz="1400" dirty="0"/>
                    </a:p>
                  </a:txBody>
                  <a:tcPr/>
                </a:tc>
                <a:tc>
                  <a:txBody>
                    <a:bodyPr/>
                    <a:lstStyle/>
                    <a:p>
                      <a:pPr algn="ctr"/>
                      <a:r>
                        <a:rPr lang="en-US" sz="1400" dirty="0" smtClean="0"/>
                        <a:t>10.5</a:t>
                      </a:r>
                      <a:endParaRPr lang="en-US" sz="1400" dirty="0"/>
                    </a:p>
                  </a:txBody>
                  <a:tcPr/>
                </a:tc>
                <a:extLst>
                  <a:ext uri="{0D108BD9-81ED-4DB2-BD59-A6C34878D82A}">
                    <a16:rowId xmlns:a16="http://schemas.microsoft.com/office/drawing/2014/main" val="33244995"/>
                  </a:ext>
                </a:extLst>
              </a:tr>
              <a:tr h="370840">
                <a:tc>
                  <a:txBody>
                    <a:bodyPr/>
                    <a:lstStyle/>
                    <a:p>
                      <a:r>
                        <a:rPr lang="en-US" sz="1400" dirty="0"/>
                        <a:t>Less: Foreign Tax Credit</a:t>
                      </a:r>
                    </a:p>
                  </a:txBody>
                  <a:tcPr/>
                </a:tc>
                <a:tc>
                  <a:txBody>
                    <a:bodyPr/>
                    <a:lstStyle/>
                    <a:p>
                      <a:pPr algn="ctr"/>
                      <a:r>
                        <a:rPr lang="en-US" sz="1400" dirty="0" smtClean="0"/>
                        <a:t>30</a:t>
                      </a:r>
                      <a:endParaRPr lang="en-US" sz="1400" dirty="0"/>
                    </a:p>
                  </a:txBody>
                  <a:tcPr/>
                </a:tc>
                <a:tc>
                  <a:txBody>
                    <a:bodyPr/>
                    <a:lstStyle/>
                    <a:p>
                      <a:pPr algn="ctr"/>
                      <a:r>
                        <a:rPr lang="en-US" sz="1400" dirty="0"/>
                        <a:t>- 0 -</a:t>
                      </a:r>
                    </a:p>
                  </a:txBody>
                  <a:tcPr/>
                </a:tc>
                <a:tc>
                  <a:txBody>
                    <a:bodyPr/>
                    <a:lstStyle/>
                    <a:p>
                      <a:pPr algn="ctr"/>
                      <a:r>
                        <a:rPr lang="en-US" sz="1400" dirty="0" smtClean="0"/>
                        <a:t>24</a:t>
                      </a:r>
                      <a:endParaRPr lang="en-US" sz="1400" dirty="0"/>
                    </a:p>
                  </a:txBody>
                  <a:tcPr/>
                </a:tc>
                <a:extLst>
                  <a:ext uri="{0D108BD9-81ED-4DB2-BD59-A6C34878D82A}">
                    <a16:rowId xmlns:a16="http://schemas.microsoft.com/office/drawing/2014/main" val="1796297368"/>
                  </a:ext>
                </a:extLst>
              </a:tr>
              <a:tr h="370840">
                <a:tc>
                  <a:txBody>
                    <a:bodyPr/>
                    <a:lstStyle/>
                    <a:p>
                      <a:r>
                        <a:rPr lang="en-US" sz="1400" dirty="0"/>
                        <a:t>US Cash Tax</a:t>
                      </a:r>
                    </a:p>
                  </a:txBody>
                  <a:tcPr/>
                </a:tc>
                <a:tc>
                  <a:txBody>
                    <a:bodyPr/>
                    <a:lstStyle/>
                    <a:p>
                      <a:pPr algn="ctr"/>
                      <a:r>
                        <a:rPr lang="en-US" sz="1400" dirty="0" smtClean="0"/>
                        <a:t>7</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25.9</a:t>
                      </a:r>
                      <a:endParaRPr lang="en-US" sz="1400" dirty="0"/>
                    </a:p>
                  </a:txBody>
                  <a:tcPr/>
                </a:tc>
                <a:tc>
                  <a:txBody>
                    <a:bodyPr/>
                    <a:lstStyle/>
                    <a:p>
                      <a:pPr algn="ctr"/>
                      <a:r>
                        <a:rPr lang="en-US" sz="1400" dirty="0" smtClean="0"/>
                        <a:t>- 0 -</a:t>
                      </a:r>
                      <a:endParaRPr lang="en-US" sz="1400" dirty="0"/>
                    </a:p>
                  </a:txBody>
                  <a:tcPr/>
                </a:tc>
                <a:extLst>
                  <a:ext uri="{0D108BD9-81ED-4DB2-BD59-A6C34878D82A}">
                    <a16:rowId xmlns:a16="http://schemas.microsoft.com/office/drawing/2014/main" val="4110568682"/>
                  </a:ext>
                </a:extLst>
              </a:tr>
              <a:tr h="370840">
                <a:tc>
                  <a:txBody>
                    <a:bodyPr/>
                    <a:lstStyle/>
                    <a:p>
                      <a:r>
                        <a:rPr lang="en-US" sz="1400" dirty="0"/>
                        <a:t>Total Cash Tax</a:t>
                      </a:r>
                    </a:p>
                  </a:txBody>
                  <a:tcPr/>
                </a:tc>
                <a:tc>
                  <a:txBody>
                    <a:bodyPr/>
                    <a:lstStyle/>
                    <a:p>
                      <a:pPr algn="ctr"/>
                      <a:r>
                        <a:rPr lang="en-US" sz="1400" dirty="0" smtClean="0"/>
                        <a:t>37</a:t>
                      </a:r>
                      <a:endParaRPr lang="en-US" sz="1400" dirty="0"/>
                    </a:p>
                  </a:txBody>
                  <a:tcPr/>
                </a:tc>
                <a:tc>
                  <a:txBody>
                    <a:bodyPr/>
                    <a:lstStyle/>
                    <a:p>
                      <a:pPr algn="ctr"/>
                      <a:r>
                        <a:rPr lang="en-US" sz="1400" dirty="0" smtClean="0"/>
                        <a:t>55.9</a:t>
                      </a:r>
                      <a:endParaRPr lang="en-US" sz="1400" dirty="0"/>
                    </a:p>
                  </a:txBody>
                  <a:tcPr/>
                </a:tc>
                <a:tc>
                  <a:txBody>
                    <a:bodyPr/>
                    <a:lstStyle/>
                    <a:p>
                      <a:pPr algn="ctr"/>
                      <a:r>
                        <a:rPr lang="en-US" sz="1400" dirty="0" smtClean="0"/>
                        <a:t>30</a:t>
                      </a:r>
                      <a:endParaRPr lang="en-US" sz="1400" dirty="0"/>
                    </a:p>
                  </a:txBody>
                  <a:tcPr/>
                </a:tc>
                <a:extLst>
                  <a:ext uri="{0D108BD9-81ED-4DB2-BD59-A6C34878D82A}">
                    <a16:rowId xmlns:a16="http://schemas.microsoft.com/office/drawing/2014/main" val="4115131417"/>
                  </a:ext>
                </a:extLst>
              </a:tr>
              <a:tr h="370840">
                <a:tc>
                  <a:txBody>
                    <a:bodyPr/>
                    <a:lstStyle/>
                    <a:p>
                      <a:r>
                        <a:rPr lang="en-US" sz="1400" dirty="0"/>
                        <a:t>Deferred</a:t>
                      </a:r>
                      <a:r>
                        <a:rPr lang="en-US" sz="1400" baseline="0" dirty="0"/>
                        <a:t> </a:t>
                      </a:r>
                      <a:r>
                        <a:rPr lang="en-US" sz="1400" baseline="0" dirty="0" smtClean="0"/>
                        <a:t>U.S. Tax </a:t>
                      </a:r>
                      <a:r>
                        <a:rPr lang="en-US" sz="1400" baseline="0" dirty="0"/>
                        <a:t>on Future Distributions</a:t>
                      </a:r>
                      <a:endParaRPr lang="en-US" sz="1400" dirty="0"/>
                    </a:p>
                  </a:txBody>
                  <a:tcPr/>
                </a:tc>
                <a:tc>
                  <a:txBody>
                    <a:bodyPr/>
                    <a:lstStyle/>
                    <a:p>
                      <a:pPr algn="ctr"/>
                      <a:r>
                        <a:rPr lang="en-US" sz="1400" dirty="0"/>
                        <a:t>-</a:t>
                      </a:r>
                      <a:r>
                        <a:rPr lang="en-US" sz="1400" baseline="0" dirty="0"/>
                        <a:t> 0 -</a:t>
                      </a:r>
                      <a:endParaRPr lang="en-US" sz="1400" dirty="0"/>
                    </a:p>
                  </a:txBody>
                  <a:tcPr/>
                </a:tc>
                <a:tc>
                  <a:txBody>
                    <a:bodyPr/>
                    <a:lstStyle/>
                    <a:p>
                      <a:pPr algn="ctr"/>
                      <a:r>
                        <a:rPr lang="en-US" sz="1400" dirty="0" smtClean="0"/>
                        <a:t>- 0</a:t>
                      </a:r>
                      <a:r>
                        <a:rPr lang="en-US" sz="1400" baseline="0" dirty="0" smtClean="0"/>
                        <a:t> -</a:t>
                      </a:r>
                      <a:endParaRPr lang="en-US" sz="1400" dirty="0"/>
                    </a:p>
                  </a:txBody>
                  <a:tcPr/>
                </a:tc>
                <a:tc>
                  <a:txBody>
                    <a:bodyPr/>
                    <a:lstStyle/>
                    <a:p>
                      <a:pPr algn="ctr"/>
                      <a:r>
                        <a:rPr lang="en-US" sz="1400" dirty="0" smtClean="0"/>
                        <a:t>16.66</a:t>
                      </a:r>
                      <a:endParaRPr lang="en-US" sz="1400" dirty="0"/>
                    </a:p>
                  </a:txBody>
                  <a:tcPr/>
                </a:tc>
                <a:extLst>
                  <a:ext uri="{0D108BD9-81ED-4DB2-BD59-A6C34878D82A}">
                    <a16:rowId xmlns:a16="http://schemas.microsoft.com/office/drawing/2014/main" val="1577256024"/>
                  </a:ext>
                </a:extLst>
              </a:tr>
              <a:tr h="370840">
                <a:tc>
                  <a:txBody>
                    <a:bodyPr/>
                    <a:lstStyle/>
                    <a:p>
                      <a:r>
                        <a:rPr lang="en-US" sz="1400" dirty="0" smtClean="0"/>
                        <a:t>Total After Tax Profit</a:t>
                      </a:r>
                      <a:endParaRPr lang="en-US" sz="1400" dirty="0"/>
                    </a:p>
                  </a:txBody>
                  <a:tcPr/>
                </a:tc>
                <a:tc>
                  <a:txBody>
                    <a:bodyPr/>
                    <a:lstStyle/>
                    <a:p>
                      <a:pPr algn="ctr"/>
                      <a:r>
                        <a:rPr lang="en-US" sz="1400" dirty="0" smtClean="0"/>
                        <a:t>63</a:t>
                      </a:r>
                      <a:endParaRPr lang="en-US" sz="1400" dirty="0"/>
                    </a:p>
                  </a:txBody>
                  <a:tcPr/>
                </a:tc>
                <a:tc>
                  <a:txBody>
                    <a:bodyPr/>
                    <a:lstStyle/>
                    <a:p>
                      <a:pPr algn="ctr"/>
                      <a:r>
                        <a:rPr lang="en-US" sz="1400" dirty="0" smtClean="0"/>
                        <a:t>44.1</a:t>
                      </a:r>
                      <a:endParaRPr lang="en-US" sz="1400" dirty="0"/>
                    </a:p>
                  </a:txBody>
                  <a:tcPr/>
                </a:tc>
                <a:tc>
                  <a:txBody>
                    <a:bodyPr/>
                    <a:lstStyle/>
                    <a:p>
                      <a:pPr algn="ctr"/>
                      <a:r>
                        <a:rPr lang="en-US" sz="1400" dirty="0" smtClean="0"/>
                        <a:t>53.34</a:t>
                      </a:r>
                      <a:endParaRPr lang="en-US" sz="1400" dirty="0"/>
                    </a:p>
                  </a:txBody>
                  <a:tcPr/>
                </a:tc>
                <a:extLst>
                  <a:ext uri="{0D108BD9-81ED-4DB2-BD59-A6C34878D82A}">
                    <a16:rowId xmlns:a16="http://schemas.microsoft.com/office/drawing/2014/main" val="2972830946"/>
                  </a:ext>
                </a:extLst>
              </a:tr>
            </a:tbl>
          </a:graphicData>
        </a:graphic>
      </p:graphicFrame>
      <p:sp>
        <p:nvSpPr>
          <p:cNvPr id="10" name="TextBox 9"/>
          <p:cNvSpPr txBox="1"/>
          <p:nvPr/>
        </p:nvSpPr>
        <p:spPr>
          <a:xfrm>
            <a:off x="457200" y="6172200"/>
            <a:ext cx="8283037" cy="523220"/>
          </a:xfrm>
          <a:prstGeom prst="rect">
            <a:avLst/>
          </a:prstGeom>
          <a:noFill/>
        </p:spPr>
        <p:txBody>
          <a:bodyPr wrap="none" rtlCol="0">
            <a:spAutoFit/>
          </a:bodyPr>
          <a:lstStyle/>
          <a:p>
            <a:r>
              <a:rPr lang="en-US" sz="1400" dirty="0" smtClean="0"/>
              <a:t>*MX withholding tax will be imposed on post-2013 profits paid to shareholders and should qualify for a </a:t>
            </a:r>
          </a:p>
          <a:p>
            <a:r>
              <a:rPr lang="en-US" sz="1400" dirty="0" smtClean="0"/>
              <a:t>foreign tax credit in the US, but there are timing issues to consider.</a:t>
            </a:r>
            <a:endParaRPr lang="en-US" sz="1400" dirty="0"/>
          </a:p>
        </p:txBody>
      </p:sp>
    </p:spTree>
    <p:extLst>
      <p:ext uri="{BB962C8B-B14F-4D97-AF65-F5344CB8AC3E}">
        <p14:creationId xmlns:p14="http://schemas.microsoft.com/office/powerpoint/2010/main" val="265984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986</TotalTime>
  <Words>3647</Words>
  <Application>Microsoft Office PowerPoint</Application>
  <PresentationFormat>On-screen Show (4:3)</PresentationFormat>
  <Paragraphs>339</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ＭＳ Ｐゴシック</vt:lpstr>
      <vt:lpstr>Arial</vt:lpstr>
      <vt:lpstr>Calibri</vt:lpstr>
      <vt:lpstr>Helvetica Light</vt:lpstr>
      <vt:lpstr>Times New Roman</vt:lpstr>
      <vt:lpstr>Whitney Light</vt:lpstr>
      <vt:lpstr>Wingdings</vt:lpstr>
      <vt:lpstr>Custom Design</vt:lpstr>
      <vt:lpstr>Houston Business and Estate Planning Council</vt:lpstr>
      <vt:lpstr>Raul Navarro</vt:lpstr>
      <vt:lpstr>Sebastien N. Chain</vt:lpstr>
      <vt:lpstr>Outline</vt:lpstr>
      <vt:lpstr>1. Residency for U.S. Income Tax Purposes</vt:lpstr>
      <vt:lpstr>1. Residency for U.S. Transfer Tax Purposes</vt:lpstr>
      <vt:lpstr>2. Pre-Immigration Income Tax Planning  for the HNW MX National</vt:lpstr>
      <vt:lpstr>2. Pre-Immigration Income Planning  for the HNW MX National</vt:lpstr>
      <vt:lpstr>2. Pre-Immigration Income Tax Planning  for the HNW MX National</vt:lpstr>
      <vt:lpstr>2. Pre-Immigration Income Tax Planning  for the HNW MX National</vt:lpstr>
      <vt:lpstr>2. Pre-Immigration Income Tax Planning  for the HNW MX National</vt:lpstr>
      <vt:lpstr>2. Pre-Immigration Income Tax Planning  for the HNW MX National</vt:lpstr>
      <vt:lpstr>2. Pre-Immigration Income Tax Planning  for the HNW MX National</vt:lpstr>
      <vt:lpstr>2. Pre-Immigration Income Tax Planning  for the HNW MX National</vt:lpstr>
      <vt:lpstr>3. Pre-Immigration Transfer Tax Planning  for the HNW MX National</vt:lpstr>
      <vt:lpstr>3. Pre-Immigration Transfer Tax Planning  for the HNW MX National</vt:lpstr>
      <vt:lpstr>3. Pre-Immigration Transfer Tax Planning  for the HNW MX National</vt:lpstr>
      <vt:lpstr>3. Pre-Immigration Transfer Tax Planning  for the HNW MX National</vt:lpstr>
      <vt:lpstr>Q&amp;A</vt:lpstr>
      <vt:lpstr>Disclaimer</vt:lpstr>
    </vt:vector>
  </TitlesOfParts>
  <Company>CHWWA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Murtuza Hussain</dc:creator>
  <cp:lastModifiedBy>Sheri Engrasci</cp:lastModifiedBy>
  <cp:revision>107</cp:revision>
  <cp:lastPrinted>2022-04-20T20:25:06Z</cp:lastPrinted>
  <dcterms:created xsi:type="dcterms:W3CDTF">2015-08-11T22:15:53Z</dcterms:created>
  <dcterms:modified xsi:type="dcterms:W3CDTF">2022-04-21T14:56:29Z</dcterms:modified>
</cp:coreProperties>
</file>