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handoutMasterIdLst>
    <p:handoutMasterId r:id="rId39"/>
  </p:handoutMasterIdLst>
  <p:sldIdLst>
    <p:sldId id="256" r:id="rId4"/>
    <p:sldId id="449" r:id="rId5"/>
    <p:sldId id="451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89" r:id="rId25"/>
    <p:sldId id="479" r:id="rId26"/>
    <p:sldId id="480" r:id="rId27"/>
    <p:sldId id="481" r:id="rId28"/>
    <p:sldId id="490" r:id="rId29"/>
    <p:sldId id="482" r:id="rId30"/>
    <p:sldId id="483" r:id="rId31"/>
    <p:sldId id="484" r:id="rId32"/>
    <p:sldId id="485" r:id="rId33"/>
    <p:sldId id="487" r:id="rId34"/>
    <p:sldId id="486" r:id="rId35"/>
    <p:sldId id="488" r:id="rId36"/>
    <p:sldId id="450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79BA44"/>
    <a:srgbClr val="78BB43"/>
    <a:srgbClr val="008000"/>
    <a:srgbClr val="414141"/>
    <a:srgbClr val="78BB1B"/>
    <a:srgbClr val="89BB6A"/>
    <a:srgbClr val="B1D69C"/>
    <a:srgbClr val="77BC1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7914" autoAdjust="0"/>
  </p:normalViewPr>
  <p:slideViewPr>
    <p:cSldViewPr>
      <p:cViewPr>
        <p:scale>
          <a:sx n="100" d="100"/>
          <a:sy n="100" d="100"/>
        </p:scale>
        <p:origin x="-131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9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793CD-D183-4289-8723-C934FE60DE2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/>
      <dgm:spPr/>
    </dgm:pt>
    <dgm:pt modelId="{C02BBFE2-C483-447B-9AE3-6CDD958786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/>
              <a:effectLst/>
              <a:latin typeface="Arial" charset="0"/>
            </a:rPr>
            <a:t>Labor Certification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/>
              <a:effectLst/>
              <a:latin typeface="Arial" charset="0"/>
            </a:rPr>
            <a:t>PERM</a:t>
          </a:r>
        </a:p>
      </dgm:t>
    </dgm:pt>
    <dgm:pt modelId="{1B777662-BA82-40F2-B8D9-BFEF4C410BC2}" type="parTrans" cxnId="{11E6F9C7-2D22-4C29-8BD0-B029E6098D8A}">
      <dgm:prSet/>
      <dgm:spPr/>
      <dgm:t>
        <a:bodyPr/>
        <a:lstStyle/>
        <a:p>
          <a:endParaRPr lang="en-US"/>
        </a:p>
      </dgm:t>
    </dgm:pt>
    <dgm:pt modelId="{83849F14-16DB-4140-AE03-8998DF540A51}" type="sibTrans" cxnId="{11E6F9C7-2D22-4C29-8BD0-B029E6098D8A}">
      <dgm:prSet/>
      <dgm:spPr/>
      <dgm:t>
        <a:bodyPr/>
        <a:lstStyle/>
        <a:p>
          <a:endParaRPr lang="en-US"/>
        </a:p>
      </dgm:t>
    </dgm:pt>
    <dgm:pt modelId="{95C73008-60A4-46AC-B5C3-5FFB7E3AB6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/>
              <a:effectLst/>
              <a:latin typeface="Arial" charset="0"/>
            </a:rPr>
            <a:t>Immigrant Petition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/>
              <a:effectLst/>
              <a:latin typeface="Arial" charset="0"/>
            </a:rPr>
            <a:t>I-140</a:t>
          </a:r>
        </a:p>
      </dgm:t>
    </dgm:pt>
    <dgm:pt modelId="{80D75286-D20E-4864-A494-834FA9CB2E0F}" type="parTrans" cxnId="{41018085-5948-425D-9DA3-78A5108AC16C}">
      <dgm:prSet/>
      <dgm:spPr/>
      <dgm:t>
        <a:bodyPr/>
        <a:lstStyle/>
        <a:p>
          <a:endParaRPr lang="en-US"/>
        </a:p>
      </dgm:t>
    </dgm:pt>
    <dgm:pt modelId="{F6DADD7C-F46E-4360-AF73-CAD937CC2E0F}" type="sibTrans" cxnId="{41018085-5948-425D-9DA3-78A5108AC16C}">
      <dgm:prSet/>
      <dgm:spPr/>
      <dgm:t>
        <a:bodyPr/>
        <a:lstStyle/>
        <a:p>
          <a:endParaRPr lang="en-US"/>
        </a:p>
      </dgm:t>
    </dgm:pt>
    <dgm:pt modelId="{1C697319-DBDF-43A6-948C-FEB6F526C1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/>
              <a:effectLst/>
              <a:latin typeface="Arial" charset="0"/>
            </a:rPr>
            <a:t>Adjustment of Status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/>
              <a:effectLst/>
              <a:latin typeface="Arial" charset="0"/>
            </a:rPr>
            <a:t>I-485</a:t>
          </a:r>
        </a:p>
      </dgm:t>
    </dgm:pt>
    <dgm:pt modelId="{C388142B-281C-4D66-979A-DDE2FB69FE3C}" type="parTrans" cxnId="{5C97EC1F-57A1-4C17-94F7-CED43E743E0F}">
      <dgm:prSet/>
      <dgm:spPr/>
      <dgm:t>
        <a:bodyPr/>
        <a:lstStyle/>
        <a:p>
          <a:endParaRPr lang="en-US"/>
        </a:p>
      </dgm:t>
    </dgm:pt>
    <dgm:pt modelId="{10B841E2-76CF-4430-9047-84D49ABCF69A}" type="sibTrans" cxnId="{5C97EC1F-57A1-4C17-94F7-CED43E743E0F}">
      <dgm:prSet/>
      <dgm:spPr/>
      <dgm:t>
        <a:bodyPr/>
        <a:lstStyle/>
        <a:p>
          <a:endParaRPr lang="en-US"/>
        </a:p>
      </dgm:t>
    </dgm:pt>
    <dgm:pt modelId="{06141A91-29F0-4125-9D76-571C4FF0AF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/>
              <a:effectLst/>
              <a:latin typeface="Arial" charset="0"/>
            </a:rPr>
            <a:t>Consular Processing</a:t>
          </a:r>
        </a:p>
      </dgm:t>
    </dgm:pt>
    <dgm:pt modelId="{A83DAA4B-DA56-40FD-B0F5-00F36C688B23}" type="parTrans" cxnId="{5D4EBD98-3F5A-4394-9322-B127033A0485}">
      <dgm:prSet/>
      <dgm:spPr/>
      <dgm:t>
        <a:bodyPr/>
        <a:lstStyle/>
        <a:p>
          <a:endParaRPr lang="en-US"/>
        </a:p>
      </dgm:t>
    </dgm:pt>
    <dgm:pt modelId="{BCD23357-32AA-4939-9FFA-71A48702B78F}" type="sibTrans" cxnId="{5D4EBD98-3F5A-4394-9322-B127033A0485}">
      <dgm:prSet/>
      <dgm:spPr/>
      <dgm:t>
        <a:bodyPr/>
        <a:lstStyle/>
        <a:p>
          <a:endParaRPr lang="en-US"/>
        </a:p>
      </dgm:t>
    </dgm:pt>
    <dgm:pt modelId="{D1D457A0-29AD-4E0C-868C-66F5D784D8A0}" type="pres">
      <dgm:prSet presAssocID="{264793CD-D183-4289-8723-C934FE60DE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EE4D3E-4AA6-4D76-855C-3B1EFF3F62D3}" type="pres">
      <dgm:prSet presAssocID="{C02BBFE2-C483-447B-9AE3-6CDD9587864E}" presName="hierRoot1" presStyleCnt="0">
        <dgm:presLayoutVars>
          <dgm:hierBranch/>
        </dgm:presLayoutVars>
      </dgm:prSet>
      <dgm:spPr/>
    </dgm:pt>
    <dgm:pt modelId="{B569BB5E-F1E2-4608-AB1A-9F2E1C95BFA9}" type="pres">
      <dgm:prSet presAssocID="{C02BBFE2-C483-447B-9AE3-6CDD9587864E}" presName="rootComposite1" presStyleCnt="0"/>
      <dgm:spPr/>
    </dgm:pt>
    <dgm:pt modelId="{998FED9E-C2EF-4633-884A-ED1AEE70718D}" type="pres">
      <dgm:prSet presAssocID="{C02BBFE2-C483-447B-9AE3-6CDD9587864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FFD01E-270D-4A7B-A399-A85F95112CA2}" type="pres">
      <dgm:prSet presAssocID="{C02BBFE2-C483-447B-9AE3-6CDD9587864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4C06E7A-C4F8-49AB-9184-CFC6ED25ACCB}" type="pres">
      <dgm:prSet presAssocID="{C02BBFE2-C483-447B-9AE3-6CDD9587864E}" presName="hierChild2" presStyleCnt="0"/>
      <dgm:spPr/>
    </dgm:pt>
    <dgm:pt modelId="{55B9F14B-DC17-4455-AB7D-E28E3C757B61}" type="pres">
      <dgm:prSet presAssocID="{80D75286-D20E-4864-A494-834FA9CB2E0F}" presName="Name35" presStyleLbl="parChTrans1D2" presStyleIdx="0" presStyleCnt="1"/>
      <dgm:spPr/>
      <dgm:t>
        <a:bodyPr/>
        <a:lstStyle/>
        <a:p>
          <a:endParaRPr lang="en-US"/>
        </a:p>
      </dgm:t>
    </dgm:pt>
    <dgm:pt modelId="{60F5674D-EA09-4D45-AD10-02A2BBE9D89D}" type="pres">
      <dgm:prSet presAssocID="{95C73008-60A4-46AC-B5C3-5FFB7E3AB62A}" presName="hierRoot2" presStyleCnt="0">
        <dgm:presLayoutVars>
          <dgm:hierBranch/>
        </dgm:presLayoutVars>
      </dgm:prSet>
      <dgm:spPr/>
    </dgm:pt>
    <dgm:pt modelId="{A9BFACF8-C777-40F2-B1DB-3BB81B995A98}" type="pres">
      <dgm:prSet presAssocID="{95C73008-60A4-46AC-B5C3-5FFB7E3AB62A}" presName="rootComposite" presStyleCnt="0"/>
      <dgm:spPr/>
    </dgm:pt>
    <dgm:pt modelId="{EBBCBF31-36E7-4850-B4D0-FA0FCA0DB3B2}" type="pres">
      <dgm:prSet presAssocID="{95C73008-60A4-46AC-B5C3-5FFB7E3AB62A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A56735-E0AF-444B-8EC0-5C80DB22150D}" type="pres">
      <dgm:prSet presAssocID="{95C73008-60A4-46AC-B5C3-5FFB7E3AB62A}" presName="rootConnector" presStyleLbl="node2" presStyleIdx="0" presStyleCnt="1"/>
      <dgm:spPr/>
      <dgm:t>
        <a:bodyPr/>
        <a:lstStyle/>
        <a:p>
          <a:endParaRPr lang="en-US"/>
        </a:p>
      </dgm:t>
    </dgm:pt>
    <dgm:pt modelId="{9E9F8CD8-1520-48A7-B523-094463CF1698}" type="pres">
      <dgm:prSet presAssocID="{95C73008-60A4-46AC-B5C3-5FFB7E3AB62A}" presName="hierChild4" presStyleCnt="0"/>
      <dgm:spPr/>
    </dgm:pt>
    <dgm:pt modelId="{BFA60036-A04C-4269-8231-D06E4FCC9F18}" type="pres">
      <dgm:prSet presAssocID="{C388142B-281C-4D66-979A-DDE2FB69FE3C}" presName="Name35" presStyleLbl="parChTrans1D3" presStyleIdx="0" presStyleCnt="2"/>
      <dgm:spPr/>
      <dgm:t>
        <a:bodyPr/>
        <a:lstStyle/>
        <a:p>
          <a:endParaRPr lang="en-US"/>
        </a:p>
      </dgm:t>
    </dgm:pt>
    <dgm:pt modelId="{0E169D9D-F6DF-42E1-8C37-F77DC4A00804}" type="pres">
      <dgm:prSet presAssocID="{1C697319-DBDF-43A6-948C-FEB6F526C1A5}" presName="hierRoot2" presStyleCnt="0">
        <dgm:presLayoutVars>
          <dgm:hierBranch val="r"/>
        </dgm:presLayoutVars>
      </dgm:prSet>
      <dgm:spPr/>
    </dgm:pt>
    <dgm:pt modelId="{0E26B10E-A36E-4BC0-AD21-86284241C2C8}" type="pres">
      <dgm:prSet presAssocID="{1C697319-DBDF-43A6-948C-FEB6F526C1A5}" presName="rootComposite" presStyleCnt="0"/>
      <dgm:spPr/>
    </dgm:pt>
    <dgm:pt modelId="{F02CBF13-D034-489B-862F-0E1CF375AA2A}" type="pres">
      <dgm:prSet presAssocID="{1C697319-DBDF-43A6-948C-FEB6F526C1A5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5BC2AB-8717-432A-BB18-70712E5A3E4C}" type="pres">
      <dgm:prSet presAssocID="{1C697319-DBDF-43A6-948C-FEB6F526C1A5}" presName="rootConnector" presStyleLbl="node3" presStyleIdx="0" presStyleCnt="2"/>
      <dgm:spPr/>
      <dgm:t>
        <a:bodyPr/>
        <a:lstStyle/>
        <a:p>
          <a:endParaRPr lang="en-US"/>
        </a:p>
      </dgm:t>
    </dgm:pt>
    <dgm:pt modelId="{380F5712-0948-4EE3-AA13-FC1AB0EB35B6}" type="pres">
      <dgm:prSet presAssocID="{1C697319-DBDF-43A6-948C-FEB6F526C1A5}" presName="hierChild4" presStyleCnt="0"/>
      <dgm:spPr/>
    </dgm:pt>
    <dgm:pt modelId="{20A752FE-EF5B-4C88-8858-09EA3EEA623E}" type="pres">
      <dgm:prSet presAssocID="{1C697319-DBDF-43A6-948C-FEB6F526C1A5}" presName="hierChild5" presStyleCnt="0"/>
      <dgm:spPr/>
    </dgm:pt>
    <dgm:pt modelId="{0374BAEF-451D-4C9E-B344-3BAB8B6490E1}" type="pres">
      <dgm:prSet presAssocID="{A83DAA4B-DA56-40FD-B0F5-00F36C688B23}" presName="Name35" presStyleLbl="parChTrans1D3" presStyleIdx="1" presStyleCnt="2"/>
      <dgm:spPr/>
      <dgm:t>
        <a:bodyPr/>
        <a:lstStyle/>
        <a:p>
          <a:endParaRPr lang="en-US"/>
        </a:p>
      </dgm:t>
    </dgm:pt>
    <dgm:pt modelId="{856302D2-7C01-42BB-A0F7-1029BFABFABE}" type="pres">
      <dgm:prSet presAssocID="{06141A91-29F0-4125-9D76-571C4FF0AF97}" presName="hierRoot2" presStyleCnt="0">
        <dgm:presLayoutVars>
          <dgm:hierBranch val="r"/>
        </dgm:presLayoutVars>
      </dgm:prSet>
      <dgm:spPr/>
    </dgm:pt>
    <dgm:pt modelId="{29A0297E-C30A-4860-B00A-4DA696655FCE}" type="pres">
      <dgm:prSet presAssocID="{06141A91-29F0-4125-9D76-571C4FF0AF97}" presName="rootComposite" presStyleCnt="0"/>
      <dgm:spPr/>
    </dgm:pt>
    <dgm:pt modelId="{9A19C4F3-40BC-4ECE-B024-797C970E2FC5}" type="pres">
      <dgm:prSet presAssocID="{06141A91-29F0-4125-9D76-571C4FF0AF97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0B417-666C-434F-91C4-C0D2F6F7D866}" type="pres">
      <dgm:prSet presAssocID="{06141A91-29F0-4125-9D76-571C4FF0AF97}" presName="rootConnector" presStyleLbl="node3" presStyleIdx="1" presStyleCnt="2"/>
      <dgm:spPr/>
      <dgm:t>
        <a:bodyPr/>
        <a:lstStyle/>
        <a:p>
          <a:endParaRPr lang="en-US"/>
        </a:p>
      </dgm:t>
    </dgm:pt>
    <dgm:pt modelId="{BDDCBD63-5226-4C8A-954A-257E18F407B4}" type="pres">
      <dgm:prSet presAssocID="{06141A91-29F0-4125-9D76-571C4FF0AF97}" presName="hierChild4" presStyleCnt="0"/>
      <dgm:spPr/>
    </dgm:pt>
    <dgm:pt modelId="{771FEF96-BCB1-417B-A104-50A05A1D83CC}" type="pres">
      <dgm:prSet presAssocID="{06141A91-29F0-4125-9D76-571C4FF0AF97}" presName="hierChild5" presStyleCnt="0"/>
      <dgm:spPr/>
    </dgm:pt>
    <dgm:pt modelId="{B47E1A8D-266D-452D-AE09-3C1CB4842708}" type="pres">
      <dgm:prSet presAssocID="{95C73008-60A4-46AC-B5C3-5FFB7E3AB62A}" presName="hierChild5" presStyleCnt="0"/>
      <dgm:spPr/>
    </dgm:pt>
    <dgm:pt modelId="{5E377672-76CE-438A-A306-220C68311B7E}" type="pres">
      <dgm:prSet presAssocID="{C02BBFE2-C483-447B-9AE3-6CDD9587864E}" presName="hierChild3" presStyleCnt="0"/>
      <dgm:spPr/>
    </dgm:pt>
  </dgm:ptLst>
  <dgm:cxnLst>
    <dgm:cxn modelId="{A352BC69-FB46-4EA5-8C26-76152FD17E12}" type="presOf" srcId="{95C73008-60A4-46AC-B5C3-5FFB7E3AB62A}" destId="{E3A56735-E0AF-444B-8EC0-5C80DB22150D}" srcOrd="1" destOrd="0" presId="urn:microsoft.com/office/officeart/2005/8/layout/orgChart1"/>
    <dgm:cxn modelId="{22369057-C920-494C-8A0E-0C6996CBDC2F}" type="presOf" srcId="{06141A91-29F0-4125-9D76-571C4FF0AF97}" destId="{C870B417-666C-434F-91C4-C0D2F6F7D866}" srcOrd="1" destOrd="0" presId="urn:microsoft.com/office/officeart/2005/8/layout/orgChart1"/>
    <dgm:cxn modelId="{BB2A1F3E-EDF6-40E8-905D-A8459908F6A7}" type="presOf" srcId="{95C73008-60A4-46AC-B5C3-5FFB7E3AB62A}" destId="{EBBCBF31-36E7-4850-B4D0-FA0FCA0DB3B2}" srcOrd="0" destOrd="0" presId="urn:microsoft.com/office/officeart/2005/8/layout/orgChart1"/>
    <dgm:cxn modelId="{41018085-5948-425D-9DA3-78A5108AC16C}" srcId="{C02BBFE2-C483-447B-9AE3-6CDD9587864E}" destId="{95C73008-60A4-46AC-B5C3-5FFB7E3AB62A}" srcOrd="0" destOrd="0" parTransId="{80D75286-D20E-4864-A494-834FA9CB2E0F}" sibTransId="{F6DADD7C-F46E-4360-AF73-CAD937CC2E0F}"/>
    <dgm:cxn modelId="{7F13B05F-7D8D-4133-9833-492B408BB813}" type="presOf" srcId="{C388142B-281C-4D66-979A-DDE2FB69FE3C}" destId="{BFA60036-A04C-4269-8231-D06E4FCC9F18}" srcOrd="0" destOrd="0" presId="urn:microsoft.com/office/officeart/2005/8/layout/orgChart1"/>
    <dgm:cxn modelId="{E7C718A3-1809-49B5-A143-9AE5E4D64C40}" type="presOf" srcId="{80D75286-D20E-4864-A494-834FA9CB2E0F}" destId="{55B9F14B-DC17-4455-AB7D-E28E3C757B61}" srcOrd="0" destOrd="0" presId="urn:microsoft.com/office/officeart/2005/8/layout/orgChart1"/>
    <dgm:cxn modelId="{11E6F9C7-2D22-4C29-8BD0-B029E6098D8A}" srcId="{264793CD-D183-4289-8723-C934FE60DE27}" destId="{C02BBFE2-C483-447B-9AE3-6CDD9587864E}" srcOrd="0" destOrd="0" parTransId="{1B777662-BA82-40F2-B8D9-BFEF4C410BC2}" sibTransId="{83849F14-16DB-4140-AE03-8998DF540A51}"/>
    <dgm:cxn modelId="{2B69FC36-8A59-4131-AD00-B4DFB711CB0B}" type="presOf" srcId="{06141A91-29F0-4125-9D76-571C4FF0AF97}" destId="{9A19C4F3-40BC-4ECE-B024-797C970E2FC5}" srcOrd="0" destOrd="0" presId="urn:microsoft.com/office/officeart/2005/8/layout/orgChart1"/>
    <dgm:cxn modelId="{B2876F30-CE22-40A2-B93A-A65E6F30B8E3}" type="presOf" srcId="{C02BBFE2-C483-447B-9AE3-6CDD9587864E}" destId="{B3FFD01E-270D-4A7B-A399-A85F95112CA2}" srcOrd="1" destOrd="0" presId="urn:microsoft.com/office/officeart/2005/8/layout/orgChart1"/>
    <dgm:cxn modelId="{4412586E-9733-452C-B1CC-BC2BB0CC9500}" type="presOf" srcId="{264793CD-D183-4289-8723-C934FE60DE27}" destId="{D1D457A0-29AD-4E0C-868C-66F5D784D8A0}" srcOrd="0" destOrd="0" presId="urn:microsoft.com/office/officeart/2005/8/layout/orgChart1"/>
    <dgm:cxn modelId="{5C97EC1F-57A1-4C17-94F7-CED43E743E0F}" srcId="{95C73008-60A4-46AC-B5C3-5FFB7E3AB62A}" destId="{1C697319-DBDF-43A6-948C-FEB6F526C1A5}" srcOrd="0" destOrd="0" parTransId="{C388142B-281C-4D66-979A-DDE2FB69FE3C}" sibTransId="{10B841E2-76CF-4430-9047-84D49ABCF69A}"/>
    <dgm:cxn modelId="{015DC76A-75D4-4FB2-A415-6DAD57BDED77}" type="presOf" srcId="{1C697319-DBDF-43A6-948C-FEB6F526C1A5}" destId="{0A5BC2AB-8717-432A-BB18-70712E5A3E4C}" srcOrd="1" destOrd="0" presId="urn:microsoft.com/office/officeart/2005/8/layout/orgChart1"/>
    <dgm:cxn modelId="{5D4EBD98-3F5A-4394-9322-B127033A0485}" srcId="{95C73008-60A4-46AC-B5C3-5FFB7E3AB62A}" destId="{06141A91-29F0-4125-9D76-571C4FF0AF97}" srcOrd="1" destOrd="0" parTransId="{A83DAA4B-DA56-40FD-B0F5-00F36C688B23}" sibTransId="{BCD23357-32AA-4939-9FFA-71A48702B78F}"/>
    <dgm:cxn modelId="{F0781A94-4364-465A-9BD4-224BD3D1217C}" type="presOf" srcId="{1C697319-DBDF-43A6-948C-FEB6F526C1A5}" destId="{F02CBF13-D034-489B-862F-0E1CF375AA2A}" srcOrd="0" destOrd="0" presId="urn:microsoft.com/office/officeart/2005/8/layout/orgChart1"/>
    <dgm:cxn modelId="{9CA5DAF3-79FB-478A-80AE-7E95FAA77D06}" type="presOf" srcId="{A83DAA4B-DA56-40FD-B0F5-00F36C688B23}" destId="{0374BAEF-451D-4C9E-B344-3BAB8B6490E1}" srcOrd="0" destOrd="0" presId="urn:microsoft.com/office/officeart/2005/8/layout/orgChart1"/>
    <dgm:cxn modelId="{089E18CE-47A5-4772-BE09-FB0EC1A5EEE2}" type="presOf" srcId="{C02BBFE2-C483-447B-9AE3-6CDD9587864E}" destId="{998FED9E-C2EF-4633-884A-ED1AEE70718D}" srcOrd="0" destOrd="0" presId="urn:microsoft.com/office/officeart/2005/8/layout/orgChart1"/>
    <dgm:cxn modelId="{BD38A40F-1AE1-442E-B67E-5272D3C2D25E}" type="presParOf" srcId="{D1D457A0-29AD-4E0C-868C-66F5D784D8A0}" destId="{5DEE4D3E-4AA6-4D76-855C-3B1EFF3F62D3}" srcOrd="0" destOrd="0" presId="urn:microsoft.com/office/officeart/2005/8/layout/orgChart1"/>
    <dgm:cxn modelId="{1661A3E1-9B8D-47A2-ABC2-C98946EA0AE6}" type="presParOf" srcId="{5DEE4D3E-4AA6-4D76-855C-3B1EFF3F62D3}" destId="{B569BB5E-F1E2-4608-AB1A-9F2E1C95BFA9}" srcOrd="0" destOrd="0" presId="urn:microsoft.com/office/officeart/2005/8/layout/orgChart1"/>
    <dgm:cxn modelId="{E68A237E-65A8-44A3-85F1-9D6319117D97}" type="presParOf" srcId="{B569BB5E-F1E2-4608-AB1A-9F2E1C95BFA9}" destId="{998FED9E-C2EF-4633-884A-ED1AEE70718D}" srcOrd="0" destOrd="0" presId="urn:microsoft.com/office/officeart/2005/8/layout/orgChart1"/>
    <dgm:cxn modelId="{B31E54F7-BF6E-4FE2-ABD0-549C347E3D8A}" type="presParOf" srcId="{B569BB5E-F1E2-4608-AB1A-9F2E1C95BFA9}" destId="{B3FFD01E-270D-4A7B-A399-A85F95112CA2}" srcOrd="1" destOrd="0" presId="urn:microsoft.com/office/officeart/2005/8/layout/orgChart1"/>
    <dgm:cxn modelId="{F8372DCB-5EA4-4B7E-B004-0F30CA238719}" type="presParOf" srcId="{5DEE4D3E-4AA6-4D76-855C-3B1EFF3F62D3}" destId="{94C06E7A-C4F8-49AB-9184-CFC6ED25ACCB}" srcOrd="1" destOrd="0" presId="urn:microsoft.com/office/officeart/2005/8/layout/orgChart1"/>
    <dgm:cxn modelId="{447B582A-A913-427B-87A6-B259B37DFF4B}" type="presParOf" srcId="{94C06E7A-C4F8-49AB-9184-CFC6ED25ACCB}" destId="{55B9F14B-DC17-4455-AB7D-E28E3C757B61}" srcOrd="0" destOrd="0" presId="urn:microsoft.com/office/officeart/2005/8/layout/orgChart1"/>
    <dgm:cxn modelId="{A933475E-611D-477F-A6D6-2D9443C899DC}" type="presParOf" srcId="{94C06E7A-C4F8-49AB-9184-CFC6ED25ACCB}" destId="{60F5674D-EA09-4D45-AD10-02A2BBE9D89D}" srcOrd="1" destOrd="0" presId="urn:microsoft.com/office/officeart/2005/8/layout/orgChart1"/>
    <dgm:cxn modelId="{DE58FD94-C42C-4130-B507-3C5CACC2C14B}" type="presParOf" srcId="{60F5674D-EA09-4D45-AD10-02A2BBE9D89D}" destId="{A9BFACF8-C777-40F2-B1DB-3BB81B995A98}" srcOrd="0" destOrd="0" presId="urn:microsoft.com/office/officeart/2005/8/layout/orgChart1"/>
    <dgm:cxn modelId="{962609EF-00CA-4E83-B53F-344929A28AC5}" type="presParOf" srcId="{A9BFACF8-C777-40F2-B1DB-3BB81B995A98}" destId="{EBBCBF31-36E7-4850-B4D0-FA0FCA0DB3B2}" srcOrd="0" destOrd="0" presId="urn:microsoft.com/office/officeart/2005/8/layout/orgChart1"/>
    <dgm:cxn modelId="{8A3AF97E-7B23-48FF-91B0-385D4D646C72}" type="presParOf" srcId="{A9BFACF8-C777-40F2-B1DB-3BB81B995A98}" destId="{E3A56735-E0AF-444B-8EC0-5C80DB22150D}" srcOrd="1" destOrd="0" presId="urn:microsoft.com/office/officeart/2005/8/layout/orgChart1"/>
    <dgm:cxn modelId="{BAC52FA9-BB2B-4450-AC0C-D676BC34A85D}" type="presParOf" srcId="{60F5674D-EA09-4D45-AD10-02A2BBE9D89D}" destId="{9E9F8CD8-1520-48A7-B523-094463CF1698}" srcOrd="1" destOrd="0" presId="urn:microsoft.com/office/officeart/2005/8/layout/orgChart1"/>
    <dgm:cxn modelId="{5F96CC72-B816-4A0B-880A-BC7844680502}" type="presParOf" srcId="{9E9F8CD8-1520-48A7-B523-094463CF1698}" destId="{BFA60036-A04C-4269-8231-D06E4FCC9F18}" srcOrd="0" destOrd="0" presId="urn:microsoft.com/office/officeart/2005/8/layout/orgChart1"/>
    <dgm:cxn modelId="{1C4E9A49-340E-4401-AA8B-A37257617860}" type="presParOf" srcId="{9E9F8CD8-1520-48A7-B523-094463CF1698}" destId="{0E169D9D-F6DF-42E1-8C37-F77DC4A00804}" srcOrd="1" destOrd="0" presId="urn:microsoft.com/office/officeart/2005/8/layout/orgChart1"/>
    <dgm:cxn modelId="{7FB87408-E4D0-4C6D-8CD8-F25D1C112EFE}" type="presParOf" srcId="{0E169D9D-F6DF-42E1-8C37-F77DC4A00804}" destId="{0E26B10E-A36E-4BC0-AD21-86284241C2C8}" srcOrd="0" destOrd="0" presId="urn:microsoft.com/office/officeart/2005/8/layout/orgChart1"/>
    <dgm:cxn modelId="{C4A95FE0-1940-439D-8C2F-0D5BF3224145}" type="presParOf" srcId="{0E26B10E-A36E-4BC0-AD21-86284241C2C8}" destId="{F02CBF13-D034-489B-862F-0E1CF375AA2A}" srcOrd="0" destOrd="0" presId="urn:microsoft.com/office/officeart/2005/8/layout/orgChart1"/>
    <dgm:cxn modelId="{79C00776-F5CD-4621-AB2C-39258606B3B3}" type="presParOf" srcId="{0E26B10E-A36E-4BC0-AD21-86284241C2C8}" destId="{0A5BC2AB-8717-432A-BB18-70712E5A3E4C}" srcOrd="1" destOrd="0" presId="urn:microsoft.com/office/officeart/2005/8/layout/orgChart1"/>
    <dgm:cxn modelId="{15C6F986-7911-417D-898B-B1F70D0ABBF6}" type="presParOf" srcId="{0E169D9D-F6DF-42E1-8C37-F77DC4A00804}" destId="{380F5712-0948-4EE3-AA13-FC1AB0EB35B6}" srcOrd="1" destOrd="0" presId="urn:microsoft.com/office/officeart/2005/8/layout/orgChart1"/>
    <dgm:cxn modelId="{21636E15-7B4A-44D8-A946-B6BD96CD05E3}" type="presParOf" srcId="{0E169D9D-F6DF-42E1-8C37-F77DC4A00804}" destId="{20A752FE-EF5B-4C88-8858-09EA3EEA623E}" srcOrd="2" destOrd="0" presId="urn:microsoft.com/office/officeart/2005/8/layout/orgChart1"/>
    <dgm:cxn modelId="{6440FDBF-3448-4F62-9082-4BC7FBE34777}" type="presParOf" srcId="{9E9F8CD8-1520-48A7-B523-094463CF1698}" destId="{0374BAEF-451D-4C9E-B344-3BAB8B6490E1}" srcOrd="2" destOrd="0" presId="urn:microsoft.com/office/officeart/2005/8/layout/orgChart1"/>
    <dgm:cxn modelId="{206992F1-53EB-405A-8448-37C706F12657}" type="presParOf" srcId="{9E9F8CD8-1520-48A7-B523-094463CF1698}" destId="{856302D2-7C01-42BB-A0F7-1029BFABFABE}" srcOrd="3" destOrd="0" presId="urn:microsoft.com/office/officeart/2005/8/layout/orgChart1"/>
    <dgm:cxn modelId="{73E3A3BF-AF3E-4794-BC09-0C2EB51E2A4F}" type="presParOf" srcId="{856302D2-7C01-42BB-A0F7-1029BFABFABE}" destId="{29A0297E-C30A-4860-B00A-4DA696655FCE}" srcOrd="0" destOrd="0" presId="urn:microsoft.com/office/officeart/2005/8/layout/orgChart1"/>
    <dgm:cxn modelId="{E9CE3275-65F1-476F-B932-027B6607EBFA}" type="presParOf" srcId="{29A0297E-C30A-4860-B00A-4DA696655FCE}" destId="{9A19C4F3-40BC-4ECE-B024-797C970E2FC5}" srcOrd="0" destOrd="0" presId="urn:microsoft.com/office/officeart/2005/8/layout/orgChart1"/>
    <dgm:cxn modelId="{73F92A53-C01F-4E5F-9C55-579DBD3418D6}" type="presParOf" srcId="{29A0297E-C30A-4860-B00A-4DA696655FCE}" destId="{C870B417-666C-434F-91C4-C0D2F6F7D866}" srcOrd="1" destOrd="0" presId="urn:microsoft.com/office/officeart/2005/8/layout/orgChart1"/>
    <dgm:cxn modelId="{5AE67FE4-68FE-4B2C-9C10-97A9352F499A}" type="presParOf" srcId="{856302D2-7C01-42BB-A0F7-1029BFABFABE}" destId="{BDDCBD63-5226-4C8A-954A-257E18F407B4}" srcOrd="1" destOrd="0" presId="urn:microsoft.com/office/officeart/2005/8/layout/orgChart1"/>
    <dgm:cxn modelId="{0D0821DA-CAA2-4F46-A940-A1B2CD15548A}" type="presParOf" srcId="{856302D2-7C01-42BB-A0F7-1029BFABFABE}" destId="{771FEF96-BCB1-417B-A104-50A05A1D83CC}" srcOrd="2" destOrd="0" presId="urn:microsoft.com/office/officeart/2005/8/layout/orgChart1"/>
    <dgm:cxn modelId="{D5BA86A8-E75D-4E5B-A1B7-8346AEE41CE7}" type="presParOf" srcId="{60F5674D-EA09-4D45-AD10-02A2BBE9D89D}" destId="{B47E1A8D-266D-452D-AE09-3C1CB4842708}" srcOrd="2" destOrd="0" presId="urn:microsoft.com/office/officeart/2005/8/layout/orgChart1"/>
    <dgm:cxn modelId="{0111D07C-1351-466A-9EC8-2DDCD4D9312C}" type="presParOf" srcId="{5DEE4D3E-4AA6-4D76-855C-3B1EFF3F62D3}" destId="{5E377672-76CE-438A-A306-220C68311B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5FF9360A-7C2C-4974-8382-2EB5A9B3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240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513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513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6428"/>
            <a:ext cx="5608320" cy="4183063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7840" cy="46513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675"/>
            <a:ext cx="3037840" cy="46513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AB619CEF-64FF-446E-A377-F04783773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134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19CEF-64FF-446E-A377-F047837736F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8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6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9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2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8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6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9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9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2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3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58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33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59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15E-2C0A-4F21-A072-CBA00EACD1B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A05-1E9F-49E2-B16E-79C482182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66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15E-2C0A-4F21-A072-CBA00EACD1B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A05-1E9F-49E2-B16E-79C482182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14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15E-2C0A-4F21-A072-CBA00EACD1B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A05-1E9F-49E2-B16E-79C482182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0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15E-2C0A-4F21-A072-CBA00EACD1B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A05-1E9F-49E2-B16E-79C482182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17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15E-2C0A-4F21-A072-CBA00EACD1B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A05-1E9F-49E2-B16E-79C482182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7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15E-2C0A-4F21-A072-CBA00EACD1B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A05-1E9F-49E2-B16E-79C482182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1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15E-2C0A-4F21-A072-CBA00EACD1B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A05-1E9F-49E2-B16E-79C482182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15E-2C0A-4F21-A072-CBA00EACD1B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A05-1E9F-49E2-B16E-79C482182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29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15E-2C0A-4F21-A072-CBA00EACD1B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A05-1E9F-49E2-B16E-79C482182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3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15E-2C0A-4F21-A072-CBA00EACD1B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A05-1E9F-49E2-B16E-79C482182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6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15E-2C0A-4F21-A072-CBA00EACD1B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A05-1E9F-49E2-B16E-79C482182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7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0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4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6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5069-0B12-4AEC-B13D-C5621B67CBB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9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EF15E-2C0A-4F21-A072-CBA00EACD1B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7A05-1E9F-49E2-B16E-79C482182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6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94.cpb.dhs.gov/I94/#/recent-search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hx8eekc7YAhWKtlMKHXQ4BmQQjRwIBw&amp;url=https://www.shutterstock.com/video/clip-13422578-stock-footage-taipei-taiwan-february-people-queue-in-front-of-passport-control-counters.html&amp;psig=AOvVaw3tnLOmNrTSaZbvZcoZcY3U&amp;ust=151569906593855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6"/>
            <a:ext cx="9144000" cy="68550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85799" y="2212683"/>
            <a:ext cx="7742080" cy="3273717"/>
            <a:chOff x="685799" y="2456523"/>
            <a:chExt cx="7742080" cy="3273717"/>
          </a:xfrm>
        </p:grpSpPr>
        <p:sp>
          <p:nvSpPr>
            <p:cNvPr id="6" name="Rounded Rectangle 5"/>
            <p:cNvSpPr/>
            <p:nvPr/>
          </p:nvSpPr>
          <p:spPr>
            <a:xfrm>
              <a:off x="3672678" y="4358640"/>
              <a:ext cx="4755201" cy="13716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7620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US" alt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85799" y="2456523"/>
              <a:ext cx="6400801" cy="1828799"/>
              <a:chOff x="619221" y="1165084"/>
              <a:chExt cx="10253712" cy="44378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19221" y="1165084"/>
                <a:ext cx="10253712" cy="44378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880" algn="ctr">
                  <a:spcAft>
                    <a:spcPts val="600"/>
                  </a:spcAft>
                  <a:buClr>
                    <a:srgbClr val="4A83B7"/>
                  </a:buClr>
                </a:pPr>
                <a:r>
                  <a:rPr lang="en-US" sz="3400" dirty="0" smtClean="0">
                    <a:latin typeface="Roboto" panose="02000000000000000000" pitchFamily="2" charset="0"/>
                    <a:ea typeface="Roboto" panose="02000000000000000000" pitchFamily="2" charset="0"/>
                  </a:rPr>
                  <a:t>Visa Options for</a:t>
                </a:r>
              </a:p>
              <a:p>
                <a:pPr marL="182880" algn="ctr">
                  <a:spcAft>
                    <a:spcPts val="600"/>
                  </a:spcAft>
                  <a:buClr>
                    <a:srgbClr val="4A83B7"/>
                  </a:buClr>
                </a:pPr>
                <a:r>
                  <a:rPr lang="en-US" sz="3400" dirty="0" smtClean="0">
                    <a:latin typeface="Roboto" panose="02000000000000000000" pitchFamily="2" charset="0"/>
                    <a:ea typeface="Roboto" panose="02000000000000000000" pitchFamily="2" charset="0"/>
                  </a:rPr>
                  <a:t>Domestic Employees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9221" y="1165085"/>
                <a:ext cx="246420" cy="443787"/>
              </a:xfrm>
              <a:prstGeom prst="rect">
                <a:avLst/>
              </a:prstGeom>
              <a:solidFill>
                <a:srgbClr val="78BB4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  <a:buClr>
                    <a:srgbClr val="4A83B7"/>
                  </a:buClr>
                </a:pPr>
                <a:endParaRPr lang="en-US" sz="1400" b="1" dirty="0">
                  <a:solidFill>
                    <a:schemeClr val="bg1"/>
                  </a:solidFill>
                  <a:latin typeface="Helvetica"/>
                  <a:cs typeface="Helvetica"/>
                </a:endParaRPr>
              </a:p>
            </p:txBody>
          </p:sp>
        </p:grp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3810000" y="4511675"/>
              <a:ext cx="44958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2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itchFamily="34" charset="0"/>
                </a:rPr>
                <a:t>Judy J. Lee, </a:t>
              </a:r>
              <a:r>
                <a:rPr lang="en-US" altLang="en-US" sz="1800" i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itchFamily="34" charset="0"/>
                </a:rPr>
                <a:t>Partner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2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itchFamily="34" charset="0"/>
                </a:rPr>
                <a:t>Kari K. Blackman</a:t>
              </a:r>
              <a:r>
                <a:rPr lang="en-US" altLang="en-US" sz="2400" i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itchFamily="34" charset="0"/>
                </a:rPr>
                <a:t>, </a:t>
              </a:r>
              <a:r>
                <a:rPr lang="en-US" altLang="en-US" sz="1800" i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 pitchFamily="34" charset="0"/>
                </a:rPr>
                <a:t>Senior Attorney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8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Document: I-94 Arrival/Departure Record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86200" y="1501258"/>
            <a:ext cx="47396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I-94 controls status and permissible period of stay in the U.S.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CPB will only issue electronic I-94s for air and sea travel, although paper I-94s are still being issued at land border Port of Entry.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Passport or travel documents will be stamped with admission date, visa class, and expiration date.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I-94 records are available on CPB’s website: </a:t>
            </a:r>
            <a:r>
              <a:rPr lang="en-US" sz="2000" dirty="0" smtClean="0">
                <a:hlinkClick r:id="rId3"/>
              </a:rPr>
              <a:t>https://i94.cpb.dhs.gov/I94/#/recent-search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Check I-94 record upon </a:t>
            </a:r>
            <a:r>
              <a:rPr lang="en-US" sz="2000" u="sng" dirty="0" smtClean="0"/>
              <a:t>each</a:t>
            </a:r>
            <a:r>
              <a:rPr lang="en-US" sz="2000" dirty="0" smtClean="0"/>
              <a:t> entry into U.S.</a:t>
            </a:r>
            <a:endParaRPr lang="en-US" sz="2000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3"/>
          <a:stretch>
            <a:fillRect/>
          </a:stretch>
        </p:blipFill>
        <p:spPr bwMode="auto">
          <a:xfrm>
            <a:off x="584993" y="3326774"/>
            <a:ext cx="3000376" cy="2921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internationalcenter.utah.edu/forms-publications/documents/sample-I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5091"/>
          <a:stretch/>
        </p:blipFill>
        <p:spPr bwMode="auto">
          <a:xfrm>
            <a:off x="584993" y="1329261"/>
            <a:ext cx="3000376" cy="1931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9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Document: I-94 Arrival/Departure Record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7368" y="1486793"/>
            <a:ext cx="47204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“Change of status” within the U.S.: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Form I-797 approval notice is issued with a new I-94 card attached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New status starts automatically on validity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Whenever the employee leaves the U.S., a visa stamp in passport must be obtained at a U.S. consulate abroad to return, except: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Canadian citizens (visa exempt)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Special rules for travel to Mexico or Canada for less than 30 days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791">
            <a:off x="5696713" y="1939273"/>
            <a:ext cx="2833194" cy="3659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716">
            <a:off x="5608429" y="1924611"/>
            <a:ext cx="2816448" cy="3648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62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Document: EAD or Work Permit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7720" y="3215221"/>
            <a:ext cx="7528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F-1 Students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Applicant for Adjustment of Status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Dependent Spouses of L-1, E-1, E-2, J-1, H-1B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K-1 Fiancé, Refugees, </a:t>
            </a:r>
            <a:r>
              <a:rPr lang="en-US" sz="2400" b="1" dirty="0" err="1" smtClean="0">
                <a:latin typeface="+mj-lt"/>
              </a:rPr>
              <a:t>Asylees</a:t>
            </a:r>
            <a:r>
              <a:rPr lang="en-US" sz="2400" b="1" dirty="0" smtClean="0">
                <a:latin typeface="+mj-lt"/>
              </a:rPr>
              <a:t>, Temporary Protected Status, DACA, etc.</a:t>
            </a:r>
            <a:endParaRPr lang="en-US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31" y="1371600"/>
            <a:ext cx="2776538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84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Document: Green Card or Form I-551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095" y="1600200"/>
            <a:ext cx="3166289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7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Recent Restrictions in Immigration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March 6, 2017: President Trump issued </a:t>
            </a:r>
            <a:r>
              <a:rPr lang="en-US" sz="2000" b="1" i="1" dirty="0" smtClean="0">
                <a:latin typeface="+mj-lt"/>
              </a:rPr>
              <a:t>Executive Order Protecting the Nation from Foreign Terrorist Entry</a:t>
            </a:r>
            <a:r>
              <a:rPr lang="en-US" sz="2000" b="1" dirty="0" smtClean="0">
                <a:latin typeface="+mj-lt"/>
              </a:rPr>
              <a:t>. </a:t>
            </a:r>
            <a:r>
              <a:rPr lang="en-US" sz="2000" dirty="0" smtClean="0">
                <a:latin typeface="+mj-lt"/>
              </a:rPr>
              <a:t>Calls for Department of Homeland Security and Department of State to collect all information required to “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rigorously evaluate</a:t>
            </a:r>
            <a:r>
              <a:rPr lang="en-US" sz="2000" dirty="0" smtClean="0">
                <a:latin typeface="+mj-lt"/>
              </a:rPr>
              <a:t> all grounds of inadmissibility or deportability, or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grounds for the </a:t>
            </a:r>
            <a:r>
              <a:rPr lang="en-US" sz="2000" b="1" u="sng" dirty="0" smtClean="0">
                <a:solidFill>
                  <a:srgbClr val="FF0000"/>
                </a:solidFill>
                <a:latin typeface="+mj-lt"/>
              </a:rPr>
              <a:t>denial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of </a:t>
            </a:r>
            <a:r>
              <a:rPr lang="en-US" sz="2000" b="1" u="sng" dirty="0" smtClean="0">
                <a:solidFill>
                  <a:srgbClr val="FF0000"/>
                </a:solidFill>
                <a:latin typeface="+mj-lt"/>
              </a:rPr>
              <a:t>other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immigration benefits</a:t>
            </a:r>
            <a:r>
              <a:rPr lang="en-US" sz="2000" dirty="0" smtClean="0">
                <a:latin typeface="+mj-lt"/>
              </a:rPr>
              <a:t>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April 18, 2017: President Trump issued </a:t>
            </a:r>
            <a:r>
              <a:rPr lang="en-US" sz="2000" b="1" i="1" dirty="0" smtClean="0">
                <a:latin typeface="+mj-lt"/>
              </a:rPr>
              <a:t>Buy American and Hire American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b="1" i="1" dirty="0" smtClean="0">
                <a:latin typeface="+mj-lt"/>
              </a:rPr>
              <a:t>Executive Order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b="1" dirty="0" smtClean="0">
                <a:latin typeface="+mj-lt"/>
              </a:rPr>
              <a:t>“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In order to create higher wages and employment rates for workers in the United States, and to protect their economic interests</a:t>
            </a:r>
            <a:r>
              <a:rPr lang="en-US" sz="2000" b="1" dirty="0" smtClean="0">
                <a:latin typeface="+mj-lt"/>
              </a:rPr>
              <a:t>, it shall be the policy of the executive branch to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rigorously enforce and administer the laws </a:t>
            </a:r>
            <a:r>
              <a:rPr lang="en-US" sz="2000" b="1" dirty="0" smtClean="0">
                <a:latin typeface="+mj-lt"/>
              </a:rPr>
              <a:t>governing entry into the United States of workers from abroad.”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7813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Practical Impact at DOS/CBP</a:t>
              </a:r>
            </a:p>
            <a:p>
              <a:pPr marL="91440" algn="ctr">
                <a:buClr>
                  <a:srgbClr val="4A83B7"/>
                </a:buClr>
              </a:pPr>
              <a:r>
                <a:rPr lang="en-US" sz="2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a</a:t>
              </a:r>
              <a:r>
                <a:rPr lang="en-US" sz="2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nd on International Travel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1960" y="1501259"/>
            <a:ext cx="829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Heightened scrutiny and denials of visa applicants at U.S. Department of State (DOS) consular posts, including more delays in visa issuance and more denials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</a:rPr>
              <a:t>Readjudication</a:t>
            </a:r>
            <a:r>
              <a:rPr lang="en-US" sz="2000" dirty="0" smtClean="0">
                <a:latin typeface="+mj-lt"/>
              </a:rPr>
              <a:t> of approved visa petitions at U.S. consular 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Increased screening of travelers by U.S. Customs &amp; Border Protection (CBP) when seeking entry (admission) to U.S.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Search of social media accounts, cell phones, laptops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Travel ban – upheld by U.S. Supreme Court</a:t>
            </a:r>
            <a:endParaRPr lang="en-US" dirty="0"/>
          </a:p>
        </p:txBody>
      </p:sp>
      <p:pic>
        <p:nvPicPr>
          <p:cNvPr id="11" name="Picture 2" descr="Image result for immigration visa wait lin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51" y="4100512"/>
            <a:ext cx="3816098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7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Practical Impact at DOS/CBP</a:t>
              </a:r>
            </a:p>
            <a:p>
              <a:pPr marL="91440" algn="ctr">
                <a:buClr>
                  <a:srgbClr val="4A83B7"/>
                </a:buClr>
              </a:pPr>
              <a:r>
                <a:rPr lang="en-US" sz="2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on Nonimmigrant (Temporary) Petitions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1960" y="1501259"/>
            <a:ext cx="6492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Strict scrutiny in adjudications with spike in issuance of Requests for Evidence (RFE) and Notices of Intent to Deny (NOID)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No longer deference to prior determinations when seeking extensions of status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Increase in denials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More difficult &amp; costly for employers to hire foreign talent</a:t>
            </a:r>
            <a:endParaRPr lang="en-US" sz="2000" dirty="0"/>
          </a:p>
        </p:txBody>
      </p:sp>
      <p:pic>
        <p:nvPicPr>
          <p:cNvPr id="13" name="Picture 12" descr="http://upload.wikimedia.org/wikipedia/commons/thumb/4/4c/US_Department_of_Homeland_Security_Seal.svg/220px-US_Department_of_Homeland_Security_Seal.svg.png">
            <a:extLst>
              <a:ext uri="{FF2B5EF4-FFF2-40B4-BE49-F238E27FC236}">
                <a16:creationId xmlns:a16="http://schemas.microsoft.com/office/drawing/2014/main" xmlns="" id="{ED878EB1-C6A4-4D87-9A4C-DF2C83F2AFD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71" y="2734379"/>
            <a:ext cx="1627188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6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6817" y="3505200"/>
            <a:ext cx="234902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Visa Options for Domestic Employees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262420"/>
            <a:ext cx="8229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Non-immigrant, temporary visa that allows for work authorization while in the U.S.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Green Card sponsorship for a permanent position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Types of positions: cooks, butlers, chauffeurs, housemaids, housekeepers, valets,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+mj-lt"/>
              </a:rPr>
              <a:t>     nannies/au pairs, gardeners, paid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+mj-lt"/>
              </a:rPr>
              <a:t>     companions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Generally these are skilled or unskilled workers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College degree not required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86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2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B-1 Non Immigrant Visas for Domestic Employees</a:t>
              </a:r>
            </a:p>
            <a:p>
              <a:pPr marL="91440" algn="ctr">
                <a:buClr>
                  <a:srgbClr val="4A83B7"/>
                </a:buClr>
              </a:pPr>
              <a:r>
                <a:rPr lang="en-US" sz="2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9 FAM 402.2-5(D)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Must apply for B-1 Visa at U.S. Consular post abroad.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“B-1 Domestic Employee” Annotation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Period of Admission:  Up to 1 year on I-94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Extensions: Increments of up to 6 months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Must apply with USCIS for an Employment Authorization Document (EAD Card)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I-765 processing times: 3 – 4 months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EAD expiration usually matches expiration of B-1 status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Timing challenge to maintain continuous work authorization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</p:txBody>
      </p:sp>
      <p:pic>
        <p:nvPicPr>
          <p:cNvPr id="1126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72" y="2057400"/>
            <a:ext cx="232452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58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28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Requirements for the Employer of a B-1</a:t>
              </a:r>
            </a:p>
            <a:p>
              <a:pPr marL="91440" algn="ctr">
                <a:buClr>
                  <a:srgbClr val="4A83B7"/>
                </a:buClr>
              </a:pPr>
              <a:r>
                <a:rPr lang="en-US" sz="28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Domestic Employee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U.S. Citizens Residing Abroad on temporary visit to U.S.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U.S. Citizens on Temporary Assignment in U.S.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Subject to frequent international transfers lasting 2 years or more as a condition of the job (confirmed by employer); and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Returning to the U.S. for a stay of no more than 6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Non-immigrant visa holders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B, E, F, H, I, J, M, O, P or Q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Employer cannot be a Lawful Permanent Resident (Green Card Holder)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Employer cannot be a U.S. citizen living permanently in the U.S.</a:t>
            </a:r>
          </a:p>
        </p:txBody>
      </p:sp>
    </p:spTree>
    <p:extLst>
      <p:ext uri="{BB962C8B-B14F-4D97-AF65-F5344CB8AC3E}">
        <p14:creationId xmlns:p14="http://schemas.microsoft.com/office/powerpoint/2010/main" val="36931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43787"/>
          </a:xfrm>
        </p:grpSpPr>
        <p:sp>
          <p:nvSpPr>
            <p:cNvPr id="15" name="Rectangle 14"/>
            <p:cNvSpPr/>
            <p:nvPr/>
          </p:nvSpPr>
          <p:spPr>
            <a:xfrm>
              <a:off x="619221" y="1165085"/>
              <a:ext cx="7934420" cy="44378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880" algn="ctr">
                <a:spcAft>
                  <a:spcPts val="600"/>
                </a:spcAft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Session Highlights</a:t>
              </a:r>
              <a:endPara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221" y="1165085"/>
              <a:ext cx="246420" cy="443787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84231" y="3065681"/>
            <a:ext cx="5903141" cy="7315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>
              <a:spcAft>
                <a:spcPts val="600"/>
              </a:spcAft>
              <a:buClr>
                <a:srgbClr val="4A83B7"/>
              </a:buClr>
            </a:pPr>
            <a:r>
              <a:rPr lang="pt-BR" sz="2000" dirty="0" smtClean="0">
                <a:solidFill>
                  <a:schemeClr val="tx1"/>
                </a:solidFill>
                <a:cs typeface="Helvetica"/>
              </a:rPr>
              <a:t>New Developments Impacting Immigration</a:t>
            </a:r>
            <a:endParaRPr lang="pt-BR" sz="2000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84230" y="2209800"/>
            <a:ext cx="5903141" cy="7315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>
              <a:spcAft>
                <a:spcPts val="600"/>
              </a:spcAft>
              <a:buClr>
                <a:srgbClr val="4A83B7"/>
              </a:buClr>
            </a:pP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Common Immigration Documentation</a:t>
            </a:r>
            <a:endParaRPr lang="en-US" sz="2000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84231" y="3903881"/>
            <a:ext cx="5903141" cy="7315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>
              <a:spcAft>
                <a:spcPts val="600"/>
              </a:spcAft>
              <a:buClr>
                <a:srgbClr val="4A83B7"/>
              </a:buClr>
            </a:pP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Temporary Work Visas for Domestic Employees </a:t>
            </a:r>
            <a:endParaRPr lang="en-US" sz="2000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84231" y="4742081"/>
            <a:ext cx="5903141" cy="7315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>
              <a:spcAft>
                <a:spcPts val="600"/>
              </a:spcAft>
              <a:buClr>
                <a:srgbClr val="4A83B7"/>
              </a:buClr>
            </a:pP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Permanent Residency Options</a:t>
            </a:r>
            <a:endParaRPr lang="en-US" sz="2000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8343" y="2219785"/>
            <a:ext cx="2258568" cy="17547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4A83B7"/>
              </a:buClr>
            </a:pPr>
            <a:endParaRPr lang="en-US" sz="12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>
              <a:spcAft>
                <a:spcPts val="600"/>
              </a:spcAft>
              <a:buClr>
                <a:srgbClr val="4A83B7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1237538" y="819863"/>
            <a:ext cx="697892" cy="2258568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4A83B7"/>
              </a:buClr>
            </a:pPr>
            <a:endParaRPr lang="en-US" sz="15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2" y="3365494"/>
            <a:ext cx="2257425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2784230" y="1358801"/>
            <a:ext cx="5903141" cy="7315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>
              <a:spcAft>
                <a:spcPts val="600"/>
              </a:spcAft>
              <a:buClr>
                <a:srgbClr val="4A83B7"/>
              </a:buClr>
            </a:pP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Overview of U.S. Immigration</a:t>
            </a:r>
            <a:endParaRPr lang="en-US" sz="2000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84231" y="5593080"/>
            <a:ext cx="5903141" cy="7315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>
              <a:spcAft>
                <a:spcPts val="600"/>
              </a:spcAft>
              <a:buClr>
                <a:srgbClr val="4A83B7"/>
              </a:buClr>
            </a:pPr>
            <a:r>
              <a:rPr lang="en-US" sz="2000" dirty="0">
                <a:solidFill>
                  <a:schemeClr val="tx1"/>
                </a:solidFill>
                <a:cs typeface="Helvetica"/>
              </a:rPr>
              <a:t>Question &amp; Answer</a:t>
            </a:r>
          </a:p>
        </p:txBody>
      </p:sp>
    </p:spTree>
    <p:extLst>
      <p:ext uri="{BB962C8B-B14F-4D97-AF65-F5344CB8AC3E}">
        <p14:creationId xmlns:p14="http://schemas.microsoft.com/office/powerpoint/2010/main" val="32678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50001"/>
            <a:ext cx="3810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28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B-1 Domestic Employee Employment Contract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Must be drafted and signed prior to the employee’s visa interview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Must include the following terms: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The employer will be the only employer of the domestic employee;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The employer will provide free room and board and round trip airfare;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The employee will receive the greater of the minimum or prevailing wage under federal, state, or local law;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*Employer will give 2 weeks’ notice to terminate, and the employee need not give more than 2 weeks’ notice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*Contract must also reflect benefits normally required for U.S. domestic workers in the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*Applies only to U.S. Citizen Employers</a:t>
            </a:r>
          </a:p>
        </p:txBody>
      </p:sp>
    </p:spTree>
    <p:extLst>
      <p:ext uri="{BB962C8B-B14F-4D97-AF65-F5344CB8AC3E}">
        <p14:creationId xmlns:p14="http://schemas.microsoft.com/office/powerpoint/2010/main" val="1435131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28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J</a:t>
              </a:r>
              <a:r>
                <a:rPr lang="en-US" sz="28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-1 Au Pair Program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219200"/>
            <a:ext cx="8442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</a:rPr>
              <a:t>Host Families receive childcare from screened participant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</a:rPr>
              <a:t>Participant experiences life in America with an opportunity to study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</a:rPr>
              <a:t>Must use a </a:t>
            </a:r>
            <a:r>
              <a:rPr lang="en-US" sz="2200" b="1" dirty="0" err="1" smtClean="0">
                <a:latin typeface="+mj-lt"/>
              </a:rPr>
              <a:t>Dept</a:t>
            </a:r>
            <a:r>
              <a:rPr lang="en-US" sz="2200" b="1" dirty="0" smtClean="0">
                <a:latin typeface="+mj-lt"/>
              </a:rPr>
              <a:t> of State designated Au </a:t>
            </a:r>
            <a:endParaRPr lang="en-US" sz="22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+mj-lt"/>
              </a:rPr>
              <a:t>     Pair Sponsor Organization – 15 sponsors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</a:rPr>
              <a:t>Texas – </a:t>
            </a:r>
            <a:r>
              <a:rPr lang="en-US" sz="2200" b="1" dirty="0" err="1" smtClean="0">
                <a:latin typeface="+mj-lt"/>
              </a:rPr>
              <a:t>GreatAuPair</a:t>
            </a:r>
            <a:r>
              <a:rPr lang="en-US" sz="2200" b="1" dirty="0" smtClean="0">
                <a:latin typeface="+mj-lt"/>
              </a:rPr>
              <a:t>, LLC but any can be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+mj-lt"/>
              </a:rPr>
              <a:t> </a:t>
            </a:r>
            <a:r>
              <a:rPr lang="en-US" sz="2200" b="1" dirty="0" smtClean="0">
                <a:latin typeface="+mj-lt"/>
              </a:rPr>
              <a:t>    used; compare programs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</a:rPr>
              <a:t>Duration: 12 months (extensions of 6, 9, or 12 months)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</a:rPr>
              <a:t>Host family costs – estimated $20,000 including weekly payments, air, program fees, etc.</a:t>
            </a:r>
            <a:endParaRPr lang="en-US" sz="2200" dirty="0" smtClean="0">
              <a:latin typeface="+mj-lt"/>
            </a:endParaRPr>
          </a:p>
        </p:txBody>
      </p:sp>
      <p:pic>
        <p:nvPicPr>
          <p:cNvPr id="4100" name="Picture 4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9" r="6569"/>
          <a:stretch/>
        </p:blipFill>
        <p:spPr bwMode="auto">
          <a:xfrm>
            <a:off x="6195936" y="2209800"/>
            <a:ext cx="2643264" cy="259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1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28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J</a:t>
              </a:r>
              <a:r>
                <a:rPr lang="en-US" sz="28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-1 Au Pair- Participant Requirements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Proficient in English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Secondary school graduate or equivalent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Between 18-26 years old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Satisfactory completion of a physical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Personal interview in English by Au Pair program representative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Background investigation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Verification of references and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personality profile</a:t>
            </a:r>
          </a:p>
        </p:txBody>
      </p:sp>
      <p:pic>
        <p:nvPicPr>
          <p:cNvPr id="5122" name="Picture 2" descr="\\ad.fosterllp.com\users\Houston Users\abauersfeld\Desktop\Au-Pair-Pro-US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 bwMode="auto">
          <a:xfrm>
            <a:off x="4953000" y="4287441"/>
            <a:ext cx="3810000" cy="21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21" y="1501258"/>
            <a:ext cx="2021764" cy="21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0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28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Host Family Requirements Include: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Pay up to $500 toward required academic coursework;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Provide suitable private room and 3 meals a day for the au pair;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Be US citizens or permanent residents fluent in English;</a:t>
            </a:r>
            <a:endParaRPr lang="en-US" sz="20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Pay a weekly minimum stipend;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Give the au pair one complete weekend off each month;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Provide a minimum of two weeks paid vacation in addition to regular weekly/monthly time off;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Include the au pair whenever possible in family meals, outings, holidays, and other events; 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Sign an agreement/contract with the au pair</a:t>
            </a:r>
          </a:p>
        </p:txBody>
      </p:sp>
      <p:pic>
        <p:nvPicPr>
          <p:cNvPr id="11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6" b="13366"/>
          <a:stretch/>
        </p:blipFill>
        <p:spPr bwMode="auto">
          <a:xfrm>
            <a:off x="5918331" y="5238750"/>
            <a:ext cx="292086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28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J</a:t>
              </a:r>
              <a:r>
                <a:rPr lang="en-US" sz="28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-1 Au Pair Program Restrictions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 smtClean="0">
                <a:latin typeface="+mj-lt"/>
              </a:rPr>
              <a:t>Cannot be placed with a family who has an infant less than three months old (unless a responsible adult is home)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 smtClean="0">
                <a:latin typeface="+mj-lt"/>
              </a:rPr>
              <a:t>Cannot be placed with children under 2 years old (unless au pair has at least 200 hours infant childcare experience)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 smtClean="0">
                <a:latin typeface="+mj-lt"/>
              </a:rPr>
              <a:t>Cannot be placed in families with special needs children (unless au pair has special skills/training)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 dirty="0" smtClean="0">
                <a:latin typeface="+mj-lt"/>
              </a:rPr>
              <a:t>Cannot be placed in homes of relatives</a:t>
            </a:r>
            <a:endParaRPr lang="en-US" sz="2300" dirty="0" smtClean="0">
              <a:latin typeface="+mj-lt"/>
            </a:endParaRPr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484755" cy="24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28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H-2B Temporary Worker Visa: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14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Permits employers to hire foreign workers to perform </a:t>
            </a:r>
            <a:r>
              <a:rPr lang="en-US" sz="2400" b="1" u="sng" dirty="0" smtClean="0">
                <a:latin typeface="+mj-lt"/>
              </a:rPr>
              <a:t>temporary</a:t>
            </a:r>
            <a:r>
              <a:rPr lang="en-US" sz="2400" b="1" dirty="0" smtClean="0">
                <a:latin typeface="+mj-lt"/>
              </a:rPr>
              <a:t> (less than one year)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One time occurrence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j-lt"/>
              </a:rPr>
              <a:t>Peakload</a:t>
            </a:r>
            <a:r>
              <a:rPr lang="en-US" sz="2400" dirty="0" smtClean="0">
                <a:latin typeface="+mj-lt"/>
              </a:rPr>
              <a:t> need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Seasonal need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Intermittent need</a:t>
            </a:r>
          </a:p>
        </p:txBody>
      </p:sp>
      <p:pic>
        <p:nvPicPr>
          <p:cNvPr id="8196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74" y="3961983"/>
            <a:ext cx="3201026" cy="213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1751" r="1750" b="1999"/>
          <a:stretch/>
        </p:blipFill>
        <p:spPr bwMode="auto">
          <a:xfrm>
            <a:off x="4724400" y="2428874"/>
            <a:ext cx="36766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28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H-2B Temporary Worker Visa Requirements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</a:rPr>
              <a:t>Step 1: </a:t>
            </a:r>
            <a:r>
              <a:rPr lang="en-US" sz="2200" dirty="0" smtClean="0">
                <a:latin typeface="+mj-lt"/>
              </a:rPr>
              <a:t>Obtain certification from DOL that there are no qualified and willing U.S. workers available for the sponsored position + terms will not adversely impact wages and working 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Place 10-day job order with State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Place 3-day ad in newspaper of general circulation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Meet any union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Summarize recruitment + lawful reasons for rejection</a:t>
            </a: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</a:rPr>
              <a:t>Step 2:</a:t>
            </a:r>
            <a:r>
              <a:rPr lang="en-US" sz="2200" dirty="0" smtClean="0">
                <a:latin typeface="+mj-lt"/>
              </a:rPr>
              <a:t> File H-2B petition with USCIS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</a:rPr>
              <a:t>Step 3:</a:t>
            </a:r>
            <a:r>
              <a:rPr lang="en-US" sz="2200" dirty="0" smtClean="0">
                <a:latin typeface="+mj-lt"/>
              </a:rPr>
              <a:t> Apply for visa at the consulate after USCIS issues approval </a:t>
            </a:r>
          </a:p>
        </p:txBody>
      </p:sp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30" y="4611558"/>
            <a:ext cx="2390140" cy="17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81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6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EAD Card Holders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07720" y="3215221"/>
            <a:ext cx="7528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F-1 Students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Applicant for Adjustment of Status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Dependent Spouses of L-1, E-1, E-2, J-1, H-1B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K-1 Fiancé, Refugees, </a:t>
            </a:r>
            <a:r>
              <a:rPr lang="en-US" sz="2400" b="1" dirty="0" err="1" smtClean="0">
                <a:latin typeface="+mj-lt"/>
              </a:rPr>
              <a:t>Asylees</a:t>
            </a:r>
            <a:r>
              <a:rPr lang="en-US" sz="2400" b="1" dirty="0" smtClean="0">
                <a:latin typeface="+mj-lt"/>
              </a:rPr>
              <a:t>, Temporary Protected Status, DACA, etc.</a:t>
            </a:r>
            <a:endParaRPr lang="en-US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65" y="1390650"/>
            <a:ext cx="2531269" cy="173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268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6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Permanent Residence Process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9878621"/>
              </p:ext>
            </p:extLst>
          </p:nvPr>
        </p:nvGraphicFramePr>
        <p:xfrm>
          <a:off x="2057400" y="1524000"/>
          <a:ext cx="503078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973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6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Step 1: PERM Labor Certification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 pitchFamily="34" charset="0"/>
              </a:rPr>
              <a:t>Objective: Protect U.S. </a:t>
            </a:r>
            <a:r>
              <a:rPr lang="en-US" sz="2000" dirty="0" smtClean="0">
                <a:cs typeface="Calibri" pitchFamily="34" charset="0"/>
              </a:rPr>
              <a:t>workers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Employer </a:t>
            </a:r>
            <a:r>
              <a:rPr lang="en-US" sz="2000" dirty="0">
                <a:cs typeface="Calibri" pitchFamily="34" charset="0"/>
              </a:rPr>
              <a:t>must conduct a detailed recruitment campaign to prove that no qualified, willing, able or available U.S. worker </a:t>
            </a:r>
            <a:r>
              <a:rPr lang="en-US" sz="2000" dirty="0" smtClean="0">
                <a:cs typeface="Calibri" pitchFamily="34" charset="0"/>
              </a:rPr>
              <a:t>applied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Employer </a:t>
            </a:r>
            <a:r>
              <a:rPr lang="en-US" sz="2000" dirty="0">
                <a:cs typeface="Calibri" pitchFamily="34" charset="0"/>
              </a:rPr>
              <a:t>must obtain a formal Prevailing Wage Determination and pay the required wage </a:t>
            </a:r>
            <a:r>
              <a:rPr lang="en-US" sz="2000" dirty="0" smtClean="0">
                <a:cs typeface="Calibri" pitchFamily="34" charset="0"/>
              </a:rPr>
              <a:t>rate when </a:t>
            </a:r>
            <a:r>
              <a:rPr lang="en-US" sz="2000" dirty="0">
                <a:cs typeface="Calibri" pitchFamily="34" charset="0"/>
              </a:rPr>
              <a:t>green card is </a:t>
            </a:r>
            <a:r>
              <a:rPr lang="en-US" sz="2000" dirty="0" smtClean="0">
                <a:cs typeface="Calibri" pitchFamily="34" charset="0"/>
              </a:rPr>
              <a:t>approved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Other considerations: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Job </a:t>
            </a:r>
            <a:r>
              <a:rPr lang="en-US" sz="2000" dirty="0">
                <a:cs typeface="Calibri" pitchFamily="34" charset="0"/>
              </a:rPr>
              <a:t>position must be “permanent” </a:t>
            </a:r>
            <a:endParaRPr lang="en-US" sz="2000" dirty="0" smtClean="0">
              <a:cs typeface="Calibri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Employer </a:t>
            </a:r>
            <a:r>
              <a:rPr lang="en-US" sz="2000" dirty="0">
                <a:cs typeface="Calibri" pitchFamily="34" charset="0"/>
              </a:rPr>
              <a:t>must pay all PERM </a:t>
            </a:r>
            <a:r>
              <a:rPr lang="en-US" sz="2000" dirty="0" smtClean="0">
                <a:cs typeface="Calibri" pitchFamily="34" charset="0"/>
              </a:rPr>
              <a:t>costs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Specific </a:t>
            </a:r>
            <a:r>
              <a:rPr lang="en-US" sz="2000" dirty="0">
                <a:cs typeface="Calibri" pitchFamily="34" charset="0"/>
              </a:rPr>
              <a:t>to the company, location and </a:t>
            </a:r>
            <a:endParaRPr lang="en-US" sz="2000" dirty="0" smtClean="0">
              <a:cs typeface="Calibri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     position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if </a:t>
            </a:r>
            <a:r>
              <a:rPr lang="en-US" sz="2000" dirty="0">
                <a:cs typeface="Calibri" pitchFamily="34" charset="0"/>
              </a:rPr>
              <a:t>these change, a </a:t>
            </a:r>
            <a:r>
              <a:rPr lang="en-US" sz="2000" dirty="0" smtClean="0">
                <a:cs typeface="Calibri" pitchFamily="34" charset="0"/>
              </a:rPr>
              <a:t>new PERM </a:t>
            </a:r>
            <a:r>
              <a:rPr lang="en-US" sz="2000" dirty="0">
                <a:cs typeface="Calibri" pitchFamily="34" charset="0"/>
              </a:rPr>
              <a:t>may be </a:t>
            </a:r>
            <a:endParaRPr lang="en-US" sz="2000" dirty="0" smtClean="0">
              <a:cs typeface="Calibri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     required</a:t>
            </a:r>
            <a:endParaRPr lang="en-US" sz="2000" dirty="0">
              <a:cs typeface="Calibri" pitchFamily="34" charset="0"/>
            </a:endParaRPr>
          </a:p>
        </p:txBody>
      </p:sp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r="6619"/>
          <a:stretch/>
        </p:blipFill>
        <p:spPr bwMode="auto">
          <a:xfrm>
            <a:off x="5810250" y="3657600"/>
            <a:ext cx="289179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1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1143000"/>
            <a:ext cx="7559040" cy="5669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880" algn="ctr">
                <a:spcAft>
                  <a:spcPts val="600"/>
                </a:spcAft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U.S. Population by Immigration Status</a:t>
              </a:r>
              <a:endPara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U.S. Citizens - over 300 million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All others – around 27 million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Who are the others?</a:t>
            </a:r>
          </a:p>
        </p:txBody>
      </p:sp>
    </p:spTree>
    <p:extLst>
      <p:ext uri="{BB962C8B-B14F-4D97-AF65-F5344CB8AC3E}">
        <p14:creationId xmlns:p14="http://schemas.microsoft.com/office/powerpoint/2010/main" val="2572425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Step 2: Immigrant Visa Petition </a:t>
              </a:r>
            </a:p>
            <a:p>
              <a:pPr marL="91440" algn="ctr">
                <a:buClr>
                  <a:srgbClr val="4A83B7"/>
                </a:buClr>
              </a:pPr>
              <a:r>
                <a:rPr lang="en-US" sz="2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(Form I-140)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450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Establish that employee meets minimum requirements for position that served as basis for </a:t>
            </a:r>
            <a:r>
              <a:rPr lang="en-US" sz="2000" dirty="0" smtClean="0">
                <a:latin typeface="+mj-lt"/>
              </a:rPr>
              <a:t>PERM</a:t>
            </a:r>
          </a:p>
          <a:p>
            <a:pPr marL="800100" lvl="1" indent="-342900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Degree </a:t>
            </a:r>
            <a:r>
              <a:rPr lang="en-US" dirty="0">
                <a:latin typeface="+mj-lt"/>
              </a:rPr>
              <a:t>and </a:t>
            </a:r>
            <a:r>
              <a:rPr lang="en-US" dirty="0" smtClean="0">
                <a:latin typeface="+mj-lt"/>
              </a:rPr>
              <a:t>transcripts</a:t>
            </a:r>
          </a:p>
          <a:p>
            <a:pPr marL="800100" lvl="1" indent="-342900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Experience </a:t>
            </a:r>
            <a:r>
              <a:rPr lang="en-US" dirty="0">
                <a:latin typeface="+mj-lt"/>
              </a:rPr>
              <a:t>verification </a:t>
            </a:r>
            <a:r>
              <a:rPr lang="en-US" dirty="0" smtClean="0">
                <a:latin typeface="+mj-lt"/>
              </a:rPr>
              <a:t>letters</a:t>
            </a:r>
          </a:p>
          <a:p>
            <a:pPr marL="800100" lvl="1" indent="-342900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Certification</a:t>
            </a:r>
            <a:r>
              <a:rPr lang="en-US" dirty="0">
                <a:latin typeface="+mj-lt"/>
              </a:rPr>
              <a:t>, license, </a:t>
            </a:r>
            <a:r>
              <a:rPr lang="en-US" dirty="0" smtClean="0">
                <a:latin typeface="+mj-lt"/>
              </a:rPr>
              <a:t>etc.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Prove </a:t>
            </a:r>
            <a:r>
              <a:rPr lang="en-US" sz="2000" dirty="0">
                <a:latin typeface="+mj-lt"/>
              </a:rPr>
              <a:t>employer can pay offered </a:t>
            </a:r>
            <a:r>
              <a:rPr lang="en-US" sz="2000" dirty="0" smtClean="0">
                <a:latin typeface="+mj-lt"/>
              </a:rPr>
              <a:t>salary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Must </a:t>
            </a:r>
            <a:r>
              <a:rPr lang="en-US" sz="2000" dirty="0">
                <a:latin typeface="+mj-lt"/>
              </a:rPr>
              <a:t>be filed within 180 days of PERM approval or PERM </a:t>
            </a:r>
            <a:r>
              <a:rPr lang="en-US" sz="2000" dirty="0" smtClean="0">
                <a:latin typeface="+mj-lt"/>
              </a:rPr>
              <a:t>expires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Premium </a:t>
            </a:r>
            <a:r>
              <a:rPr lang="en-US" sz="2000" dirty="0">
                <a:latin typeface="+mj-lt"/>
              </a:rPr>
              <a:t>processing is currently </a:t>
            </a:r>
            <a:r>
              <a:rPr lang="en-US" sz="2000" dirty="0" smtClean="0">
                <a:latin typeface="+mj-lt"/>
              </a:rPr>
              <a:t>available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Priority </a:t>
            </a:r>
            <a:r>
              <a:rPr lang="en-US" sz="2000" dirty="0">
                <a:latin typeface="+mj-lt"/>
              </a:rPr>
              <a:t>date “attaches” to the foreign national upon I-140 approval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04" y="2057400"/>
            <a:ext cx="1621996" cy="2438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566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6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October 2018 Visa Bulletin</a:t>
              </a:r>
              <a:endParaRPr lang="en-US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53310"/>
              </p:ext>
            </p:extLst>
          </p:nvPr>
        </p:nvGraphicFramePr>
        <p:xfrm>
          <a:off x="502921" y="1524000"/>
          <a:ext cx="8153399" cy="4358639"/>
        </p:xfrm>
        <a:graphic>
          <a:graphicData uri="http://schemas.openxmlformats.org/drawingml/2006/table">
            <a:tbl>
              <a:tblPr/>
              <a:tblGrid>
                <a:gridCol w="1143000"/>
                <a:gridCol w="1828800"/>
                <a:gridCol w="1143000"/>
                <a:gridCol w="1143000"/>
                <a:gridCol w="914400"/>
                <a:gridCol w="914400"/>
                <a:gridCol w="1066799"/>
              </a:tblGrid>
              <a:tr h="118871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14800" algn="l"/>
                          <a:tab pos="4191000" algn="l"/>
                        </a:tabLst>
                      </a:pPr>
                      <a:r>
                        <a:rPr lang="en-US" sz="1250" b="1" dirty="0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Employment</a:t>
                      </a:r>
                      <a:r>
                        <a:rPr lang="en-US" sz="1250" b="1" baseline="0" dirty="0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-Based </a:t>
                      </a:r>
                      <a:r>
                        <a:rPr lang="en-US" sz="1250" b="1" dirty="0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Preference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6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14800" algn="l"/>
                          <a:tab pos="4191000" algn="l"/>
                        </a:tabLst>
                      </a:pPr>
                      <a:r>
                        <a:rPr lang="en-US" sz="125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All Chargeability 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14800" algn="l"/>
                          <a:tab pos="4191000" algn="l"/>
                        </a:tabLst>
                      </a:pPr>
                      <a:r>
                        <a:rPr lang="en-US" sz="1250" b="1" dirty="0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Areas Except </a:t>
                      </a:r>
                      <a:r>
                        <a:rPr lang="en-US" sz="125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Those Listed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14800" algn="l"/>
                          <a:tab pos="4191000" algn="l"/>
                        </a:tabLst>
                      </a:pPr>
                      <a:r>
                        <a:rPr lang="en-US" sz="125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14800" algn="l"/>
                          <a:tab pos="4191000" algn="l"/>
                        </a:tabLst>
                      </a:pPr>
                      <a:r>
                        <a:rPr lang="en-US" sz="125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CHINA-Mainland Born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14800" algn="l"/>
                          <a:tab pos="4191000" algn="l"/>
                        </a:tabLst>
                      </a:pPr>
                      <a:r>
                        <a:rPr lang="en-US" sz="125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INDIA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14800" algn="l"/>
                          <a:tab pos="4191000" algn="l"/>
                        </a:tabLst>
                      </a:pPr>
                      <a:r>
                        <a:rPr lang="en-US" sz="125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MEXICO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14800" algn="l"/>
                          <a:tab pos="4191000" algn="l"/>
                        </a:tabLst>
                      </a:pPr>
                      <a:r>
                        <a:rPr lang="en-US" sz="125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PHILIPPINES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69C"/>
                    </a:solidFill>
                  </a:tcPr>
                </a:tc>
              </a:tr>
              <a:tr h="39624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b="1" dirty="0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250" b="1" baseline="30000" dirty="0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st</a:t>
                      </a:r>
                      <a:r>
                        <a:rPr lang="en-US" sz="1250" b="1" dirty="0" smtClean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Filing Cut-off</a:t>
                      </a:r>
                      <a:r>
                        <a:rPr lang="en-US" sz="1250" baseline="0" dirty="0" smtClean="0">
                          <a:effectLst/>
                          <a:latin typeface="+mn-lt"/>
                          <a:ea typeface="Times New Roman"/>
                        </a:rPr>
                        <a:t> Date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4114800" algn="l"/>
                          <a:tab pos="4191000" algn="l"/>
                        </a:tabLst>
                        <a:defRPr/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01JUN18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01OCT17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01OCT17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01JUN18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01JUN18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Final Action Cut-Off</a:t>
                      </a:r>
                      <a:r>
                        <a:rPr lang="en-US" sz="1250" baseline="0" dirty="0" smtClean="0">
                          <a:effectLst/>
                          <a:latin typeface="+mn-lt"/>
                          <a:ea typeface="Times New Roman"/>
                        </a:rPr>
                        <a:t> Date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01APR17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01JUN16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01JUN16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01APR17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01APR17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24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250" b="1" baseline="30000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nd </a:t>
                      </a:r>
                      <a:r>
                        <a:rPr lang="en-US" sz="125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>
                          <a:effectLst/>
                          <a:latin typeface="+mn-lt"/>
                          <a:ea typeface="Times New Roman"/>
                        </a:rPr>
                        <a:t>Filing Cut-off Date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15JUN15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27MAY09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>
                          <a:effectLst/>
                          <a:latin typeface="+mn-lt"/>
                          <a:ea typeface="Times New Roman"/>
                        </a:rPr>
                        <a:t>Final Action Cut-off Date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01APR15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26MAR09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24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US" sz="1250" b="1" baseline="30000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rd</a:t>
                      </a:r>
                      <a:r>
                        <a:rPr lang="en-US" sz="125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>
                          <a:effectLst/>
                          <a:latin typeface="+mn-lt"/>
                          <a:ea typeface="Times New Roman"/>
                        </a:rPr>
                        <a:t>Filing Cut-off Date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08AUG15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01OCT09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01JUL17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>
                          <a:effectLst/>
                          <a:latin typeface="+mn-lt"/>
                          <a:ea typeface="Times New Roman"/>
                        </a:rPr>
                        <a:t>Final Action Cut-off Date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01JUN15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01JAN09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01JUN17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24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</a:rPr>
                        <a:t>Other Workers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6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>
                          <a:effectLst/>
                          <a:latin typeface="+mn-lt"/>
                          <a:ea typeface="Times New Roman"/>
                        </a:rPr>
                        <a:t>Filing cut-off Date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01JUN18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01OCT09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01JUN17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>
                          <a:effectLst/>
                          <a:latin typeface="+mn-lt"/>
                          <a:ea typeface="Times New Roman"/>
                        </a:rPr>
                        <a:t>Final Action Cut-off Date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01MAY07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01JAN09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914400" algn="l"/>
                          <a:tab pos="4114800" algn="l"/>
                          <a:tab pos="4191000" algn="l"/>
                        </a:tabLst>
                      </a:pPr>
                      <a:r>
                        <a:rPr lang="en-US" sz="1250" dirty="0" smtClean="0">
                          <a:effectLst/>
                          <a:latin typeface="+mn-lt"/>
                          <a:ea typeface="Times New Roman"/>
                        </a:rPr>
                        <a:t>01JUN17</a:t>
                      </a:r>
                      <a:endParaRPr lang="en-US" sz="12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659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68432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28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Step 3: Adjustment of Status</a:t>
              </a:r>
            </a:p>
            <a:p>
              <a:pPr marL="91440" algn="ctr">
                <a:buClr>
                  <a:srgbClr val="4A83B7"/>
                </a:buClr>
              </a:pPr>
              <a:r>
                <a:rPr lang="en-US" sz="2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o</a:t>
              </a:r>
              <a:r>
                <a:rPr lang="en-US" sz="2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r Consular Processing</a:t>
              </a:r>
              <a:endParaRPr lang="en-US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+mj-lt"/>
              </a:rPr>
              <a:t>Purpose: Show employee and dependent family members are </a:t>
            </a:r>
            <a:r>
              <a:rPr lang="en-US" sz="2400" b="1" u="sng" dirty="0">
                <a:latin typeface="+mj-lt"/>
              </a:rPr>
              <a:t>admissible</a:t>
            </a:r>
            <a:r>
              <a:rPr lang="en-US" sz="2400" b="1" dirty="0">
                <a:latin typeface="+mj-lt"/>
              </a:rPr>
              <a:t> to U.S. </a:t>
            </a:r>
            <a:endParaRPr lang="en-US" sz="2400" b="1" dirty="0" smtClean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No </a:t>
            </a:r>
            <a:r>
              <a:rPr lang="en-US" sz="2000" dirty="0">
                <a:latin typeface="+mj-lt"/>
              </a:rPr>
              <a:t>communicable disease, such as tuberculosis or drug addiction (Medical exam </a:t>
            </a:r>
            <a:r>
              <a:rPr lang="en-US" sz="2000" dirty="0" smtClean="0">
                <a:latin typeface="+mj-lt"/>
              </a:rPr>
              <a:t>required)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No </a:t>
            </a:r>
            <a:r>
              <a:rPr lang="en-US" sz="2000" dirty="0">
                <a:latin typeface="+mj-lt"/>
              </a:rPr>
              <a:t>harmful, dangerous mental impairment </a:t>
            </a:r>
            <a:endParaRPr lang="en-US" sz="2000" dirty="0" smtClean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No </a:t>
            </a:r>
            <a:r>
              <a:rPr lang="en-US" sz="2000" dirty="0">
                <a:latin typeface="+mj-lt"/>
              </a:rPr>
              <a:t>criminal convictions (Biometrics </a:t>
            </a:r>
            <a:r>
              <a:rPr lang="en-US" sz="2000" dirty="0" smtClean="0">
                <a:latin typeface="+mj-lt"/>
              </a:rPr>
              <a:t>required)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No </a:t>
            </a:r>
            <a:r>
              <a:rPr lang="en-US" sz="2000" dirty="0">
                <a:latin typeface="+mj-lt"/>
              </a:rPr>
              <a:t>past US immigration violations fraud</a:t>
            </a:r>
            <a:r>
              <a:rPr lang="en-US" sz="2000" dirty="0" smtClean="0">
                <a:latin typeface="+mj-lt"/>
              </a:rPr>
              <a:t>/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misrepresentation</a:t>
            </a:r>
            <a:r>
              <a:rPr lang="en-US" sz="2000" dirty="0">
                <a:latin typeface="+mj-lt"/>
              </a:rPr>
              <a:t>/ </a:t>
            </a:r>
            <a:r>
              <a:rPr lang="en-US" sz="2000" dirty="0" smtClean="0">
                <a:latin typeface="+mj-lt"/>
              </a:rPr>
              <a:t>deportation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No </a:t>
            </a:r>
            <a:r>
              <a:rPr lang="en-US" sz="2000" dirty="0">
                <a:latin typeface="+mj-lt"/>
              </a:rPr>
              <a:t>claim to being a US </a:t>
            </a:r>
            <a:r>
              <a:rPr lang="en-US" sz="2000" dirty="0" smtClean="0">
                <a:latin typeface="+mj-lt"/>
              </a:rPr>
              <a:t>citizen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No </a:t>
            </a:r>
            <a:r>
              <a:rPr lang="en-US" sz="2000" dirty="0">
                <a:latin typeface="+mj-lt"/>
              </a:rPr>
              <a:t>membership in terrorist or communist organization </a:t>
            </a:r>
            <a:endParaRPr lang="en-US" sz="2000" dirty="0" smtClean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In-person </a:t>
            </a:r>
            <a:r>
              <a:rPr lang="en-US" sz="2000" dirty="0">
                <a:latin typeface="+mj-lt"/>
              </a:rPr>
              <a:t>interview with </a:t>
            </a:r>
            <a:r>
              <a:rPr lang="en-US" sz="2000" dirty="0" smtClean="0">
                <a:latin typeface="+mj-lt"/>
              </a:rPr>
              <a:t>USCIS or DOS </a:t>
            </a:r>
            <a:r>
              <a:rPr lang="en-US" sz="2000" dirty="0">
                <a:latin typeface="+mj-lt"/>
              </a:rPr>
              <a:t>Officer required</a:t>
            </a:r>
          </a:p>
        </p:txBody>
      </p:sp>
    </p:spTree>
    <p:extLst>
      <p:ext uri="{BB962C8B-B14F-4D97-AF65-F5344CB8AC3E}">
        <p14:creationId xmlns:p14="http://schemas.microsoft.com/office/powerpoint/2010/main" val="3722075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6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Success! – Green Card</a:t>
              </a:r>
              <a:endParaRPr lang="en-US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856" y="1600200"/>
            <a:ext cx="3166289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33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11" name="Rectangle 10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880" algn="ctr">
                <a:spcAft>
                  <a:spcPts val="600"/>
                </a:spcAft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Questions</a:t>
              </a:r>
              <a:endPara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3962400"/>
            <a:ext cx="3657600" cy="205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Kari Konikowski Blackman</a:t>
            </a:r>
          </a:p>
          <a:p>
            <a:pPr algn="ctr">
              <a:spcAft>
                <a:spcPts val="600"/>
              </a:spcAft>
            </a:pPr>
            <a:r>
              <a:rPr lang="en-US" i="1" dirty="0" smtClean="0">
                <a:latin typeface="Roboto" panose="02000000000000000000" pitchFamily="2" charset="0"/>
                <a:ea typeface="Roboto" panose="02000000000000000000" pitchFamily="2" charset="0"/>
              </a:rPr>
              <a:t>Senior Attorney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Foster LLP</a:t>
            </a:r>
          </a:p>
          <a:p>
            <a:pPr algn="ctr">
              <a:spcAft>
                <a:spcPts val="600"/>
              </a:spcAft>
            </a:pPr>
            <a:r>
              <a:rPr lang="en-US" u="sng" dirty="0" smtClean="0">
                <a:solidFill>
                  <a:srgbClr val="008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kkblackman@FosterGlobal.com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713.335.3918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5694" r="13775" b="5556"/>
          <a:stretch/>
        </p:blipFill>
        <p:spPr>
          <a:xfrm>
            <a:off x="1219200" y="1596138"/>
            <a:ext cx="3048000" cy="427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8200" y="1596138"/>
            <a:ext cx="3657600" cy="205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Judy J. Lee</a:t>
            </a:r>
          </a:p>
          <a:p>
            <a:pPr algn="ctr">
              <a:spcAft>
                <a:spcPts val="600"/>
              </a:spcAft>
            </a:pPr>
            <a:r>
              <a:rPr lang="en-US" i="1" dirty="0" smtClean="0">
                <a:latin typeface="Roboto" panose="02000000000000000000" pitchFamily="2" charset="0"/>
                <a:ea typeface="Roboto" panose="02000000000000000000" pitchFamily="2" charset="0"/>
              </a:rPr>
              <a:t>Partner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Foster LLP</a:t>
            </a:r>
          </a:p>
          <a:p>
            <a:pPr algn="ctr">
              <a:spcAft>
                <a:spcPts val="600"/>
              </a:spcAft>
            </a:pPr>
            <a:r>
              <a:rPr lang="en-US" u="sng" dirty="0" smtClean="0">
                <a:solidFill>
                  <a:srgbClr val="008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jlee@FosterGlobal.com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713.335.3971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19800" y="3810000"/>
            <a:ext cx="914400" cy="0"/>
          </a:xfrm>
          <a:prstGeom prst="line">
            <a:avLst/>
          </a:prstGeom>
          <a:ln w="19050">
            <a:solidFill>
              <a:srgbClr val="78B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9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Lawful Permanent Residents</a:t>
              </a:r>
            </a:p>
            <a:p>
              <a:pPr marL="91440" algn="ctr">
                <a:buClr>
                  <a:srgbClr val="4A83B7"/>
                </a:buClr>
              </a:pPr>
              <a:r>
                <a:rPr lang="en-US" sz="24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(a.k.a. “Green Card”)</a:t>
              </a:r>
              <a:endPara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Family based sponsorship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Spouse, Child, Parent, Sibling (some subject to quotes)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Employment based sponsorship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Limit 140,000 quota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+mj-lt"/>
              </a:rPr>
              <a:t>Asylee</a:t>
            </a:r>
            <a:r>
              <a:rPr lang="en-US" sz="2400" b="1" dirty="0" smtClean="0">
                <a:latin typeface="+mj-lt"/>
              </a:rPr>
              <a:t> or Refugee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Refugee quota reduced to 30,000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Over 800,000 asylum applications pending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Other Programs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Military service, Cuban Adjustment Act, Diversity Lottery,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18" y="2563741"/>
            <a:ext cx="3133082" cy="20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2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50" y="3124200"/>
            <a:ext cx="3175000" cy="290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Temporary Non-Immigrant Visa Status</a:t>
              </a:r>
              <a:endPara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Alphabet Categories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 diplomats, B visitors/tourists, E investors, F students, H-1B professional workers, etc., to WT Visa Waiver Tourists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Specific purpose to each category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Work or Other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Limited,  temporary stay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 few weeks to many years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Must leave the U.S. when program is over</a:t>
            </a:r>
          </a:p>
        </p:txBody>
      </p:sp>
    </p:spTree>
    <p:extLst>
      <p:ext uri="{BB962C8B-B14F-4D97-AF65-F5344CB8AC3E}">
        <p14:creationId xmlns:p14="http://schemas.microsoft.com/office/powerpoint/2010/main" val="252372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876800"/>
            <a:ext cx="3368040" cy="1302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Other Programs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Provide protection from deportation and some have work permission, but no “status”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DACA (Deferred Action for Childhood Arrivals)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Young “Dreamers” approximately 800,000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TPS (Temporary Protected Status)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10 countries, total 300,000 - 2/3 from El Salvador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Other miscellaneous programs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260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26" y="4191001"/>
            <a:ext cx="3161348" cy="2109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No Status or Program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Illegally entered - EWI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Entered legally but overstayed or violated status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Estimated 12 million in the U.S.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Includes blended families of U.S. citizens, permanent residents, legal and undocumented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805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Government Agencies Involved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Department of Homeland Security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US Citizenship &amp; Immigration Services (USCIS) </a:t>
            </a:r>
            <a:r>
              <a:rPr lang="en-US" dirty="0" smtClean="0"/>
              <a:t>– Services and benefits (family and employment); naturalization; special status programs.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US Immigration &amp; Customs Enforcement (ICE) </a:t>
            </a:r>
            <a:r>
              <a:rPr lang="en-US" dirty="0" smtClean="0"/>
              <a:t>– Interior investigations and enforcement, including SEVIS enforcement; smuggling; document fraud; raids.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US Customs &amp; Border Protection (CBP) </a:t>
            </a:r>
            <a:r>
              <a:rPr lang="en-US" dirty="0" smtClean="0"/>
              <a:t>– Inspections at ports of entry; Customs functions; border patrol.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Department of State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Issues visas to enter the US.</a:t>
            </a:r>
            <a:endParaRPr lang="en-US" sz="20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Department of Labor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PERM Labor Certification and H-1B Labor Condition Application (LCA).</a:t>
            </a:r>
            <a:endParaRPr lang="en-US" sz="2000" dirty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84320"/>
            <a:ext cx="1097281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084320"/>
            <a:ext cx="1097281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84320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12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17520" cy="91440"/>
          </a:xfrm>
          <a:prstGeom prst="rect">
            <a:avLst/>
          </a:prstGeom>
          <a:solidFill>
            <a:srgbClr val="78B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406"/>
            <a:ext cx="2926080" cy="91440"/>
          </a:xfrm>
          <a:prstGeom prst="rect">
            <a:avLst/>
          </a:prstGeom>
          <a:solidFill>
            <a:srgbClr val="78BB43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0" y="2907"/>
            <a:ext cx="3017520" cy="91440"/>
          </a:xfrm>
          <a:prstGeom prst="rect">
            <a:avLst/>
          </a:prstGeom>
          <a:solidFill>
            <a:srgbClr val="78BB4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274320"/>
            <a:ext cx="8229600" cy="914400"/>
            <a:chOff x="619221" y="1165085"/>
            <a:chExt cx="7934420" cy="408284"/>
          </a:xfrm>
        </p:grpSpPr>
        <p:sp>
          <p:nvSpPr>
            <p:cNvPr id="9" name="Rectangle 8"/>
            <p:cNvSpPr/>
            <p:nvPr/>
          </p:nvSpPr>
          <p:spPr>
            <a:xfrm>
              <a:off x="619221" y="1165085"/>
              <a:ext cx="7934420" cy="4082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algn="ctr">
                <a:buClr>
                  <a:srgbClr val="4A83B7"/>
                </a:buClr>
              </a:pPr>
              <a:r>
                <a:rPr lang="en-US" sz="3200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Helvetica"/>
                </a:rPr>
                <a:t>Document: Visa Stamp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9221" y="1165085"/>
              <a:ext cx="246420" cy="408284"/>
            </a:xfrm>
            <a:prstGeom prst="rect">
              <a:avLst/>
            </a:prstGeom>
            <a:solidFill>
              <a:srgbClr val="78BB43"/>
            </a:solidFill>
            <a:ln w="9525" cap="flat" cmpd="sng" algn="ctr">
              <a:solidFill>
                <a:srgbClr val="78BB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  <a:buClr>
                  <a:srgbClr val="4A83B7"/>
                </a:buClr>
              </a:pPr>
              <a:endParaRPr lang="en-US" sz="14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2440" y="1501259"/>
            <a:ext cx="822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The visa reflects: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nonimmigrant category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validity dates for travel on the visa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Any additional notes or restrictions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Indicates to the inspecting officer that the applicant, and his or her purpose for entry, have been prescreened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Does not guarantee admission upon inspection by U.S. Customs &amp; Border Protection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 “ticket” to apply for admission to the U.S.</a:t>
            </a:r>
            <a:endParaRPr lang="en-US" sz="2400" b="1" dirty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Canadians are exempt and do not require a visa</a:t>
            </a:r>
            <a:endParaRPr lang="en-US" dirty="0" smtClean="0"/>
          </a:p>
        </p:txBody>
      </p:sp>
      <p:pic>
        <p:nvPicPr>
          <p:cNvPr id="11" name="Picture 4" descr="http://britsimonsays.com/wp-content/uploads/2014/10/Machinereadableimmigrantvi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80" y="1600201"/>
            <a:ext cx="2484120" cy="16150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7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2118</Words>
  <Application>Microsoft Office PowerPoint</Application>
  <PresentationFormat>On-screen Show (4:3)</PresentationFormat>
  <Paragraphs>304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Olsen</dc:creator>
  <cp:lastModifiedBy>Locke Lord LLP</cp:lastModifiedBy>
  <cp:revision>237</cp:revision>
  <cp:lastPrinted>2018-10-03T14:19:16Z</cp:lastPrinted>
  <dcterms:created xsi:type="dcterms:W3CDTF">2014-08-14T16:09:22Z</dcterms:created>
  <dcterms:modified xsi:type="dcterms:W3CDTF">2018-10-18T20:37:41Z</dcterms:modified>
</cp:coreProperties>
</file>